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91" r:id="rId2"/>
    <p:sldId id="265" r:id="rId3"/>
    <p:sldId id="267" r:id="rId4"/>
    <p:sldId id="269" r:id="rId5"/>
    <p:sldId id="270" r:id="rId6"/>
    <p:sldId id="282" r:id="rId7"/>
    <p:sldId id="271" r:id="rId8"/>
    <p:sldId id="283" r:id="rId9"/>
    <p:sldId id="284" r:id="rId10"/>
    <p:sldId id="286" r:id="rId11"/>
    <p:sldId id="287" r:id="rId12"/>
    <p:sldId id="293" r:id="rId13"/>
    <p:sldId id="288" r:id="rId14"/>
    <p:sldId id="290" r:id="rId15"/>
    <p:sldId id="272" r:id="rId16"/>
    <p:sldId id="274" r:id="rId17"/>
    <p:sldId id="275" r:id="rId18"/>
    <p:sldId id="276" r:id="rId19"/>
    <p:sldId id="263" r:id="rId20"/>
    <p:sldId id="264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88079"/>
  </p:normalViewPr>
  <p:slideViewPr>
    <p:cSldViewPr snapToGrid="0" snapToObjects="1">
      <p:cViewPr varScale="1">
        <p:scale>
          <a:sx n="61" d="100"/>
          <a:sy n="61" d="100"/>
        </p:scale>
        <p:origin x="18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947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endParaRPr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976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4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422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4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086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4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0055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4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0376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1600"/>
              </a:spcBef>
              <a:defRPr sz="1800"/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1011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584200" eaLnBrk="1" fontAlgn="auto" latinLnBrk="0" hangingPunct="1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s-ES_tradnl" sz="180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Electronic</a:t>
            </a:r>
            <a:r>
              <a:rPr lang="es-ES_tradnl" sz="1800" dirty="0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 offset and </a:t>
            </a:r>
            <a:r>
              <a:rPr lang="es-ES_tradnl" sz="180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gain</a:t>
            </a:r>
            <a:endParaRPr lang="es-ES_tradnl" sz="1800" dirty="0" smtClean="0">
              <a:solidFill>
                <a:srgbClr val="747474"/>
              </a:solidFill>
              <a:latin typeface="Lucida Grande"/>
              <a:ea typeface="Lucida Grande"/>
              <a:cs typeface="Lucida Grande"/>
              <a:sym typeface="Helvetica Neue"/>
            </a:endParaRPr>
          </a:p>
          <a:p>
            <a:pPr lvl="0">
              <a:lnSpc>
                <a:spcPct val="80000"/>
              </a:lnSpc>
              <a:spcBef>
                <a:spcPts val="1600"/>
              </a:spcBef>
              <a:defRPr sz="1800"/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0691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584200" eaLnBrk="1" fontAlgn="auto" latinLnBrk="0" hangingPunct="1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s-ES_tradnl" sz="180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LyA</a:t>
            </a:r>
            <a:r>
              <a:rPr lang="es-ES_tradnl" sz="1800" dirty="0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 shows </a:t>
            </a:r>
            <a:r>
              <a:rPr lang="es-ES_tradnl" sz="180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effect</a:t>
            </a:r>
            <a:r>
              <a:rPr lang="es-ES_tradnl" sz="1800" dirty="0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 of digital </a:t>
            </a:r>
            <a:r>
              <a:rPr lang="es-ES_tradnl" sz="180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saturation</a:t>
            </a:r>
            <a:endParaRPr lang="es-ES_tradnl" sz="1800" dirty="0" smtClean="0">
              <a:solidFill>
                <a:srgbClr val="747474"/>
              </a:solidFill>
              <a:latin typeface="Lucida Grande"/>
              <a:ea typeface="Lucida Grande"/>
              <a:cs typeface="Lucida Grande"/>
              <a:sym typeface="Helvetica Neue"/>
            </a:endParaRPr>
          </a:p>
          <a:p>
            <a:pPr marL="0" marR="0" lvl="0" indent="0" algn="l" defTabSz="584200" eaLnBrk="1" fontAlgn="auto" latinLnBrk="0" hangingPunct="1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s-ES_tradnl" sz="180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Carbon</a:t>
            </a:r>
            <a:r>
              <a:rPr lang="es-ES_tradnl" sz="1800" baseline="0" dirty="0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 </a:t>
            </a:r>
            <a:r>
              <a:rPr lang="es-ES_tradnl" sz="1800" baseline="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one</a:t>
            </a:r>
            <a:r>
              <a:rPr lang="es-ES_tradnl" sz="1800" baseline="0" dirty="0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 shows </a:t>
            </a:r>
            <a:r>
              <a:rPr lang="es-ES_tradnl" sz="1800" baseline="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the</a:t>
            </a:r>
            <a:r>
              <a:rPr lang="es-ES_tradnl" sz="1800" baseline="0" dirty="0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 </a:t>
            </a:r>
            <a:r>
              <a:rPr lang="es-ES_tradnl" sz="1800" baseline="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degradation</a:t>
            </a:r>
            <a:r>
              <a:rPr lang="es-ES_tradnl" sz="1800" baseline="0" dirty="0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 in </a:t>
            </a:r>
            <a:r>
              <a:rPr lang="es-ES_tradnl" sz="1800" baseline="0" dirty="0" err="1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the</a:t>
            </a:r>
            <a:r>
              <a:rPr lang="es-ES_tradnl" sz="1800" baseline="0" dirty="0" smtClean="0">
                <a:solidFill>
                  <a:srgbClr val="747474"/>
                </a:solidFill>
                <a:latin typeface="Lucida Grande"/>
                <a:ea typeface="Lucida Grande"/>
                <a:cs typeface="Lucida Grande"/>
                <a:sym typeface="Helvetica Neue"/>
              </a:rPr>
              <a:t> extremes </a:t>
            </a:r>
            <a:endParaRPr lang="es-ES_tradnl" sz="1800" dirty="0" smtClean="0">
              <a:solidFill>
                <a:srgbClr val="747474"/>
              </a:solidFill>
              <a:latin typeface="Lucida Grande"/>
              <a:ea typeface="Lucida Grande"/>
              <a:cs typeface="Lucida Grande"/>
              <a:sym typeface="Helvetica Neue"/>
            </a:endParaRPr>
          </a:p>
          <a:p>
            <a:pPr lvl="0">
              <a:lnSpc>
                <a:spcPct val="80000"/>
              </a:lnSpc>
              <a:spcBef>
                <a:spcPts val="1600"/>
              </a:spcBef>
              <a:defRPr sz="1800"/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4132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1600"/>
              </a:spcBef>
              <a:defRPr sz="1800"/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7058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 the future to come we are planning on applying the simulator to different</a:t>
            </a:r>
          </a:p>
          <a:p>
            <a:r>
              <a:rPr dirty="0"/>
              <a:t>astronomical sources in a wide range of brightness and spectral types.</a:t>
            </a:r>
          </a:p>
          <a:p>
            <a:r>
              <a:rPr dirty="0"/>
              <a:t>There are many improves to be done to this simulator in order to ease its</a:t>
            </a:r>
          </a:p>
          <a:p>
            <a:r>
              <a:rPr dirty="0"/>
              <a:t>usability and performance. Source to echelle spectra transformation, satellite</a:t>
            </a:r>
          </a:p>
          <a:p>
            <a:r>
              <a:rPr dirty="0"/>
              <a:t>jitter and graphical user interface and code parallelization among others.</a:t>
            </a:r>
          </a:p>
        </p:txBody>
      </p:sp>
    </p:spTree>
    <p:extLst>
      <p:ext uri="{BB962C8B-B14F-4D97-AF65-F5344CB8AC3E}">
        <p14:creationId xmlns:p14="http://schemas.microsoft.com/office/powerpoint/2010/main" val="1150034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27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Presentación de la instrumentación</a:t>
            </a:r>
          </a:p>
        </p:txBody>
      </p:sp>
    </p:spTree>
    <p:extLst>
      <p:ext uri="{BB962C8B-B14F-4D97-AF65-F5344CB8AC3E}">
        <p14:creationId xmlns:p14="http://schemas.microsoft.com/office/powerpoint/2010/main" val="196197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ASTROID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is the architectural design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of a multi-detector simulator</a:t>
            </a:r>
            <a:r>
              <a:rPr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r>
              <a:rPr lang="es-ES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mr-IN" dirty="0" smtClean="0">
                <a:latin typeface="Helvetica"/>
                <a:ea typeface="Helvetica"/>
                <a:cs typeface="Helvetica"/>
                <a:sym typeface="Helvetica"/>
              </a:rPr>
              <a:t>…</a:t>
            </a:r>
            <a:r>
              <a:rPr lang="es-ES" dirty="0" smtClean="0">
                <a:latin typeface="Helvetica"/>
                <a:ea typeface="Helvetica"/>
                <a:cs typeface="Helvetica"/>
                <a:sym typeface="Helvetica"/>
              </a:rPr>
              <a:t>e2e</a:t>
            </a:r>
            <a:r>
              <a:rPr lang="mr-IN" dirty="0" smtClean="0">
                <a:latin typeface="Helvetica"/>
                <a:ea typeface="Helvetica"/>
                <a:cs typeface="Helvetica"/>
                <a:sym typeface="Helvetica"/>
              </a:rPr>
              <a:t>……</a:t>
            </a:r>
            <a:r>
              <a:rPr lang="es-ES" dirty="0" err="1" smtClean="0">
                <a:latin typeface="Helvetica"/>
                <a:ea typeface="Helvetica"/>
                <a:cs typeface="Helvetica"/>
                <a:sym typeface="Helvetica"/>
              </a:rPr>
              <a:t>photometric</a:t>
            </a:r>
            <a:r>
              <a:rPr lang="mr-IN" dirty="0" smtClean="0"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dirty="0">
              <a:latin typeface="Helvetica"/>
              <a:ea typeface="Helvetica"/>
              <a:cs typeface="Helvetica"/>
              <a:sym typeface="Helvetica"/>
            </a:endParaRPr>
          </a:p>
          <a:p>
            <a:pPr lvl="0" defTabSz="457200">
              <a:defRPr sz="1800"/>
            </a:pPr>
            <a:r>
              <a:rPr lang="es-ES" dirty="0" smtClean="0">
                <a:latin typeface="Helvetica"/>
                <a:ea typeface="Helvetica"/>
                <a:cs typeface="Helvetica"/>
                <a:sym typeface="Helvetica"/>
              </a:rPr>
              <a:t>-&gt;</a:t>
            </a:r>
            <a:r>
              <a:rPr dirty="0" smtClean="0">
                <a:latin typeface="Helvetica"/>
                <a:ea typeface="Helvetica"/>
                <a:cs typeface="Helvetica"/>
                <a:sym typeface="Helvetica"/>
              </a:rPr>
              <a:t>This </a:t>
            </a:r>
            <a:r>
              <a:rPr lang="es-ES" dirty="0" err="1" smtClean="0">
                <a:latin typeface="Helvetica"/>
                <a:ea typeface="Helvetica"/>
                <a:cs typeface="Helvetica"/>
                <a:sym typeface="Helvetica"/>
              </a:rPr>
              <a:t>simulator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was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built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in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the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framework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of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the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PLATO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mission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smtClean="0">
                <a:latin typeface="Helvetica"/>
                <a:ea typeface="Helvetica"/>
                <a:cs typeface="Helvetica"/>
                <a:sym typeface="Helvetica"/>
              </a:rPr>
              <a:t>developed </a:t>
            </a:r>
            <a:r>
              <a:rPr lang="es-ES" dirty="0" smtClean="0">
                <a:latin typeface="Helvetica"/>
                <a:ea typeface="Helvetica"/>
                <a:cs typeface="Helvetica"/>
                <a:sym typeface="Helvetica"/>
              </a:rPr>
              <a:t>in </a:t>
            </a:r>
            <a:r>
              <a:rPr lang="es-ES" dirty="0" err="1" smtClean="0">
                <a:latin typeface="Helvetica"/>
                <a:ea typeface="Helvetica"/>
                <a:cs typeface="Helvetica"/>
                <a:sym typeface="Helvetica"/>
              </a:rPr>
              <a:t>Leuven</a:t>
            </a:r>
            <a:r>
              <a:rPr lang="es-ES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dirty="0" err="1" smtClean="0">
                <a:latin typeface="Helvetica"/>
                <a:ea typeface="Helvetica"/>
                <a:cs typeface="Helvetica"/>
                <a:sym typeface="Helvetica"/>
              </a:rPr>
              <a:t>University</a:t>
            </a:r>
            <a:r>
              <a:rPr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dirty="0">
              <a:latin typeface="Helvetica"/>
              <a:ea typeface="Helvetica"/>
              <a:cs typeface="Helvetica"/>
              <a:sym typeface="Helvetica"/>
            </a:endParaRPr>
          </a:p>
          <a:p>
            <a:pPr lvl="0" defTabSz="457200">
              <a:defRPr sz="1800"/>
            </a:pPr>
            <a:r>
              <a:rPr lang="es-ES" dirty="0" smtClean="0">
                <a:latin typeface="Helvetica"/>
                <a:ea typeface="Helvetica"/>
                <a:cs typeface="Helvetica"/>
                <a:sym typeface="Helvetica"/>
              </a:rPr>
              <a:t>-&gt;</a:t>
            </a:r>
            <a:r>
              <a:rPr dirty="0" smtClean="0">
                <a:latin typeface="Helvetica"/>
                <a:ea typeface="Helvetica"/>
                <a:cs typeface="Helvetica"/>
                <a:sym typeface="Helvetica"/>
              </a:rPr>
              <a:t>Th</a:t>
            </a:r>
            <a:r>
              <a:rPr lang="es-ES" dirty="0" err="1" smtClean="0">
                <a:latin typeface="Helvetica"/>
                <a:ea typeface="Helvetica"/>
                <a:cs typeface="Helvetica"/>
                <a:sym typeface="Helvetica"/>
              </a:rPr>
              <a:t>is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simulator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is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being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adapted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for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the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WSO </a:t>
            </a:r>
            <a:r>
              <a:rPr lang="es-ES" baseline="0" dirty="0" err="1" smtClean="0">
                <a:latin typeface="Helvetica"/>
                <a:ea typeface="Helvetica"/>
                <a:cs typeface="Helvetica"/>
                <a:sym typeface="Helvetica"/>
              </a:rPr>
              <a:t>instrumentation</a:t>
            </a:r>
            <a:r>
              <a:rPr lang="es-ES" baseline="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dirty="0">
              <a:latin typeface="Helvetica"/>
              <a:ea typeface="Helvetica"/>
              <a:cs typeface="Helvetica"/>
              <a:sym typeface="Helvetica"/>
            </a:endParaRPr>
          </a:p>
          <a:p>
            <a:pPr lvl="0" defTabSz="457200">
              <a:defRPr sz="1800"/>
            </a:pPr>
            <a:r>
              <a:rPr sz="1400" dirty="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73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50000"/>
              </a:lnSpc>
              <a:spcBef>
                <a:spcPts val="1000"/>
              </a:spcBef>
              <a:defRPr sz="1800"/>
            </a:pPr>
            <a:r>
              <a:rPr dirty="0">
                <a:latin typeface="+mj-lt"/>
                <a:ea typeface="+mj-ea"/>
                <a:cs typeface="+mj-cs"/>
                <a:sym typeface="Helvetica Neue"/>
              </a:rPr>
              <a:t>Includes realistic models of:   </a:t>
            </a:r>
          </a:p>
          <a:p>
            <a:pPr lvl="0">
              <a:lnSpc>
                <a:spcPct val="50000"/>
              </a:lnSpc>
              <a:spcBef>
                <a:spcPts val="1000"/>
              </a:spcBef>
              <a:defRPr sz="1800"/>
            </a:pPr>
            <a:r>
              <a:rPr dirty="0">
                <a:latin typeface="+mj-lt"/>
                <a:ea typeface="+mj-ea"/>
                <a:cs typeface="+mj-cs"/>
                <a:sym typeface="Helvetica Neue"/>
              </a:rPr>
              <a:t>1.- the telescope optics, </a:t>
            </a:r>
          </a:p>
          <a:p>
            <a:pPr lvl="0">
              <a:lnSpc>
                <a:spcPct val="50000"/>
              </a:lnSpc>
              <a:spcBef>
                <a:spcPts val="1000"/>
              </a:spcBef>
              <a:defRPr sz="1800"/>
            </a:pPr>
            <a:r>
              <a:rPr dirty="0">
                <a:latin typeface="+mj-lt"/>
                <a:ea typeface="+mj-ea"/>
                <a:cs typeface="+mj-cs"/>
                <a:sym typeface="Helvetica Neue"/>
              </a:rPr>
              <a:t>2.- Imaging FoV: CCD rotation and resizing; Mapping stars on the CCD;</a:t>
            </a:r>
          </a:p>
          <a:p>
            <a:pPr lvl="0" defTabSz="457200">
              <a:defRPr sz="18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3.- including appropriate models of the CCDs and their electronics</a:t>
            </a:r>
            <a:r>
              <a:rPr dirty="0" smtClean="0">
                <a:latin typeface="Helvetica"/>
                <a:ea typeface="Helvetica"/>
                <a:cs typeface="Helvetica"/>
                <a:sym typeface="Helvetica"/>
              </a:rPr>
              <a:t>...</a:t>
            </a:r>
            <a:endParaRPr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152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0864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1600"/>
              </a:spcBef>
              <a:defRPr sz="1800"/>
            </a:pPr>
            <a:endParaRPr dirty="0"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593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4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7504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4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8064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4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199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 Juan López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“Escribir una cita aquí”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sldNum="0" hd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‣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‣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13848" y="8019989"/>
            <a:ext cx="7879547" cy="143994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s-ES" sz="3600" dirty="0">
                <a:solidFill>
                  <a:schemeClr val="tx1"/>
                </a:solidFill>
              </a:rPr>
              <a:t>Instrumental performance of </a:t>
            </a:r>
            <a:r>
              <a:rPr lang="es-ES" sz="3600" dirty="0" err="1" smtClean="0">
                <a:solidFill>
                  <a:schemeClr val="tx1"/>
                </a:solidFill>
              </a:rPr>
              <a:t>the</a:t>
            </a:r>
            <a:r>
              <a:rPr lang="es-ES" sz="3600" dirty="0" smtClean="0">
                <a:solidFill>
                  <a:schemeClr val="tx1"/>
                </a:solidFill>
              </a:rPr>
              <a:t> </a:t>
            </a:r>
            <a:br>
              <a:rPr lang="es-ES" sz="3600" dirty="0" smtClean="0">
                <a:solidFill>
                  <a:schemeClr val="tx1"/>
                </a:solidFill>
              </a:rPr>
            </a:br>
            <a:r>
              <a:rPr lang="es-ES" sz="3600" dirty="0" smtClean="0">
                <a:solidFill>
                  <a:schemeClr val="tx1"/>
                </a:solidFill>
              </a:rPr>
              <a:t>WSO-UV Field </a:t>
            </a:r>
            <a:r>
              <a:rPr lang="es-ES" sz="3600" dirty="0">
                <a:solidFill>
                  <a:schemeClr val="tx1"/>
                </a:solidFill>
              </a:rPr>
              <a:t>Camera </a:t>
            </a:r>
            <a:r>
              <a:rPr lang="es-ES" sz="3600" dirty="0" err="1">
                <a:solidFill>
                  <a:schemeClr val="tx1"/>
                </a:solidFill>
              </a:rPr>
              <a:t>Unit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788"/>
            <a:ext cx="13004800" cy="69413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04298" y="8227001"/>
            <a:ext cx="465706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Pablo Marcos-Arenal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000" dirty="0" smtClean="0"/>
              <a:t>AEGORA </a:t>
            </a:r>
            <a:r>
              <a:rPr lang="es-ES_tradnl" sz="2000" dirty="0" err="1" smtClean="0"/>
              <a:t>Research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Group</a:t>
            </a:r>
            <a:endParaRPr lang="es-ES_tradnl" sz="2000" dirty="0" smtClean="0"/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UCM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179102" y="159819"/>
            <a:ext cx="550672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US" sz="2800" dirty="0"/>
              <a:t>EWASS, 27th </a:t>
            </a:r>
            <a:r>
              <a:rPr lang="en-US" sz="2800"/>
              <a:t>July </a:t>
            </a:r>
            <a:r>
              <a:rPr lang="en-US" sz="2800" smtClean="0"/>
              <a:t>2017  </a:t>
            </a:r>
            <a:endParaRPr lang="en-US" sz="280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8612372" y="8227001"/>
            <a:ext cx="0" cy="1025922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1523861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571501" y="1883664"/>
            <a:ext cx="7475220" cy="757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UVO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Channel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: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CCD Detector</a:t>
            </a: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Spacecraft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jittering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Aperture</a:t>
            </a:r>
            <a:r>
              <a:rPr lang="es-ES" sz="28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pixels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Exposure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calculator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Exoplanets</a:t>
            </a:r>
            <a:r>
              <a:rPr lang="es-ES" sz="28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transits</a:t>
            </a:r>
            <a:endParaRPr lang="es-ES" sz="2800" dirty="0" smtClean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Ad 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hoc </a:t>
            </a:r>
            <a:r>
              <a:rPr lang="es-ES" sz="28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photometry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r>
              <a:rPr lang="es-ES" sz="2800" dirty="0">
                <a:solidFill>
                  <a:srgbClr val="747474"/>
                </a:solidFill>
                <a:sym typeface="Helvetica Neue"/>
              </a:rPr>
              <a:t>FUV </a:t>
            </a:r>
            <a:r>
              <a:rPr lang="es-ES" sz="2800" dirty="0" err="1" smtClean="0">
                <a:solidFill>
                  <a:srgbClr val="747474"/>
                </a:solidFill>
                <a:sym typeface="Helvetica Neue"/>
              </a:rPr>
              <a:t>Channel</a:t>
            </a:r>
            <a:r>
              <a:rPr lang="es-ES" sz="2800" dirty="0" smtClean="0">
                <a:solidFill>
                  <a:srgbClr val="747474"/>
                </a:solidFill>
                <a:sym typeface="Helvetica Neue"/>
              </a:rPr>
              <a:t>: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>
                <a:solidFill>
                  <a:srgbClr val="747474"/>
                </a:solidFill>
                <a:sym typeface="Helvetica Neue"/>
              </a:rPr>
              <a:t>MCP Detector (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work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in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progress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)</a:t>
            </a:r>
          </a:p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endParaRPr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6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160"/>
            <a:ext cx="13004800" cy="7143970"/>
          </a:xfrm>
          <a:prstGeom prst="rect">
            <a:avLst/>
          </a:prstGeom>
        </p:spPr>
      </p:pic>
      <p:sp>
        <p:nvSpPr>
          <p:cNvPr id="9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FCU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01857405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62" y="1877631"/>
            <a:ext cx="13199062" cy="6422065"/>
          </a:xfrm>
          <a:prstGeom prst="rect">
            <a:avLst/>
          </a:prstGeom>
        </p:spPr>
      </p:pic>
      <p:sp>
        <p:nvSpPr>
          <p:cNvPr id="9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FCU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98137970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9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FCU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  <p:sp>
        <p:nvSpPr>
          <p:cNvPr id="10" name="Shape 282"/>
          <p:cNvSpPr/>
          <p:nvPr/>
        </p:nvSpPr>
        <p:spPr>
          <a:xfrm>
            <a:off x="571501" y="1883664"/>
            <a:ext cx="5335523" cy="757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UVO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Channel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: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Estimation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of observable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stars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at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specific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noise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levels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Jitter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effect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the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overall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noise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budget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>
                <a:solidFill>
                  <a:srgbClr val="747474"/>
                </a:solidFill>
                <a:sym typeface="Helvetica Neue"/>
              </a:rPr>
              <a:t>Performance test of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prototype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detectors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Optical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design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performance</a:t>
            </a: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Exoplanets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transits</a:t>
            </a:r>
            <a:endParaRPr lang="es-ES" sz="2800" dirty="0" smtClean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endParaRPr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874182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pic>
        <p:nvPicPr>
          <p:cNvPr id="9" name="Kepler_lightcurve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7204" y="1591056"/>
            <a:ext cx="7094490" cy="547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light_curve_K1_ppm.png"/>
          <p:cNvPicPr/>
          <p:nvPr/>
        </p:nvPicPr>
        <p:blipFill>
          <a:blip r:embed="rId6">
            <a:extLst/>
          </a:blip>
          <a:srcRect l="6603" t="15094" r="8385" b="10691"/>
          <a:stretch>
            <a:fillRect/>
          </a:stretch>
        </p:blipFill>
        <p:spPr>
          <a:xfrm>
            <a:off x="361508" y="6847367"/>
            <a:ext cx="12440600" cy="199695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FCU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  <p:sp>
        <p:nvSpPr>
          <p:cNvPr id="12" name="Shape 282"/>
          <p:cNvSpPr/>
          <p:nvPr/>
        </p:nvSpPr>
        <p:spPr>
          <a:xfrm>
            <a:off x="571501" y="1883664"/>
            <a:ext cx="5335523" cy="757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UVO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Channel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: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Estimation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of observable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stars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at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specific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noise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levels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Jitter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effect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the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overall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noise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budget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>
                <a:solidFill>
                  <a:srgbClr val="747474"/>
                </a:solidFill>
                <a:sym typeface="Helvetica Neue"/>
              </a:rPr>
              <a:t>Performance test of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prototype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detectors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Optical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design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performance</a:t>
            </a: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Exoplanets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transits</a:t>
            </a:r>
            <a:endParaRPr lang="es-ES" sz="2800" dirty="0" smtClean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endParaRPr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457909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571501" y="1883664"/>
            <a:ext cx="5298947" cy="757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UVO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Channel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: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Estimation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of observable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stars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at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specific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noise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levels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Jitter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effect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the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overall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noise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budget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>
                <a:solidFill>
                  <a:srgbClr val="747474"/>
                </a:solidFill>
                <a:sym typeface="Helvetica Neue"/>
              </a:rPr>
              <a:t>Performance test of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prototype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detectors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Optical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design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performance</a:t>
            </a: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Exoplanets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transits</a:t>
            </a:r>
            <a:endParaRPr lang="es-ES" sz="2800" dirty="0" smtClean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r>
              <a:rPr lang="es-ES" sz="2800" dirty="0" smtClean="0">
                <a:solidFill>
                  <a:srgbClr val="747474"/>
                </a:solidFill>
                <a:sym typeface="Helvetica Neue"/>
              </a:rPr>
              <a:t>FUV </a:t>
            </a:r>
            <a:r>
              <a:rPr lang="es-ES" sz="2800" dirty="0" err="1" smtClean="0">
                <a:solidFill>
                  <a:srgbClr val="747474"/>
                </a:solidFill>
                <a:sym typeface="Helvetica Neue"/>
              </a:rPr>
              <a:t>Channel</a:t>
            </a:r>
            <a:r>
              <a:rPr lang="es-ES" sz="2800" dirty="0" smtClean="0">
                <a:solidFill>
                  <a:srgbClr val="747474"/>
                </a:solidFill>
                <a:sym typeface="Helvetica Neue"/>
              </a:rPr>
              <a:t>: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>
                <a:solidFill>
                  <a:srgbClr val="747474"/>
                </a:solidFill>
                <a:sym typeface="Helvetica Neue"/>
              </a:rPr>
              <a:t>MCP Detector (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work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in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progress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)</a:t>
            </a:r>
          </a:p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endParaRPr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6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9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FCU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39652818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2"/>
          <p:cNvSpPr/>
          <p:nvPr/>
        </p:nvSpPr>
        <p:spPr>
          <a:xfrm>
            <a:off x="698499" y="2451100"/>
            <a:ext cx="5098797" cy="669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6700" lvl="0" indent="-266700" algn="l">
              <a:spcBef>
                <a:spcPts val="4800"/>
              </a:spcBef>
              <a:buSzPct val="100000"/>
              <a:buChar char="•"/>
              <a:defRPr sz="1800"/>
            </a:pPr>
            <a:r>
              <a:rPr lang="en-GB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Application: spectral lines detectability</a:t>
            </a:r>
            <a:endParaRPr lang="en-GB"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66700" lvl="0" indent="-266700" algn="l">
              <a:spcBef>
                <a:spcPts val="4800"/>
              </a:spcBef>
              <a:buSzPct val="100000"/>
              <a:buChar char="•"/>
              <a:defRPr sz="1800"/>
            </a:pPr>
            <a:r>
              <a:rPr lang="es-ES_tradnl" sz="26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Select</a:t>
            </a:r>
            <a:r>
              <a:rPr lang="es-ES_tradnl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actual </a:t>
            </a:r>
            <a:r>
              <a:rPr lang="es-ES_tradnl" sz="26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spectrum</a:t>
            </a:r>
            <a:r>
              <a:rPr lang="es-ES_tradnl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endParaRPr lang="es-ES_tradnl"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_tradnl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STIS E140 </a:t>
            </a:r>
            <a:r>
              <a:rPr lang="es-ES_tradnl" sz="26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grating</a:t>
            </a:r>
            <a:r>
              <a:rPr lang="es-ES_tradnl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similar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spectral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wavelength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and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resolution</a:t>
            </a:r>
            <a:endParaRPr lang="es-ES_tradnl" sz="2600" dirty="0" smtClean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_tradnl" sz="26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Resampling</a:t>
            </a:r>
            <a:r>
              <a:rPr lang="es-ES_tradnl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STIS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spectral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resolution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to </a:t>
            </a:r>
            <a:r>
              <a:rPr lang="es-ES_tradnl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WUVS </a:t>
            </a:r>
            <a:r>
              <a:rPr lang="es-ES_tradnl" sz="26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spectral</a:t>
            </a:r>
            <a:r>
              <a:rPr lang="es-ES_tradnl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resolution</a:t>
            </a:r>
            <a:endParaRPr lang="es-ES_tradnl"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Setting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the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STIS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orders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into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the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WUVS pixel </a:t>
            </a:r>
            <a:r>
              <a:rPr lang="es-ES_tradnl" sz="26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map</a:t>
            </a:r>
            <a:endParaRPr lang="en-GB"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8" name="Shape 202"/>
          <p:cNvSpPr/>
          <p:nvPr/>
        </p:nvSpPr>
        <p:spPr>
          <a:xfrm>
            <a:off x="571499" y="330200"/>
            <a:ext cx="10858501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WUVS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  <p:sp>
        <p:nvSpPr>
          <p:cNvPr id="10" name="Shape 169"/>
          <p:cNvSpPr/>
          <p:nvPr/>
        </p:nvSpPr>
        <p:spPr>
          <a:xfrm>
            <a:off x="8170307" y="6200590"/>
            <a:ext cx="3002520" cy="39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algn="l"/>
            <a:r>
              <a:rPr lang="es-ES" sz="1800" dirty="0" smtClean="0"/>
              <a:t>Input file: </a:t>
            </a:r>
            <a:r>
              <a:rPr sz="1800" dirty="0" smtClean="0"/>
              <a:t>Flat </a:t>
            </a:r>
            <a:r>
              <a:rPr sz="1800" dirty="0"/>
              <a:t>spectrum</a:t>
            </a:r>
          </a:p>
        </p:txBody>
      </p:sp>
      <p:grpSp>
        <p:nvGrpSpPr>
          <p:cNvPr id="11" name="Group 166"/>
          <p:cNvGrpSpPr/>
          <p:nvPr/>
        </p:nvGrpSpPr>
        <p:grpSpPr>
          <a:xfrm>
            <a:off x="7119797" y="6957761"/>
            <a:ext cx="5126152" cy="1278144"/>
            <a:chOff x="0" y="0"/>
            <a:chExt cx="5126151" cy="1278142"/>
          </a:xfrm>
        </p:grpSpPr>
        <p:pic>
          <p:nvPicPr>
            <p:cNvPr id="12" name="zoom_spectrum_fits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0983" b="60010"/>
            <a:stretch>
              <a:fillRect/>
            </a:stretch>
          </p:blipFill>
          <p:spPr>
            <a:xfrm>
              <a:off x="127000" y="88900"/>
              <a:ext cx="4872152" cy="9479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Imagen 1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126152" cy="1278143"/>
            </a:xfrm>
            <a:prstGeom prst="rect">
              <a:avLst/>
            </a:prstGeom>
            <a:effectLst/>
          </p:spPr>
        </p:pic>
      </p:grpSp>
      <p:sp>
        <p:nvSpPr>
          <p:cNvPr id="14" name="Shape 167"/>
          <p:cNvSpPr/>
          <p:nvPr/>
        </p:nvSpPr>
        <p:spPr>
          <a:xfrm>
            <a:off x="7246796" y="8203420"/>
            <a:ext cx="499915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rPr sz="1800" dirty="0"/>
              <a:t>DG Tau spectrum from </a:t>
            </a:r>
            <a:r>
              <a:rPr sz="1800" dirty="0" smtClean="0"/>
              <a:t>STIS</a:t>
            </a:r>
            <a:r>
              <a:rPr lang="es-ES" sz="1800" dirty="0"/>
              <a:t> </a:t>
            </a:r>
            <a:r>
              <a:rPr lang="es-ES" sz="1800" dirty="0" smtClean="0"/>
              <a:t>in WUVS pixel </a:t>
            </a:r>
            <a:r>
              <a:rPr lang="es-ES" sz="1800" dirty="0" err="1" smtClean="0"/>
              <a:t>map</a:t>
            </a:r>
            <a:endParaRPr sz="18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69" y="2105168"/>
            <a:ext cx="7424982" cy="40141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WSO_Spain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Negro-transparente-eps-converted-to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517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r="9019" b="9757"/>
          <a:stretch/>
        </p:blipFill>
        <p:spPr>
          <a:xfrm>
            <a:off x="420026" y="3258589"/>
            <a:ext cx="12265780" cy="538664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Shape 282"/>
          <p:cNvSpPr/>
          <p:nvPr/>
        </p:nvSpPr>
        <p:spPr>
          <a:xfrm>
            <a:off x="698499" y="2451100"/>
            <a:ext cx="11704090" cy="1177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6700" lvl="0" indent="-266700" algn="l">
              <a:spcBef>
                <a:spcPts val="4800"/>
              </a:spcBef>
              <a:buSzPct val="100000"/>
              <a:buChar char="•"/>
              <a:defRPr sz="1800"/>
            </a:pPr>
            <a:r>
              <a:rPr lang="en-GB" sz="260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Input image </a:t>
            </a:r>
            <a:r>
              <a:rPr lang="en-GB" sz="26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vs Simulated image </a:t>
            </a:r>
            <a:endParaRPr lang="en-GB"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5" name="WSO_Spain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egro-transparente-eps-converted-to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10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WUVS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501521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5720" r="5734" b="5851"/>
          <a:stretch/>
        </p:blipFill>
        <p:spPr>
          <a:xfrm>
            <a:off x="1306761" y="1426283"/>
            <a:ext cx="9397162" cy="773534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4" name="WSO_Spain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9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/>
              <a:t>WUVS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  <p:sp>
        <p:nvSpPr>
          <p:cNvPr id="10" name="Shape 169"/>
          <p:cNvSpPr/>
          <p:nvPr/>
        </p:nvSpPr>
        <p:spPr>
          <a:xfrm>
            <a:off x="1899705" y="8984062"/>
            <a:ext cx="3002520" cy="39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algn="l"/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(Marcos-Arenal et al. 2017)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0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2"/>
          <p:cNvSpPr/>
          <p:nvPr/>
        </p:nvSpPr>
        <p:spPr>
          <a:xfrm>
            <a:off x="698499" y="2451100"/>
            <a:ext cx="11704090" cy="1177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6700" lvl="0" indent="-266700" algn="l">
              <a:spcBef>
                <a:spcPts val="4800"/>
              </a:spcBef>
              <a:buSzPct val="100000"/>
              <a:buChar char="•"/>
              <a:defRPr sz="1800"/>
            </a:pP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Original vs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simulated</a:t>
            </a:r>
            <a:r>
              <a:rPr lang="es-ES_tradnl" sz="26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s-ES_tradnl" sz="2600" dirty="0" err="1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spectra</a:t>
            </a:r>
            <a:endParaRPr lang="en-GB" sz="26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5" name="figure_5-filtered.png"/>
          <p:cNvPicPr>
            <a:picLocks noChangeAspect="1"/>
          </p:cNvPicPr>
          <p:nvPr/>
        </p:nvPicPr>
        <p:blipFill>
          <a:blip r:embed="rId3">
            <a:extLst/>
          </a:blip>
          <a:srcRect l="7374" t="6238" r="8485" b="83"/>
          <a:stretch>
            <a:fillRect/>
          </a:stretch>
        </p:blipFill>
        <p:spPr>
          <a:xfrm>
            <a:off x="274035" y="3629025"/>
            <a:ext cx="12553017" cy="42200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69"/>
          <p:cNvSpPr/>
          <p:nvPr/>
        </p:nvSpPr>
        <p:spPr>
          <a:xfrm>
            <a:off x="9824532" y="7849118"/>
            <a:ext cx="3002520" cy="39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algn="l"/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(Marcos-Arenal et al. 2017)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WSO_Spain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Negro-transparente-eps-converted-to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11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/>
              <a:t>WUVS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223115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52500" y="3749040"/>
            <a:ext cx="11099800" cy="4734560"/>
          </a:xfrm>
        </p:spPr>
        <p:txBody>
          <a:bodyPr>
            <a:noAutofit/>
          </a:bodyPr>
          <a:lstStyle/>
          <a:p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Validation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WSO-UV instrumental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behaviour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applicable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different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missions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Transiting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exoplanets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simulations</a:t>
            </a:r>
            <a:endParaRPr lang="es-ES_tradnl" dirty="0">
              <a:solidFill>
                <a:srgbClr val="747474"/>
              </a:solidFill>
              <a:latin typeface="+mj-lt"/>
              <a:ea typeface="+mj-ea"/>
              <a:cs typeface="+mj-cs"/>
            </a:endParaRPr>
          </a:p>
          <a:p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Photometry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post-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processing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workbench</a:t>
            </a:r>
            <a:endParaRPr lang="es-ES_tradnl" dirty="0">
              <a:solidFill>
                <a:srgbClr val="747474"/>
              </a:solidFill>
              <a:latin typeface="+mj-lt"/>
              <a:ea typeface="+mj-ea"/>
              <a:cs typeface="+mj-cs"/>
            </a:endParaRPr>
          </a:p>
          <a:p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Detection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spectral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lines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in WUVS to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evaluate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exoplanets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’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atmospheres</a:t>
            </a:r>
            <a:r>
              <a:rPr lang="es-ES_tradnl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dirty="0" err="1">
                <a:solidFill>
                  <a:srgbClr val="747474"/>
                </a:solidFill>
                <a:latin typeface="+mj-lt"/>
                <a:ea typeface="+mj-ea"/>
                <a:cs typeface="+mj-cs"/>
              </a:rPr>
              <a:t>detectability</a:t>
            </a:r>
            <a:endParaRPr lang="es-ES_tradnl" dirty="0">
              <a:solidFill>
                <a:srgbClr val="747474"/>
              </a:solidFill>
              <a:latin typeface="+mj-lt"/>
              <a:ea typeface="+mj-ea"/>
              <a:cs typeface="+mj-cs"/>
            </a:endParaRPr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6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Final </a:t>
            </a:r>
            <a:r>
              <a:rPr lang="es-ES" sz="4400" dirty="0" err="1" smtClean="0"/>
              <a:t>remarks</a:t>
            </a:r>
            <a:endParaRPr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7" name="Table 197"/>
          <p:cNvGraphicFramePr/>
          <p:nvPr>
            <p:extLst>
              <p:ext uri="{D42A27DB-BD31-4B8C-83A1-F6EECF244321}">
                <p14:modId xmlns:p14="http://schemas.microsoft.com/office/powerpoint/2010/main" val="1242638055"/>
              </p:ext>
            </p:extLst>
          </p:nvPr>
        </p:nvGraphicFramePr>
        <p:xfrm>
          <a:off x="1899705" y="2019808"/>
          <a:ext cx="9642306" cy="590202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821153"/>
                <a:gridCol w="4821153"/>
              </a:tblGrid>
              <a:tr h="655781"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Optical System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Ritchey-Chrétien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35000"/>
                      </a:srgbClr>
                    </a:solidFill>
                  </a:tcPr>
                </a:tc>
              </a:tr>
              <a:tr h="655781"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Aperture diameter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1.7 m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5781"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Focal length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17 m (primary mirror)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35000"/>
                      </a:srgbClr>
                    </a:solidFill>
                  </a:tcPr>
                </a:tc>
              </a:tr>
              <a:tr h="655781"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Field of View (FoV)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30 arcmin (150 mm in diameter)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5781"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Wavelength range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 dirty="0"/>
                        <a:t>102-320 nm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35000"/>
                      </a:srgbClr>
                    </a:solidFill>
                  </a:tcPr>
                </a:tc>
              </a:tr>
              <a:tr h="655781">
                <a:tc>
                  <a:txBody>
                    <a:bodyPr/>
                    <a:lstStyle/>
                    <a:p>
                      <a:pPr defTabSz="914400"/>
                      <a:r>
                        <a:rPr lang="es-ES" sz="2400" dirty="0" err="1" smtClean="0"/>
                        <a:t>Launch</a:t>
                      </a:r>
                      <a:r>
                        <a:rPr lang="es-ES" sz="2400" dirty="0" smtClean="0"/>
                        <a:t> date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s-ES" sz="2400" dirty="0" smtClean="0"/>
                        <a:t>2022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5781">
                <a:tc>
                  <a:txBody>
                    <a:bodyPr/>
                    <a:lstStyle/>
                    <a:p>
                      <a:pPr defTabSz="914400"/>
                      <a:r>
                        <a:rPr lang="es-ES" sz="2400" dirty="0" err="1" smtClean="0"/>
                        <a:t>Launcher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s-ES_tradnl" sz="2400" dirty="0" err="1" smtClean="0"/>
                        <a:t>Proton</a:t>
                      </a:r>
                      <a:r>
                        <a:rPr lang="es-ES_tradnl" sz="2400" dirty="0" smtClean="0"/>
                        <a:t> </a:t>
                      </a:r>
                      <a:r>
                        <a:rPr lang="es-ES_tradnl" sz="2400" dirty="0" err="1" smtClean="0"/>
                        <a:t>medium-class</a:t>
                      </a:r>
                      <a:r>
                        <a:rPr lang="es-ES_tradnl" sz="2400" dirty="0" smtClean="0"/>
                        <a:t> </a:t>
                      </a:r>
                      <a:r>
                        <a:rPr lang="es-ES_tradnl" sz="2400" dirty="0" err="1" smtClean="0"/>
                        <a:t>rocket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>
                        <a:alpha val="35000"/>
                      </a:srgbClr>
                    </a:solidFill>
                  </a:tcPr>
                </a:tc>
              </a:tr>
              <a:tr h="655781">
                <a:tc>
                  <a:txBody>
                    <a:bodyPr/>
                    <a:lstStyle/>
                    <a:p>
                      <a:pPr defTabSz="914400"/>
                      <a:r>
                        <a:rPr lang="es-ES" sz="2400" dirty="0" err="1" smtClean="0"/>
                        <a:t>Operation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lifespan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s-ES" sz="2400" dirty="0" smtClean="0"/>
                        <a:t>5+5 </a:t>
                      </a:r>
                      <a:r>
                        <a:rPr lang="es-ES" sz="2400" dirty="0" err="1" smtClean="0"/>
                        <a:t>years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5781">
                <a:tc>
                  <a:txBody>
                    <a:bodyPr/>
                    <a:lstStyle/>
                    <a:p>
                      <a:pPr defTabSz="914400"/>
                      <a:r>
                        <a:rPr lang="es-ES" sz="2400" dirty="0" err="1" smtClean="0"/>
                        <a:t>Orbit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s-ES" sz="2400" dirty="0" err="1" smtClean="0"/>
                        <a:t>Geosynchronous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1415306" y="683277"/>
            <a:ext cx="10611104" cy="91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9937">
              <a:defRPr sz="534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_tradnl" dirty="0" smtClean="0"/>
              <a:t>WSO-UV </a:t>
            </a:r>
            <a:r>
              <a:rPr lang="es-ES_tradnl" dirty="0" err="1"/>
              <a:t>S</a:t>
            </a:r>
            <a:r>
              <a:rPr lang="es-ES_tradnl" dirty="0" err="1" smtClean="0"/>
              <a:t>pace</a:t>
            </a:r>
            <a:r>
              <a:rPr lang="es-ES_tradnl" dirty="0" smtClean="0"/>
              <a:t> </a:t>
            </a:r>
            <a:r>
              <a:rPr lang="es-ES_tradnl" dirty="0" err="1"/>
              <a:t>T</a:t>
            </a:r>
            <a:r>
              <a:rPr lang="es-ES_tradnl" dirty="0" err="1" smtClean="0"/>
              <a:t>elescope</a:t>
            </a:r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2275678" y="4419599"/>
            <a:ext cx="845344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Thanks for your attention!</a:t>
            </a:r>
          </a:p>
        </p:txBody>
      </p:sp>
      <p:sp>
        <p:nvSpPr>
          <p:cNvPr id="7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130" name="Shape 130"/>
          <p:cNvSpPr>
            <a:spLocks noGrp="1" noChangeAspect="1"/>
          </p:cNvSpPr>
          <p:nvPr>
            <p:ph type="body" idx="1"/>
          </p:nvPr>
        </p:nvSpPr>
        <p:spPr>
          <a:xfrm>
            <a:off x="952500" y="749550"/>
            <a:ext cx="11099800" cy="7627180"/>
          </a:xfrm>
          <a:prstGeom prst="rect">
            <a:avLst/>
          </a:prstGeom>
        </p:spPr>
        <p:txBody>
          <a:bodyPr anchor="t"/>
          <a:lstStyle/>
          <a:p>
            <a:pPr marL="0" indent="0" algn="ctr" defTabSz="519937">
              <a:spcBef>
                <a:spcPts val="0"/>
              </a:spcBef>
              <a:buSzTx/>
              <a:buNone/>
              <a:defRPr sz="534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WSO-UV</a:t>
            </a:r>
            <a:r>
              <a:rPr lang="es-ES" dirty="0" smtClean="0"/>
              <a:t> </a:t>
            </a:r>
            <a:r>
              <a:rPr lang="es-ES" dirty="0" err="1" smtClean="0"/>
              <a:t>instrumentation</a:t>
            </a:r>
            <a:endParaRPr dirty="0"/>
          </a:p>
          <a:p>
            <a:pPr marL="395604" indent="-395604" defTabSz="519937">
              <a:spcBef>
                <a:spcPts val="3700"/>
              </a:spcBef>
              <a:defRPr sz="3204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WUVS: WSO Ultraviolet Spectrographs</a:t>
            </a:r>
          </a:p>
          <a:p>
            <a:pPr marL="791209" lvl="1" indent="-395604" defTabSz="519937">
              <a:spcBef>
                <a:spcPts val="3700"/>
              </a:spcBef>
              <a:buChar char="-"/>
              <a:defRPr sz="3204"/>
            </a:pPr>
            <a:r>
              <a:rPr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VUVES: Far UV 1020-1800</a:t>
            </a:r>
            <a:r>
              <a:rPr lang="es-ES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Å, R~55000</a:t>
            </a:r>
          </a:p>
          <a:p>
            <a:pPr marL="791209" lvl="1" indent="-395604" defTabSz="519937">
              <a:spcBef>
                <a:spcPts val="3700"/>
              </a:spcBef>
              <a:buChar char="-"/>
              <a:defRPr sz="3204"/>
            </a:pPr>
            <a:r>
              <a:rPr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UVES: Near UV 1740-3100</a:t>
            </a:r>
            <a:r>
              <a:rPr lang="es-ES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Å, R~55000</a:t>
            </a:r>
          </a:p>
          <a:p>
            <a:pPr marL="791209" lvl="1" indent="-395604" defTabSz="519937">
              <a:spcBef>
                <a:spcPts val="3700"/>
              </a:spcBef>
              <a:buChar char="-"/>
              <a:defRPr sz="3204"/>
            </a:pPr>
            <a:r>
              <a:rPr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LSS: Long Slit 1020-3200</a:t>
            </a:r>
            <a:r>
              <a:rPr lang="es-ES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Å, R=1500-4500</a:t>
            </a:r>
          </a:p>
          <a:p>
            <a:pPr marL="395604" indent="-395604" defTabSz="519937">
              <a:spcBef>
                <a:spcPts val="3700"/>
              </a:spcBef>
              <a:defRPr sz="3204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FCU: Field Camera Unit</a:t>
            </a:r>
          </a:p>
          <a:p>
            <a:pPr marL="791209" lvl="1" indent="-395604" defTabSz="519937">
              <a:spcBef>
                <a:spcPts val="3700"/>
              </a:spcBef>
              <a:buFontTx/>
              <a:buChar char="-"/>
              <a:defRPr sz="3204"/>
            </a:pPr>
            <a:r>
              <a:rPr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UVO Channel: </a:t>
            </a:r>
            <a:r>
              <a:rPr lang="es-ES"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1740</a:t>
            </a:r>
            <a:r>
              <a:rPr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-</a:t>
            </a:r>
            <a:r>
              <a:rPr lang="es-ES"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31</a:t>
            </a:r>
            <a:r>
              <a:rPr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00</a:t>
            </a:r>
            <a:r>
              <a:rPr lang="es-ES"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Å CCD</a:t>
            </a:r>
          </a:p>
          <a:p>
            <a:pPr marL="791209" lvl="1" indent="-395604" defTabSz="519937">
              <a:spcBef>
                <a:spcPts val="3700"/>
              </a:spcBef>
              <a:buFontTx/>
              <a:buChar char="-"/>
              <a:defRPr sz="3204"/>
            </a:pPr>
            <a:r>
              <a:rPr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FUV Channel: 1150-17</a:t>
            </a:r>
            <a:r>
              <a:rPr lang="es-ES"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5</a:t>
            </a:r>
            <a:r>
              <a:rPr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0</a:t>
            </a:r>
            <a:r>
              <a:rPr lang="es-ES"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 </a:t>
            </a:r>
            <a:r>
              <a:rPr sz="3204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Å MCP</a:t>
            </a:r>
          </a:p>
        </p:txBody>
      </p:sp>
    </p:spTree>
    <p:extLst>
      <p:ext uri="{BB962C8B-B14F-4D97-AF65-F5344CB8AC3E}">
        <p14:creationId xmlns:p14="http://schemas.microsoft.com/office/powerpoint/2010/main" val="1105226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130300" y="6626656"/>
            <a:ext cx="11137900" cy="242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266700" lvl="0" indent="-266700" algn="l">
              <a:spcBef>
                <a:spcPts val="4800"/>
              </a:spcBef>
              <a:buSzPct val="100000"/>
              <a:buChar char="•"/>
              <a:defRPr sz="1800"/>
            </a:pPr>
            <a:r>
              <a:rPr sz="28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An end-to-end simulation software-tool designed to be used in different space missions.</a:t>
            </a:r>
          </a:p>
          <a:p>
            <a:pPr marL="266700" lvl="0" indent="-266700" algn="l">
              <a:spcBef>
                <a:spcPts val="4800"/>
              </a:spcBef>
              <a:buSzPct val="100000"/>
              <a:buChar char="•"/>
              <a:defRPr sz="1800"/>
            </a:pPr>
            <a:r>
              <a:rPr sz="2800" dirty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Simulates photometric time-series of images by including realistic models of the noise sources.</a:t>
            </a:r>
          </a:p>
        </p:txBody>
      </p:sp>
      <p:sp>
        <p:nvSpPr>
          <p:cNvPr id="3" name="Rectángulo 2"/>
          <p:cNvSpPr>
            <a:spLocks noChangeAspect="1"/>
          </p:cNvSpPr>
          <p:nvPr/>
        </p:nvSpPr>
        <p:spPr>
          <a:xfrm>
            <a:off x="509895" y="3600079"/>
            <a:ext cx="1237871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PLATO Simulator</a:t>
            </a:r>
            <a:endParaRPr lang="es-ES" sz="11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81611" y="3600079"/>
            <a:ext cx="11635278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11500" b="1" dirty="0" smtClean="0">
                <a:ln w="0"/>
                <a:solidFill>
                  <a:srgbClr val="4EA2CE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WSO Simulator</a:t>
            </a:r>
            <a:endParaRPr lang="es-ES_tradnl" sz="9600" b="1" dirty="0"/>
          </a:p>
        </p:txBody>
      </p:sp>
      <p:pic>
        <p:nvPicPr>
          <p:cNvPr id="5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2878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focalplane_definition-eps-converted-to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6944" y="330200"/>
            <a:ext cx="4051301" cy="405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field_definition-eps-converted-to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0205" y="4868505"/>
            <a:ext cx="4864777" cy="3670301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Shape 212"/>
              <p:cNvSpPr/>
              <p:nvPr/>
            </p:nvSpPr>
            <p:spPr>
              <a:xfrm>
                <a:off x="673100" y="2184400"/>
                <a:ext cx="5977082" cy="69850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>
                <a:normAutofit fontScale="77500" lnSpcReduction="20000"/>
              </a:bodyPr>
              <a:lstStyle/>
              <a:p>
                <a:pPr marL="266700" indent="-266700" algn="l">
                  <a:spcBef>
                    <a:spcPts val="4800"/>
                  </a:spcBef>
                  <a:buSzPct val="100000"/>
                  <a:buFont typeface="Lucida Grande"/>
                  <a:buChar char="•"/>
                  <a:defRPr sz="1800"/>
                </a:pPr>
                <a:r>
                  <a:rPr lang="es-ES" sz="32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Executable</a:t>
                </a:r>
                <a:r>
                  <a:rPr lang="es-ES" sz="32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 </a:t>
                </a:r>
                <a:r>
                  <a:rPr lang="es-ES" sz="32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from</a:t>
                </a:r>
                <a:r>
                  <a:rPr lang="es-ES" sz="32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 </a:t>
                </a:r>
                <a:r>
                  <a:rPr lang="es-ES" sz="32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command</a:t>
                </a:r>
                <a:r>
                  <a:rPr lang="es-ES" sz="32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 line, </a:t>
                </a:r>
                <a:r>
                  <a:rPr lang="es-ES" sz="32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takes</a:t>
                </a:r>
                <a:r>
                  <a:rPr lang="es-ES" sz="32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:</a:t>
                </a:r>
              </a:p>
              <a:p>
                <a:pPr marL="711200" lvl="2" indent="-266700" algn="l">
                  <a:spcBef>
                    <a:spcPts val="1600"/>
                  </a:spcBef>
                  <a:buSzPct val="100000"/>
                  <a:buFont typeface="Lucida Grande"/>
                  <a:buChar char="‣"/>
                  <a:defRPr sz="1800"/>
                </a:pPr>
                <a:r>
                  <a:rPr lang="es-ES" sz="28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Simulation</a:t>
                </a:r>
                <a:r>
                  <a:rPr lang="es-ES" sz="28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 </a:t>
                </a:r>
                <a:r>
                  <a:rPr lang="es-ES" sz="2800" dirty="0" err="1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parameters</a:t>
                </a:r>
                <a:endParaRPr lang="es-ES" sz="2800" dirty="0" smtClean="0">
                  <a:solidFill>
                    <a:srgbClr val="747474"/>
                  </a:solidFill>
                  <a:latin typeface="+mj-lt"/>
                  <a:ea typeface="+mj-ea"/>
                  <a:cs typeface="+mj-cs"/>
                  <a:sym typeface="Helvetica Neue"/>
                </a:endParaRPr>
              </a:p>
              <a:p>
                <a:pPr marL="711200" lvl="2" indent="-266700" algn="l">
                  <a:spcBef>
                    <a:spcPts val="1600"/>
                  </a:spcBef>
                  <a:buSzPct val="100000"/>
                  <a:buFont typeface="Lucida Grande"/>
                  <a:buChar char="‣"/>
                  <a:defRPr sz="1800"/>
                </a:pPr>
                <a:r>
                  <a:rPr lang="es-ES" sz="2800" dirty="0" err="1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Star</a:t>
                </a:r>
                <a:r>
                  <a:rPr lang="es-ES" sz="28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 catalogue (</a:t>
                </a:r>
                <a14:m>
                  <m:oMath xmlns:m="http://schemas.openxmlformats.org/officeDocument/2006/math">
                    <m:r>
                      <a:rPr lang="es-ES" sz="2800" i="1" smtClean="0">
                        <a:solidFill>
                          <a:srgbClr val="747474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Helvetica Neue"/>
                      </a:rPr>
                      <m:t>𝛼</m:t>
                    </m:r>
                    <m:r>
                      <a:rPr lang="es-ES" sz="2800" b="0" i="1" smtClean="0">
                        <a:solidFill>
                          <a:srgbClr val="747474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Helvetica Neue"/>
                      </a:rPr>
                      <m:t>,</m:t>
                    </m:r>
                    <m:r>
                      <a:rPr lang="es-ES" sz="2800" b="0" i="1" smtClean="0">
                        <a:solidFill>
                          <a:srgbClr val="747474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Helvetica Neue"/>
                      </a:rPr>
                      <m:t>𝛿</m:t>
                    </m:r>
                    <m:r>
                      <a:rPr lang="es-ES" sz="2800" b="0" i="1" smtClean="0">
                        <a:solidFill>
                          <a:srgbClr val="747474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Helvetica Neue"/>
                      </a:rPr>
                      <m:t>,</m:t>
                    </m:r>
                    <m:r>
                      <a:rPr lang="es-ES" sz="2800" b="0" i="1" smtClean="0">
                        <a:solidFill>
                          <a:srgbClr val="747474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Helvetica Neue"/>
                      </a:rPr>
                      <m:t>𝑚</m:t>
                    </m:r>
                  </m:oMath>
                </a14:m>
                <a:r>
                  <a:rPr lang="es-ES" sz="28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)</a:t>
                </a:r>
                <a:endParaRPr lang="es-ES" sz="2800" dirty="0">
                  <a:solidFill>
                    <a:srgbClr val="747474"/>
                  </a:solidFill>
                  <a:latin typeface="+mj-lt"/>
                  <a:ea typeface="+mj-ea"/>
                  <a:cs typeface="+mj-cs"/>
                  <a:sym typeface="Helvetica Neue"/>
                </a:endParaRPr>
              </a:p>
              <a:p>
                <a:pPr marL="711200" lvl="2" indent="-266700" algn="l">
                  <a:spcBef>
                    <a:spcPts val="1600"/>
                  </a:spcBef>
                  <a:buSzPct val="100000"/>
                  <a:buFont typeface="Lucida Grande"/>
                  <a:buChar char="‣"/>
                  <a:defRPr sz="1800"/>
                </a:pPr>
                <a:r>
                  <a:rPr lang="es-ES" sz="28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Photometry</a:t>
                </a:r>
                <a:r>
                  <a:rPr lang="es-ES" sz="28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 </a:t>
                </a:r>
                <a:r>
                  <a:rPr lang="es-ES" sz="28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parameters</a:t>
                </a:r>
                <a:endParaRPr lang="es-ES" sz="2800" dirty="0">
                  <a:solidFill>
                    <a:srgbClr val="747474"/>
                  </a:solidFill>
                  <a:latin typeface="+mj-lt"/>
                  <a:ea typeface="+mj-ea"/>
                  <a:cs typeface="+mj-cs"/>
                  <a:sym typeface="Helvetica Neue"/>
                </a:endParaRPr>
              </a:p>
              <a:p>
                <a:pPr marL="266700" lvl="0" indent="-266700" algn="l">
                  <a:spcBef>
                    <a:spcPts val="4800"/>
                  </a:spcBef>
                  <a:buSzPct val="100000"/>
                  <a:buFont typeface="Lucida Grande"/>
                  <a:buChar char="•"/>
                  <a:defRPr sz="1800"/>
                </a:pPr>
                <a:r>
                  <a:rPr lang="es-ES" sz="32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Includes realistic models of: </a:t>
                </a:r>
              </a:p>
              <a:p>
                <a:pPr marL="711200" lvl="2" indent="-266700" algn="l">
                  <a:spcBef>
                    <a:spcPts val="1600"/>
                  </a:spcBef>
                  <a:buSzPct val="100000"/>
                  <a:buFont typeface="Lucida Grande"/>
                  <a:buChar char="‣"/>
                  <a:defRPr sz="1800"/>
                </a:pPr>
                <a:r>
                  <a:rPr lang="es-ES" sz="28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the telescope optics</a:t>
                </a:r>
                <a:r>
                  <a:rPr lang="es-ES" sz="28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, </a:t>
                </a:r>
              </a:p>
              <a:p>
                <a:pPr marL="711200" lvl="2" indent="-266700" algn="l">
                  <a:spcBef>
                    <a:spcPts val="1600"/>
                  </a:spcBef>
                  <a:buSzPct val="100000"/>
                  <a:buFont typeface="Lucida Grande"/>
                  <a:buChar char="‣"/>
                  <a:defRPr sz="1800"/>
                </a:pPr>
                <a:r>
                  <a:rPr lang="es-ES" sz="2800" dirty="0" err="1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stellar</a:t>
                </a:r>
                <a:r>
                  <a:rPr lang="es-ES" sz="28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 </a:t>
                </a:r>
                <a:r>
                  <a:rPr lang="es-ES" sz="2800" dirty="0" err="1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mapping</a:t>
                </a:r>
                <a:r>
                  <a:rPr lang="es-ES" sz="28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 </a:t>
                </a:r>
                <a:r>
                  <a:rPr lang="es-ES" sz="2800" dirty="0" err="1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on</a:t>
                </a:r>
                <a:r>
                  <a:rPr lang="es-ES" sz="28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 focal </a:t>
                </a:r>
                <a:r>
                  <a:rPr lang="es-ES" sz="2800" dirty="0" err="1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plane</a:t>
                </a:r>
                <a:r>
                  <a:rPr lang="es-ES" sz="28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, </a:t>
                </a:r>
              </a:p>
              <a:p>
                <a:pPr marL="711200" lvl="2" indent="-266700" algn="l">
                  <a:spcBef>
                    <a:spcPts val="1600"/>
                  </a:spcBef>
                  <a:buSzPct val="100000"/>
                  <a:buFont typeface="Lucida Grande"/>
                  <a:buChar char="‣"/>
                  <a:defRPr sz="1800"/>
                </a:pPr>
                <a:r>
                  <a:rPr lang="es-ES" sz="28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detector </a:t>
                </a:r>
                <a:r>
                  <a:rPr lang="es-ES" sz="28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and its electronics, </a:t>
                </a:r>
              </a:p>
              <a:p>
                <a:pPr marL="711200" lvl="2" indent="-266700" algn="l">
                  <a:spcBef>
                    <a:spcPts val="1600"/>
                  </a:spcBef>
                  <a:buSzPct val="100000"/>
                  <a:buFont typeface="Lucida Grande"/>
                  <a:buChar char="‣"/>
                  <a:defRPr sz="1800"/>
                </a:pPr>
                <a:r>
                  <a:rPr lang="es-ES" sz="28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the ACS jitter movements of the spacecraft, </a:t>
                </a:r>
              </a:p>
              <a:p>
                <a:pPr marL="711200" lvl="2" indent="-266700" algn="l">
                  <a:spcBef>
                    <a:spcPts val="1600"/>
                  </a:spcBef>
                  <a:buSzPct val="100000"/>
                  <a:buFont typeface="Lucida Grande"/>
                  <a:buChar char="‣"/>
                  <a:defRPr sz="1800"/>
                </a:pPr>
                <a:r>
                  <a:rPr lang="es-ES" sz="28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and all important natural noise sources</a:t>
                </a:r>
                <a:r>
                  <a:rPr lang="es-ES" sz="2800" dirty="0" smtClean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  <a:sym typeface="Helvetica Neue"/>
                  </a:rPr>
                  <a:t>.</a:t>
                </a:r>
              </a:p>
              <a:p>
                <a:pPr marL="266700" indent="-266700" algn="l">
                  <a:spcBef>
                    <a:spcPts val="4800"/>
                  </a:spcBef>
                  <a:buSzPct val="100000"/>
                  <a:buFont typeface="Lucida Grande"/>
                  <a:buChar char="•"/>
                  <a:defRPr sz="1800"/>
                </a:pPr>
                <a:r>
                  <a:rPr lang="es-ES" sz="32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</a:rPr>
                  <a:t>Perform</a:t>
                </a:r>
                <a:r>
                  <a:rPr lang="es-ES" sz="32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</a:rPr>
                  <a:t> post-</a:t>
                </a:r>
                <a:r>
                  <a:rPr lang="es-ES" sz="32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</a:rPr>
                  <a:t>processing</a:t>
                </a:r>
                <a:r>
                  <a:rPr lang="es-ES" sz="32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ES" sz="32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</a:rPr>
                  <a:t>photometry</a:t>
                </a:r>
                <a:r>
                  <a:rPr lang="es-ES" sz="32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</a:rPr>
                  <a:t> of </a:t>
                </a:r>
                <a:r>
                  <a:rPr lang="es-ES" sz="32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</a:rPr>
                  <a:t>the</a:t>
                </a:r>
                <a:r>
                  <a:rPr lang="es-ES" sz="3200" dirty="0">
                    <a:solidFill>
                      <a:srgbClr val="747474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s-ES" sz="3200" dirty="0" err="1">
                    <a:solidFill>
                      <a:srgbClr val="747474"/>
                    </a:solidFill>
                    <a:latin typeface="+mj-lt"/>
                    <a:ea typeface="+mj-ea"/>
                    <a:cs typeface="+mj-cs"/>
                  </a:rPr>
                  <a:t>images</a:t>
                </a:r>
                <a:endParaRPr lang="es-ES" sz="3200" dirty="0">
                  <a:solidFill>
                    <a:srgbClr val="747474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12" name="Shape 2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2184400"/>
                <a:ext cx="5977082" cy="6985000"/>
              </a:xfrm>
              <a:prstGeom prst="rect">
                <a:avLst/>
              </a:prstGeom>
              <a:blipFill rotWithShape="0">
                <a:blip r:embed="rId5"/>
                <a:stretch>
                  <a:fillRect l="-3160" t="-2356" r="-22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hape 202"/>
          <p:cNvSpPr/>
          <p:nvPr/>
        </p:nvSpPr>
        <p:spPr>
          <a:xfrm>
            <a:off x="571500" y="330200"/>
            <a:ext cx="5880130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err="1" smtClean="0"/>
              <a:t>How</a:t>
            </a:r>
            <a:r>
              <a:rPr lang="es-ES" sz="4400" dirty="0" smtClean="0"/>
              <a:t> </a:t>
            </a:r>
            <a:r>
              <a:rPr lang="es-ES" sz="4400" dirty="0" err="1"/>
              <a:t>does</a:t>
            </a:r>
            <a:r>
              <a:rPr lang="es-ES" sz="4400" dirty="0"/>
              <a:t> </a:t>
            </a:r>
            <a:r>
              <a:rPr lang="es-ES" sz="4400" dirty="0" err="1"/>
              <a:t>it</a:t>
            </a:r>
            <a:r>
              <a:rPr lang="es-ES" sz="4400" dirty="0"/>
              <a:t> </a:t>
            </a:r>
            <a:r>
              <a:rPr lang="es-ES" sz="4400" dirty="0" err="1"/>
              <a:t>work</a:t>
            </a:r>
            <a:r>
              <a:rPr lang="es-ES" sz="4400" dirty="0"/>
              <a:t>?</a:t>
            </a:r>
          </a:p>
        </p:txBody>
      </p:sp>
      <p:pic>
        <p:nvPicPr>
          <p:cNvPr id="6" name="WSO_Spain_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38646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 advAuto="0"/>
      <p:bldP spid="21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body" idx="1"/>
          </p:nvPr>
        </p:nvSpPr>
        <p:spPr>
          <a:xfrm>
            <a:off x="571500" y="1892300"/>
            <a:ext cx="5189220" cy="699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7800" lvl="0" indent="0" hangingPunct="0">
              <a:lnSpc>
                <a:spcPct val="80000"/>
              </a:lnSpc>
              <a:buNone/>
              <a:defRPr sz="1800"/>
            </a:pPr>
            <a:r>
              <a:rPr sz="28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Noise sources: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PSF Convolution;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High-energy particle hits;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Charge-transfer smearing;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Sky background;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CCD Sensitivity variations;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Photon noise;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Full-well saturation;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Charge-transfer efficiency;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Read-out noise;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Gain;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Electronic offset;</a:t>
            </a:r>
          </a:p>
          <a:p>
            <a:pPr lvl="1" indent="-266700" hangingPunct="0">
              <a:lnSpc>
                <a:spcPct val="80000"/>
              </a:lnSpc>
              <a:spcBef>
                <a:spcPts val="1200"/>
              </a:spcBef>
              <a:buSzPct val="100000"/>
              <a:buFont typeface="Lucida Grande"/>
              <a:buChar char="‣"/>
              <a:defRPr sz="1800"/>
            </a:pPr>
            <a:r>
              <a:rPr sz="2600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Digital saturation.</a:t>
            </a:r>
          </a:p>
        </p:txBody>
      </p:sp>
      <p:pic>
        <p:nvPicPr>
          <p:cNvPr id="339" name="platosim_flow_chart-eps-converted-to.pdf"/>
          <p:cNvPicPr/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>
            <a:off x="5760720" y="54864"/>
            <a:ext cx="6766560" cy="8710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WSO_Spain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9" name="Shape 202"/>
          <p:cNvSpPr/>
          <p:nvPr/>
        </p:nvSpPr>
        <p:spPr>
          <a:xfrm>
            <a:off x="571500" y="330200"/>
            <a:ext cx="5880130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err="1" smtClean="0"/>
              <a:t>How</a:t>
            </a:r>
            <a:r>
              <a:rPr lang="es-ES" sz="4400" dirty="0" smtClean="0"/>
              <a:t> </a:t>
            </a:r>
            <a:r>
              <a:rPr lang="es-ES" sz="4400" dirty="0" err="1"/>
              <a:t>does</a:t>
            </a:r>
            <a:r>
              <a:rPr lang="es-ES" sz="4400" dirty="0"/>
              <a:t> </a:t>
            </a:r>
            <a:r>
              <a:rPr lang="es-ES" sz="4400" dirty="0" err="1"/>
              <a:t>it</a:t>
            </a:r>
            <a:r>
              <a:rPr lang="es-ES" sz="4400" dirty="0"/>
              <a:t> </a:t>
            </a:r>
            <a:r>
              <a:rPr lang="es-ES" sz="4400" dirty="0" err="1"/>
              <a:t>work</a:t>
            </a:r>
            <a:r>
              <a:rPr lang="es-E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392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1135"/>
              </p:ext>
            </p:extLst>
          </p:nvPr>
        </p:nvGraphicFramePr>
        <p:xfrm>
          <a:off x="1240136" y="1902460"/>
          <a:ext cx="10807160" cy="6727636"/>
        </p:xfrm>
        <a:graphic>
          <a:graphicData uri="http://schemas.openxmlformats.org/drawingml/2006/table">
            <a:tbl>
              <a:tblPr firstRow="1" bandCol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32326"/>
                <a:gridCol w="2559206"/>
                <a:gridCol w="3213166"/>
                <a:gridCol w="2402462"/>
              </a:tblGrid>
              <a:tr h="6193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4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 </a:t>
                      </a:r>
                      <a:r>
                        <a:rPr lang="es-ES_tradnl" sz="24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Parameter</a:t>
                      </a:r>
                      <a:endParaRPr lang="es-ES_tradnl" sz="2400" b="0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4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</a:t>
                      </a:r>
                      <a:endParaRPr lang="es-ES_tradnl" sz="2400" b="0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4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 </a:t>
                      </a:r>
                      <a:r>
                        <a:rPr lang="es-ES_tradnl" sz="2400" b="0" i="0" u="none" strike="noStrike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Parameter</a:t>
                      </a:r>
                      <a:endParaRPr lang="es-ES_tradnl" sz="2400" b="0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400" b="0" i="0" u="none" strike="noStrike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</a:t>
                      </a:r>
                      <a:endParaRPr lang="es-ES_tradnl" sz="2400" b="0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6193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CCD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4096 </a:t>
                      </a:r>
                      <a:r>
                        <a:rPr lang="is-IS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× 3112 px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Collecting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area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90792 cm</a:t>
                      </a:r>
                      <a:r>
                        <a:rPr lang="sk-SK" sz="2000" b="0" i="0" u="none" strike="noStrike" baseline="30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sk-SK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6193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Sub-Field size  </a:t>
                      </a:r>
                      <a:endParaRPr lang="es-ES_tradnl" sz="2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400 × 400 px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Digital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saturation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16384 </a:t>
                      </a:r>
                      <a:r>
                        <a:rPr lang="tr-TR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ADU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6193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Pixel resolution  </a:t>
                      </a:r>
                      <a:endParaRPr lang="es-ES_tradnl" sz="2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1/</a:t>
                      </a:r>
                      <a:r>
                        <a:rPr lang="es-ES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Full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well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pixel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capacity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is-IS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16000 e</a:t>
                      </a:r>
                      <a:r>
                        <a:rPr lang="is-IS" sz="2000" b="0" i="0" u="none" strike="noStrike" baseline="30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endParaRPr lang="is-I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6193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Transmision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efficiency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0.638466 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Gain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DE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</a:t>
                      </a:r>
                      <a:r>
                        <a:rPr lang="is-IS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</a:t>
                      </a:r>
                      <a:r>
                        <a:rPr lang="is-IS" sz="2000" b="0" i="0" u="none" strike="noStrike" baseline="30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r>
                        <a:rPr lang="de-DE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/ADU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6193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Quantum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efficiency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Electronic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offset 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100 ADU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6193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exposures  </a:t>
                      </a:r>
                      <a:endParaRPr lang="es-ES_tradnl" sz="2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6000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Readout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noise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</a:t>
                      </a:r>
                      <a:r>
                        <a:rPr lang="is-IS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</a:t>
                      </a:r>
                      <a:r>
                        <a:rPr lang="is-IS" sz="2000" b="0" i="0" u="none" strike="noStrike" baseline="30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endParaRPr lang="is-IS" sz="20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6193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Exposure time   </a:t>
                      </a:r>
                      <a:endParaRPr lang="es-ES_tradnl" sz="2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165</a:t>
                      </a:r>
                      <a:r>
                        <a:rPr lang="cs-CZ" sz="2000" b="0" i="0" u="none" strike="noStrike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cs-CZ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Flatfield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pixel-to-pixel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noise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1.8 </a:t>
                      </a:r>
                      <a:r>
                        <a:rPr lang="sk-SK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115353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Charge transfer time  </a:t>
                      </a:r>
                      <a:endParaRPr lang="es-ES_tradnl" sz="2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_tradnl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 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Mean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Charge</a:t>
                      </a:r>
                      <a:r>
                        <a:rPr lang="es-ES_tradnl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Transfer </a:t>
                      </a:r>
                      <a:r>
                        <a:rPr lang="es-ES_tradnl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Efficiency</a:t>
                      </a:r>
                      <a:endParaRPr lang="es-ES_tradn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0.999999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619345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Pixel scale </a:t>
                      </a:r>
                      <a:endParaRPr lang="es-ES_tradnl" sz="2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hu-HU" sz="20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0.145 </a:t>
                      </a:r>
                      <a:r>
                        <a:rPr lang="hu-HU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arcsec/</a:t>
                      </a:r>
                      <a:r>
                        <a:rPr lang="hu-HU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px</a:t>
                      </a:r>
                      <a:r>
                        <a:rPr lang="hu-HU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20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Pixel size</a:t>
                      </a:r>
                      <a:endParaRPr lang="es-ES_tradnl" sz="2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12 </a:t>
                      </a:r>
                      <a:r>
                        <a:rPr lang="el-GR" sz="20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μm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9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err="1" smtClean="0"/>
              <a:t>Some</a:t>
            </a:r>
            <a:r>
              <a:rPr lang="es-ES" sz="4400" dirty="0" smtClean="0"/>
              <a:t> </a:t>
            </a:r>
            <a:r>
              <a:rPr lang="es-ES" sz="4400" dirty="0" err="1" smtClean="0"/>
              <a:t>simulation</a:t>
            </a:r>
            <a:r>
              <a:rPr lang="es-ES" sz="4400" dirty="0" smtClean="0"/>
              <a:t> </a:t>
            </a:r>
            <a:r>
              <a:rPr lang="es-ES" sz="4400" dirty="0" err="1" smtClean="0"/>
              <a:t>parameters</a:t>
            </a:r>
            <a:r>
              <a:rPr lang="mr-IN" sz="4400" dirty="0" smtClean="0"/>
              <a:t>…</a:t>
            </a:r>
            <a:endParaRPr sz="4400" dirty="0"/>
          </a:p>
        </p:txBody>
      </p:sp>
      <p:pic>
        <p:nvPicPr>
          <p:cNvPr id="4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221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13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FCU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  <p:sp>
        <p:nvSpPr>
          <p:cNvPr id="9" name="Shape 282"/>
          <p:cNvSpPr/>
          <p:nvPr/>
        </p:nvSpPr>
        <p:spPr>
          <a:xfrm>
            <a:off x="571501" y="1883664"/>
            <a:ext cx="5335523" cy="757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UVO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Channel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: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Estimation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of observable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stars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at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specific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noise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 smtClean="0">
                <a:solidFill>
                  <a:srgbClr val="747474"/>
                </a:solidFill>
                <a:sym typeface="Helvetica Neue"/>
              </a:rPr>
              <a:t>levels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88" y="2013690"/>
            <a:ext cx="6241061" cy="65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745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SO_Spain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9791" y="8846530"/>
            <a:ext cx="1112316" cy="923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Negro-transparente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069" y="9025811"/>
            <a:ext cx="2183735" cy="5646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29"/>
          <p:cNvSpPr/>
          <p:nvPr/>
        </p:nvSpPr>
        <p:spPr>
          <a:xfrm>
            <a:off x="5295" y="9457101"/>
            <a:ext cx="1894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1600" spc="0" baseline="312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dirty="0" smtClean="0"/>
              <a:t>EWASS</a:t>
            </a:r>
            <a:r>
              <a:rPr dirty="0" smtClean="0"/>
              <a:t>, </a:t>
            </a:r>
            <a:r>
              <a:rPr lang="es-ES" dirty="0" smtClean="0"/>
              <a:t>27</a:t>
            </a:r>
            <a:r>
              <a:rPr dirty="0" smtClean="0"/>
              <a:t>th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dirty="0" smtClean="0"/>
              <a:t>201</a:t>
            </a:r>
            <a:r>
              <a:rPr lang="es-ES" dirty="0" smtClean="0"/>
              <a:t>7</a:t>
            </a:r>
            <a:endParaRPr dirty="0"/>
          </a:p>
        </p:txBody>
      </p:sp>
      <p:sp>
        <p:nvSpPr>
          <p:cNvPr id="9" name="Shape 202"/>
          <p:cNvSpPr/>
          <p:nvPr/>
        </p:nvSpPr>
        <p:spPr>
          <a:xfrm>
            <a:off x="571500" y="330200"/>
            <a:ext cx="9614916" cy="123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/>
          </a:lstStyle>
          <a:p>
            <a:pPr lvl="0">
              <a:defRPr sz="1800"/>
            </a:pPr>
            <a:r>
              <a:rPr lang="es-ES" sz="4400" dirty="0" smtClean="0"/>
              <a:t>FCU performance </a:t>
            </a:r>
            <a:r>
              <a:rPr lang="es-ES" sz="4400" dirty="0" err="1" smtClean="0"/>
              <a:t>evaluation</a:t>
            </a:r>
            <a:endParaRPr sz="4400" dirty="0"/>
          </a:p>
        </p:txBody>
      </p:sp>
      <p:sp>
        <p:nvSpPr>
          <p:cNvPr id="10" name="Shape 282"/>
          <p:cNvSpPr/>
          <p:nvPr/>
        </p:nvSpPr>
        <p:spPr>
          <a:xfrm>
            <a:off x="571501" y="1883664"/>
            <a:ext cx="5335523" cy="7571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6700" indent="-266700" algn="l">
              <a:spcBef>
                <a:spcPts val="4800"/>
              </a:spcBef>
              <a:buSzPct val="100000"/>
              <a:buFont typeface="Arial" charset="0"/>
              <a:buChar char="•"/>
              <a:defRPr sz="1800"/>
            </a:pP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UVO </a:t>
            </a:r>
            <a:r>
              <a:rPr lang="es-ES" sz="2800" dirty="0" err="1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Channel</a:t>
            </a:r>
            <a:r>
              <a:rPr lang="es-ES" sz="2800" dirty="0" smtClean="0">
                <a:solidFill>
                  <a:srgbClr val="747474"/>
                </a:solidFill>
                <a:latin typeface="+mj-lt"/>
                <a:ea typeface="+mj-ea"/>
                <a:cs typeface="+mj-cs"/>
                <a:sym typeface="Helvetica Neue"/>
              </a:rPr>
              <a:t>:</a:t>
            </a:r>
            <a:endParaRPr lang="es-ES" sz="2800" dirty="0">
              <a:solidFill>
                <a:srgbClr val="747474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Estimation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of observable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stars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at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specific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noise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levels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  <a:p>
            <a:pPr marL="711200" lvl="2" indent="-266700" algn="l">
              <a:spcBef>
                <a:spcPts val="1600"/>
              </a:spcBef>
              <a:buSzPct val="100000"/>
              <a:buFont typeface="Lucida Grande"/>
              <a:buChar char="‣"/>
              <a:defRPr sz="1800"/>
            </a:pP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Jitter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effect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on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the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overall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>
                <a:solidFill>
                  <a:srgbClr val="747474"/>
                </a:solidFill>
                <a:sym typeface="Helvetica Neue"/>
              </a:rPr>
              <a:t>noise</a:t>
            </a:r>
            <a:r>
              <a:rPr lang="es-ES" sz="2800" dirty="0">
                <a:solidFill>
                  <a:srgbClr val="747474"/>
                </a:solidFill>
                <a:sym typeface="Helvetica Neue"/>
              </a:rPr>
              <a:t> </a:t>
            </a:r>
            <a:r>
              <a:rPr lang="es-ES" sz="2800" dirty="0" err="1" smtClean="0">
                <a:solidFill>
                  <a:srgbClr val="747474"/>
                </a:solidFill>
                <a:sym typeface="Helvetica Neue"/>
              </a:rPr>
              <a:t>budget</a:t>
            </a:r>
            <a:endParaRPr lang="es-ES" sz="2800" dirty="0">
              <a:solidFill>
                <a:srgbClr val="747474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567648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val="1"/>
          </a:ext>
        </a:extLst>
      </a:spPr>
      <a:bodyPr wrap="square" lIns="50800" tIns="50800" rIns="50800" bIns="50800" anchor="ctr">
        <a:spAutoFit/>
      </a:bodyPr>
      <a:lstStyle>
        <a:defPPr>
          <a:defRPr dirty="0" smtClean="0"/>
        </a:defPPr>
      </a:lst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958</Words>
  <Application>Microsoft Macintosh PowerPoint</Application>
  <PresentationFormat>Personalizado</PresentationFormat>
  <Paragraphs>208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Helvetica</vt:lpstr>
      <vt:lpstr>Helvetica Light</vt:lpstr>
      <vt:lpstr>Helvetica Neue</vt:lpstr>
      <vt:lpstr>Lucida Grande</vt:lpstr>
      <vt:lpstr>White</vt:lpstr>
      <vt:lpstr>Instrumental performance of the  WSO-UV Field Camera Unit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 performance of the WSO-UV  Field Camera Unit </dc:title>
  <cp:lastModifiedBy>Pablo Marcos Arenal</cp:lastModifiedBy>
  <cp:revision>50</cp:revision>
  <dcterms:modified xsi:type="dcterms:W3CDTF">2017-06-27T06:57:54Z</dcterms:modified>
</cp:coreProperties>
</file>