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50" r:id="rId2"/>
  </p:sldMasterIdLst>
  <p:notesMasterIdLst>
    <p:notesMasterId r:id="rId54"/>
  </p:notesMasterIdLst>
  <p:handoutMasterIdLst>
    <p:handoutMasterId r:id="rId55"/>
  </p:handoutMasterIdLst>
  <p:sldIdLst>
    <p:sldId id="256" r:id="rId3"/>
    <p:sldId id="862" r:id="rId4"/>
    <p:sldId id="997" r:id="rId5"/>
    <p:sldId id="965" r:id="rId6"/>
    <p:sldId id="841" r:id="rId7"/>
    <p:sldId id="1057" r:id="rId8"/>
    <p:sldId id="1058" r:id="rId9"/>
    <p:sldId id="1059" r:id="rId10"/>
    <p:sldId id="1060" r:id="rId11"/>
    <p:sldId id="1061" r:id="rId12"/>
    <p:sldId id="1062" r:id="rId13"/>
    <p:sldId id="1063" r:id="rId14"/>
    <p:sldId id="1064" r:id="rId15"/>
    <p:sldId id="1011" r:id="rId16"/>
    <p:sldId id="1029" r:id="rId17"/>
    <p:sldId id="1033" r:id="rId18"/>
    <p:sldId id="1037" r:id="rId19"/>
    <p:sldId id="1034" r:id="rId20"/>
    <p:sldId id="1036" r:id="rId21"/>
    <p:sldId id="1053" r:id="rId22"/>
    <p:sldId id="1048" r:id="rId23"/>
    <p:sldId id="1052" r:id="rId24"/>
    <p:sldId id="1022" r:id="rId25"/>
    <p:sldId id="1023" r:id="rId26"/>
    <p:sldId id="1007" r:id="rId27"/>
    <p:sldId id="1038" r:id="rId28"/>
    <p:sldId id="1039" r:id="rId29"/>
    <p:sldId id="1009" r:id="rId30"/>
    <p:sldId id="968" r:id="rId31"/>
    <p:sldId id="1042" r:id="rId32"/>
    <p:sldId id="1013" r:id="rId33"/>
    <p:sldId id="1017" r:id="rId34"/>
    <p:sldId id="979" r:id="rId35"/>
    <p:sldId id="1005" r:id="rId36"/>
    <p:sldId id="1018" r:id="rId37"/>
    <p:sldId id="1019" r:id="rId38"/>
    <p:sldId id="1056" r:id="rId39"/>
    <p:sldId id="1014" r:id="rId40"/>
    <p:sldId id="980" r:id="rId41"/>
    <p:sldId id="1004" r:id="rId42"/>
    <p:sldId id="1041" r:id="rId43"/>
    <p:sldId id="1065" r:id="rId44"/>
    <p:sldId id="1040" r:id="rId45"/>
    <p:sldId id="1051" r:id="rId46"/>
    <p:sldId id="1006" r:id="rId47"/>
    <p:sldId id="1024" r:id="rId48"/>
    <p:sldId id="1025" r:id="rId49"/>
    <p:sldId id="1027" r:id="rId50"/>
    <p:sldId id="1030" r:id="rId51"/>
    <p:sldId id="1045" r:id="rId52"/>
    <p:sldId id="1055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8E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6" autoAdjust="0"/>
    <p:restoredTop sz="83587" autoAdjust="0"/>
  </p:normalViewPr>
  <p:slideViewPr>
    <p:cSldViewPr>
      <p:cViewPr>
        <p:scale>
          <a:sx n="66" d="100"/>
          <a:sy n="66" d="100"/>
        </p:scale>
        <p:origin x="-2336" y="-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28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F316C-2525-D041-8E29-3B4B1379603B}" type="datetimeFigureOut">
              <a:rPr lang="en-US" smtClean="0"/>
              <a:pPr/>
              <a:t>6/22/17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8E297-36F7-0E41-BD00-A9F8E5E62C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689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1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1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53C9F5-961F-A349-8F1E-D89245FEE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009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379C3-4388-7B4C-8640-E38B55B9EDF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To talk to you about the Rapidly</a:t>
            </a:r>
            <a:r>
              <a:rPr lang="en-US" baseline="0" dirty="0" smtClean="0"/>
              <a:t> growing field of direct imaging of </a:t>
            </a:r>
            <a:r>
              <a:rPr lang="en-US" baseline="0" dirty="0" err="1" smtClean="0"/>
              <a:t>exoplanets</a:t>
            </a:r>
            <a:endParaRPr lang="en-US" dirty="0" smtClean="0"/>
          </a:p>
          <a:p>
            <a:pPr eaLnBrk="1" hangingPunct="1"/>
            <a:r>
              <a:rPr lang="en-US" dirty="0" smtClean="0"/>
              <a:t>Direct</a:t>
            </a:r>
            <a:r>
              <a:rPr lang="en-US" baseline="0" dirty="0" smtClean="0"/>
              <a:t> imaging</a:t>
            </a:r>
            <a:r>
              <a:rPr lang="en-US" dirty="0" smtClean="0"/>
              <a:t> has huge potential</a:t>
            </a:r>
            <a:r>
              <a:rPr lang="en-US" baseline="0" dirty="0" smtClean="0"/>
              <a:t> for revolutionizing our understanding of the properties of </a:t>
            </a:r>
            <a:r>
              <a:rPr lang="en-US" baseline="0" dirty="0" err="1" smtClean="0"/>
              <a:t>extrasolar</a:t>
            </a:r>
            <a:r>
              <a:rPr lang="en-US" baseline="0" dirty="0" smtClean="0"/>
              <a:t> giant planets and planetary systems</a:t>
            </a:r>
          </a:p>
          <a:p>
            <a:pPr eaLnBrk="1" hangingPunct="1"/>
            <a:r>
              <a:rPr lang="en-US" baseline="0" dirty="0" smtClean="0"/>
              <a:t>(i.e. comparative </a:t>
            </a:r>
            <a:r>
              <a:rPr lang="en-US" baseline="0" dirty="0" err="1" smtClean="0"/>
              <a:t>exoplanetology</a:t>
            </a:r>
            <a:r>
              <a:rPr lang="en-US" baseline="0" dirty="0" smtClean="0"/>
              <a:t>)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For instance, what you’re looking at here – PZ Tel</a:t>
            </a:r>
          </a:p>
          <a:p>
            <a:pPr eaLnBrk="1" hangingPunct="1"/>
            <a:r>
              <a:rPr lang="en-US" baseline="0" dirty="0" smtClean="0"/>
              <a:t>Brown dwarf, tearing through its inner solar system, bad news for planets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Lightcurve</a:t>
            </a:r>
            <a:r>
              <a:rPr lang="en-US" dirty="0" smtClean="0"/>
              <a:t> from </a:t>
            </a:r>
            <a:r>
              <a:rPr lang="en-US" dirty="0" err="1" smtClean="0"/>
              <a:t>Artigau</a:t>
            </a:r>
            <a:r>
              <a:rPr lang="en-US" dirty="0" smtClean="0"/>
              <a:t> et al. 2009?</a:t>
            </a:r>
          </a:p>
          <a:p>
            <a:endParaRPr lang="en-US" dirty="0" smtClean="0"/>
          </a:p>
          <a:p>
            <a:r>
              <a:rPr lang="en-US" dirty="0" smtClean="0"/>
              <a:t>2-4</a:t>
            </a:r>
            <a:r>
              <a:rPr lang="en-US" baseline="0" dirty="0" smtClean="0"/>
              <a:t> hr periods</a:t>
            </a:r>
            <a:endParaRPr lang="en-US" dirty="0" smtClean="0"/>
          </a:p>
          <a:p>
            <a:r>
              <a:rPr lang="en-US" dirty="0" smtClean="0"/>
              <a:t>L’s cloudy, T’s clear</a:t>
            </a:r>
          </a:p>
          <a:p>
            <a:r>
              <a:rPr lang="en-US" dirty="0" smtClean="0"/>
              <a:t>Lots of early L’s and T’s surveyed, but no late L’s</a:t>
            </a:r>
          </a:p>
          <a:p>
            <a:endParaRPr lang="en-US" dirty="0" smtClean="0"/>
          </a:p>
          <a:p>
            <a:r>
              <a:rPr lang="en-US" dirty="0" smtClean="0"/>
              <a:t>Great project for WIYN or 0.9 </a:t>
            </a:r>
            <a:r>
              <a:rPr lang="en-US" dirty="0" err="1" smtClean="0"/>
              <a:t>m</a:t>
            </a:r>
            <a:r>
              <a:rPr lang="en-US" dirty="0" smtClean="0"/>
              <a:t> telescope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Until</a:t>
            </a:r>
            <a:r>
              <a:rPr lang="en-US" baseline="0" dirty="0" smtClean="0"/>
              <a:t> 20 years ago, we only knew about one planetary system – our own.  So we made the only natural assumption we could make at the time, which is that our system is typical..  </a:t>
            </a:r>
            <a:r>
              <a:rPr lang="en-US" dirty="0" smtClean="0"/>
              <a:t>We can only now begin</a:t>
            </a:r>
            <a:r>
              <a:rPr lang="en-US" baseline="0" dirty="0" smtClean="0"/>
              <a:t> to assess whether our system is indeed typical, and in Fact we are finding quite a lot that looks nothing like our own solar system.  Eventually studying </a:t>
            </a:r>
            <a:r>
              <a:rPr lang="en-US" baseline="0" dirty="0" err="1" smtClean="0"/>
              <a:t>exoplanets</a:t>
            </a:r>
            <a:r>
              <a:rPr lang="en-US" baseline="0" dirty="0" smtClean="0"/>
              <a:t> will tell us not only the physical properties of these</a:t>
            </a:r>
          </a:p>
          <a:p>
            <a:r>
              <a:rPr lang="en-US" baseline="0" dirty="0" smtClean="0"/>
              <a:t>planets, but information about life elsewhere in the universe.  </a:t>
            </a:r>
            <a:r>
              <a:rPr lang="en-US" dirty="0" smtClean="0"/>
              <a:t>Characterizing</a:t>
            </a:r>
            <a:r>
              <a:rPr lang="en-US" baseline="0" dirty="0" smtClean="0"/>
              <a:t> </a:t>
            </a:r>
            <a:r>
              <a:rPr lang="en-US" dirty="0" smtClean="0"/>
              <a:t>massive</a:t>
            </a:r>
            <a:r>
              <a:rPr lang="en-US" baseline="0" dirty="0" smtClean="0"/>
              <a:t> gas giant planets now and starting to discover </a:t>
            </a:r>
            <a:r>
              <a:rPr lang="en-US" baseline="0" dirty="0" err="1" smtClean="0"/>
              <a:t>exo-Neptunes</a:t>
            </a:r>
            <a:r>
              <a:rPr lang="en-US" baseline="0" dirty="0" smtClean="0"/>
              <a:t> and super-Earths,   </a:t>
            </a:r>
            <a:r>
              <a:rPr lang="en-US" dirty="0" smtClean="0"/>
              <a:t>Eventually we’ll be doing this for </a:t>
            </a:r>
            <a:r>
              <a:rPr lang="en-US" dirty="0" err="1" smtClean="0"/>
              <a:t>exo</a:t>
            </a:r>
            <a:r>
              <a:rPr lang="en-US" dirty="0" smtClean="0"/>
              <a:t>-earths</a:t>
            </a:r>
            <a:r>
              <a:rPr lang="en-US" baseline="0" dirty="0" smtClean="0"/>
              <a:t> too… </a:t>
            </a:r>
            <a:r>
              <a:rPr lang="en-US" dirty="0" smtClean="0"/>
              <a:t>Direct Imaging of </a:t>
            </a:r>
            <a:r>
              <a:rPr lang="en-US" dirty="0" err="1" smtClean="0"/>
              <a:t>Extrasolar</a:t>
            </a:r>
            <a:r>
              <a:rPr lang="en-US" dirty="0" smtClean="0"/>
              <a:t> Earths and search for </a:t>
            </a:r>
            <a:r>
              <a:rPr lang="en-US" dirty="0" err="1" smtClean="0"/>
              <a:t>Biosignatures</a:t>
            </a:r>
          </a:p>
          <a:p>
            <a:r>
              <a:rPr lang="en-US" dirty="0" err="1" smtClean="0"/>
              <a:t>----- Meeting Notes (4/13/13 22:09) -----</a:t>
            </a:r>
          </a:p>
          <a:p>
            <a:r>
              <a:rPr lang="en-US" dirty="0" err="1" smtClean="0"/>
              <a:t>Characterizing massive gas giant planets now and starting to discover exo-Neptunes and super-Earths,   Eventually we’ll be doing this for exo-earths too… Direct Imaging of Extrasolar Earths and search for Biosignatures</a:t>
            </a:r>
          </a:p>
          <a:p>
            <a:endParaRPr lang="en-US" dirty="0" err="1" smtClean="0"/>
          </a:p>
          <a:p>
            <a:endParaRPr lang="en-US" dirty="0"/>
          </a:p>
          <a:p>
            <a:r>
              <a:rPr lang="en-US" dirty="0"/>
              <a:t>----- Meeting Notes (4/13/13 22:10) -----</a:t>
            </a:r>
          </a:p>
          <a:p>
            <a:r>
              <a:rPr lang="en-US" dirty="0"/>
              <a:t>Characterizing massive gas giant planets now and starting to discover exo-Neptunes and super-Earths,   Eventually we’ll be doing this for exo-earths too… Direct Imaging of Extrasolar Earths and search for Biosignatures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Young objects studied in the infrared</a:t>
            </a:r>
          </a:p>
          <a:p>
            <a:r>
              <a:rPr lang="en-US" dirty="0" smtClean="0"/>
              <a:t>Age – luminosity mass degeneracy</a:t>
            </a:r>
          </a:p>
          <a:p>
            <a:r>
              <a:rPr lang="en-US" dirty="0" smtClean="0"/>
              <a:t>Ages estimated primarily from MG membership</a:t>
            </a:r>
          </a:p>
          <a:p>
            <a:r>
              <a:rPr lang="en-US" dirty="0" smtClean="0"/>
              <a:t>Often similar </a:t>
            </a:r>
            <a:r>
              <a:rPr lang="en-US" dirty="0" err="1" smtClean="0"/>
              <a:t>Teff</a:t>
            </a:r>
            <a:r>
              <a:rPr lang="en-US" dirty="0" smtClean="0"/>
              <a:t> as hot </a:t>
            </a:r>
            <a:r>
              <a:rPr lang="en-US" dirty="0" err="1" smtClean="0"/>
              <a:t>Jupiters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Until</a:t>
            </a:r>
            <a:r>
              <a:rPr lang="en-US" baseline="0" dirty="0" smtClean="0"/>
              <a:t> 20 years ago, we only knew about one planetary system – our own.  So we made the only natural assumption we could make at the time, which is that our system is typical..  </a:t>
            </a:r>
            <a:r>
              <a:rPr lang="en-US" dirty="0" smtClean="0"/>
              <a:t>We can only now begin</a:t>
            </a:r>
            <a:r>
              <a:rPr lang="en-US" baseline="0" dirty="0" smtClean="0"/>
              <a:t> to assess whether our system is indeed typical, and in Fact we are finding quite a lot that looks nothing like our own solar system.  Eventually studying </a:t>
            </a:r>
            <a:r>
              <a:rPr lang="en-US" baseline="0" dirty="0" err="1" smtClean="0"/>
              <a:t>exoplanets</a:t>
            </a:r>
            <a:r>
              <a:rPr lang="en-US" baseline="0" dirty="0" smtClean="0"/>
              <a:t> will tell us not only the physical properties of these</a:t>
            </a:r>
          </a:p>
          <a:p>
            <a:r>
              <a:rPr lang="en-US" baseline="0" dirty="0" smtClean="0"/>
              <a:t>planets, but information about life elsewhere in the universe.  </a:t>
            </a:r>
            <a:r>
              <a:rPr lang="en-US" dirty="0" smtClean="0"/>
              <a:t>Characterizing</a:t>
            </a:r>
            <a:r>
              <a:rPr lang="en-US" baseline="0" dirty="0" smtClean="0"/>
              <a:t> </a:t>
            </a:r>
            <a:r>
              <a:rPr lang="en-US" dirty="0" smtClean="0"/>
              <a:t>massive</a:t>
            </a:r>
            <a:r>
              <a:rPr lang="en-US" baseline="0" dirty="0" smtClean="0"/>
              <a:t> gas giant planets now and starting to discover </a:t>
            </a:r>
            <a:r>
              <a:rPr lang="en-US" baseline="0" dirty="0" err="1" smtClean="0"/>
              <a:t>exo-Neptunes</a:t>
            </a:r>
            <a:r>
              <a:rPr lang="en-US" baseline="0" dirty="0" smtClean="0"/>
              <a:t> and super-Earths,   </a:t>
            </a:r>
            <a:r>
              <a:rPr lang="en-US" dirty="0" smtClean="0"/>
              <a:t>Eventually we’ll be doing this for </a:t>
            </a:r>
            <a:r>
              <a:rPr lang="en-US" dirty="0" err="1" smtClean="0"/>
              <a:t>exo</a:t>
            </a:r>
            <a:r>
              <a:rPr lang="en-US" dirty="0" smtClean="0"/>
              <a:t>-earths</a:t>
            </a:r>
            <a:r>
              <a:rPr lang="en-US" baseline="0" dirty="0" smtClean="0"/>
              <a:t> too… </a:t>
            </a:r>
            <a:r>
              <a:rPr lang="en-US" dirty="0" smtClean="0"/>
              <a:t>Direct Imaging of </a:t>
            </a:r>
            <a:r>
              <a:rPr lang="en-US" dirty="0" err="1" smtClean="0"/>
              <a:t>Extrasolar</a:t>
            </a:r>
            <a:r>
              <a:rPr lang="en-US" dirty="0" smtClean="0"/>
              <a:t> Earths and search for </a:t>
            </a:r>
            <a:r>
              <a:rPr lang="en-US" dirty="0" err="1" smtClean="0"/>
              <a:t>Biosignatures</a:t>
            </a:r>
          </a:p>
          <a:p>
            <a:r>
              <a:rPr lang="en-US" dirty="0" err="1" smtClean="0"/>
              <a:t>----- Meeting Notes (4/13/13 22:09) -----</a:t>
            </a:r>
          </a:p>
          <a:p>
            <a:r>
              <a:rPr lang="en-US" dirty="0" err="1" smtClean="0"/>
              <a:t>Characterizing massive gas giant planets now and starting to discover exo-Neptunes and super-Earths,   Eventually we’ll be doing this for exo-earths too… Direct Imaging of Extrasolar Earths and search for Biosignatures</a:t>
            </a:r>
          </a:p>
          <a:p>
            <a:endParaRPr lang="en-US" dirty="0" err="1" smtClean="0"/>
          </a:p>
          <a:p>
            <a:endParaRPr lang="en-US" dirty="0"/>
          </a:p>
          <a:p>
            <a:r>
              <a:rPr lang="en-US" dirty="0"/>
              <a:t>----- Meeting Notes (4/13/13 22:10) -----</a:t>
            </a:r>
          </a:p>
          <a:p>
            <a:r>
              <a:rPr lang="en-US" dirty="0"/>
              <a:t>Characterizing massive gas giant planets now and starting to discover exo-Neptunes and super-Earths,   Eventually we’ll be doing this for exo-earths too… Direct Imaging of Extrasolar Earths and search for Biosignatures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Until</a:t>
            </a:r>
            <a:r>
              <a:rPr lang="en-US" baseline="0" dirty="0" smtClean="0"/>
              <a:t> 20 years ago, we only knew about one planetary system – our own.  So we made the only natural assumption we could make at the time, which is that our system is typical..  </a:t>
            </a:r>
            <a:r>
              <a:rPr lang="en-US" dirty="0" smtClean="0"/>
              <a:t>We can only now begin</a:t>
            </a:r>
            <a:r>
              <a:rPr lang="en-US" baseline="0" dirty="0" smtClean="0"/>
              <a:t> to assess whether our system is indeed typical, and in Fact we are finding quite a lot that looks nothing like our own solar system.  Eventually studying </a:t>
            </a:r>
            <a:r>
              <a:rPr lang="en-US" baseline="0" dirty="0" err="1" smtClean="0"/>
              <a:t>exoplanets</a:t>
            </a:r>
            <a:r>
              <a:rPr lang="en-US" baseline="0" dirty="0" smtClean="0"/>
              <a:t> will tell us not only the physical properties of these</a:t>
            </a:r>
          </a:p>
          <a:p>
            <a:r>
              <a:rPr lang="en-US" baseline="0" dirty="0" smtClean="0"/>
              <a:t>planets, but information about life elsewhere in the universe.  </a:t>
            </a:r>
            <a:r>
              <a:rPr lang="en-US" dirty="0" smtClean="0"/>
              <a:t>Characterizing</a:t>
            </a:r>
            <a:r>
              <a:rPr lang="en-US" baseline="0" dirty="0" smtClean="0"/>
              <a:t> </a:t>
            </a:r>
            <a:r>
              <a:rPr lang="en-US" dirty="0" smtClean="0"/>
              <a:t>massive</a:t>
            </a:r>
            <a:r>
              <a:rPr lang="en-US" baseline="0" dirty="0" smtClean="0"/>
              <a:t> gas giant planets now and starting to discover </a:t>
            </a:r>
            <a:r>
              <a:rPr lang="en-US" baseline="0" dirty="0" err="1" smtClean="0"/>
              <a:t>exo-Neptunes</a:t>
            </a:r>
            <a:r>
              <a:rPr lang="en-US" baseline="0" dirty="0" smtClean="0"/>
              <a:t> and super-Earths,   </a:t>
            </a:r>
            <a:r>
              <a:rPr lang="en-US" dirty="0" smtClean="0"/>
              <a:t>Eventually we’ll be doing this for </a:t>
            </a:r>
            <a:r>
              <a:rPr lang="en-US" dirty="0" err="1" smtClean="0"/>
              <a:t>exo</a:t>
            </a:r>
            <a:r>
              <a:rPr lang="en-US" dirty="0" smtClean="0"/>
              <a:t>-earths</a:t>
            </a:r>
            <a:r>
              <a:rPr lang="en-US" baseline="0" dirty="0" smtClean="0"/>
              <a:t> too… </a:t>
            </a:r>
            <a:r>
              <a:rPr lang="en-US" dirty="0" smtClean="0"/>
              <a:t>Direct Imaging of </a:t>
            </a:r>
            <a:r>
              <a:rPr lang="en-US" dirty="0" err="1" smtClean="0"/>
              <a:t>Extrasolar</a:t>
            </a:r>
            <a:r>
              <a:rPr lang="en-US" dirty="0" smtClean="0"/>
              <a:t> Earths and search for </a:t>
            </a:r>
            <a:r>
              <a:rPr lang="en-US" dirty="0" err="1" smtClean="0"/>
              <a:t>Biosignatures</a:t>
            </a:r>
          </a:p>
          <a:p>
            <a:r>
              <a:rPr lang="en-US" dirty="0" err="1" smtClean="0"/>
              <a:t>----- Meeting Notes (4/13/13 22:09) -----</a:t>
            </a:r>
          </a:p>
          <a:p>
            <a:r>
              <a:rPr lang="en-US" dirty="0" err="1" smtClean="0"/>
              <a:t>Characterizing massive gas giant planets now and starting to discover exo-Neptunes and super-Earths,   Eventually we’ll be doing this for exo-earths too… Direct Imaging of Extrasolar Earths and search for Biosignatures</a:t>
            </a:r>
          </a:p>
          <a:p>
            <a:endParaRPr lang="en-US" dirty="0" err="1" smtClean="0"/>
          </a:p>
          <a:p>
            <a:endParaRPr lang="en-US" dirty="0"/>
          </a:p>
          <a:p>
            <a:r>
              <a:rPr lang="en-US" dirty="0"/>
              <a:t>----- Meeting Notes (4/13/13 22:10) -----</a:t>
            </a:r>
          </a:p>
          <a:p>
            <a:r>
              <a:rPr lang="en-US" dirty="0"/>
              <a:t>Characterizing massive gas giant planets now and starting to discover exo-Neptunes and super-Earths,   Eventually we’ll be doing this for exo-earths too… Direct Imaging of Extrasolar Earths and search for Biosignatures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will we learn from upcoming instruments?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3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19AED-805A-1146-8C00-2D2BCDB77974}" type="slidenum">
              <a:rPr lang="en-US"/>
              <a:pPr/>
              <a:t>5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– architecture</a:t>
            </a:r>
            <a:r>
              <a:rPr lang="en-US" baseline="0" dirty="0" smtClean="0"/>
              <a:t> important – for instant, if there’s lots of migrating planets not great prospects for formation of terrestrial planets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Determining physical properties for </a:t>
            </a:r>
            <a:r>
              <a:rPr lang="en-US" baseline="0" dirty="0" err="1" smtClean="0"/>
              <a:t>superjupiters</a:t>
            </a:r>
            <a:r>
              <a:rPr lang="en-US" baseline="0" dirty="0" smtClean="0"/>
              <a:t> now lets us refine techniques for earths later – eventually look for biomarkers…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19AED-805A-1146-8C00-2D2BCDB77974}" type="slidenum">
              <a:rPr lang="en-US"/>
              <a:pPr/>
              <a:t>6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– architecture</a:t>
            </a:r>
            <a:r>
              <a:rPr lang="en-US" baseline="0" dirty="0" smtClean="0"/>
              <a:t> important – for instant, if there’s lots of migrating planets not great prospects for formation of terrestrial planets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Determining physical properties for </a:t>
            </a:r>
            <a:r>
              <a:rPr lang="en-US" baseline="0" dirty="0" err="1" smtClean="0"/>
              <a:t>superjupiters</a:t>
            </a:r>
            <a:r>
              <a:rPr lang="en-US" baseline="0" dirty="0" smtClean="0"/>
              <a:t> now lets us refine techniques for earths later – eventually look for biomarkers…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19AED-805A-1146-8C00-2D2BCDB77974}" type="slidenum">
              <a:rPr lang="en-US"/>
              <a:pPr/>
              <a:t>13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– architecture</a:t>
            </a:r>
            <a:r>
              <a:rPr lang="en-US" baseline="0" dirty="0" smtClean="0"/>
              <a:t> important – for instant, if there’s lots of migrating planets not great prospects for formation of terrestrial planets</a:t>
            </a:r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Determining physical properties for </a:t>
            </a:r>
            <a:r>
              <a:rPr lang="en-US" baseline="0" dirty="0" err="1" smtClean="0"/>
              <a:t>superjupiters</a:t>
            </a:r>
            <a:r>
              <a:rPr lang="en-US" baseline="0" dirty="0" smtClean="0"/>
              <a:t> now lets us refine techniques for earths later – eventually look for biomarkers…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know 8799bcd formed differently than T brown dwarfs – is this difference recorded in their redder colors?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variables:</a:t>
            </a:r>
          </a:p>
          <a:p>
            <a:r>
              <a:rPr lang="en-US" dirty="0" smtClean="0"/>
              <a:t>Mass </a:t>
            </a:r>
          </a:p>
          <a:p>
            <a:r>
              <a:rPr lang="en-US" dirty="0" err="1" smtClean="0"/>
              <a:t>Teff</a:t>
            </a:r>
            <a:endParaRPr lang="en-US" dirty="0" smtClean="0"/>
          </a:p>
          <a:p>
            <a:r>
              <a:rPr lang="en-US" dirty="0" smtClean="0"/>
              <a:t>Composition</a:t>
            </a:r>
          </a:p>
          <a:p>
            <a:r>
              <a:rPr lang="en-US" dirty="0" smtClean="0"/>
              <a:t>Surface Gravity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3C9F5-961F-A349-8F1E-D89245FEE0D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2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EFCF2-4BD3-3748-AC8B-6D6D03587756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1B229-15E5-4A4B-BAEB-4ACC9DF81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7E3AD-DA8D-444B-AB50-C6C2609DD138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AC8C5-800F-064F-9C6A-7ED80E47CF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727BD-8035-2E48-BD39-64992607A5C2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BA5A-D6E1-3842-BA8D-C09FB7F3E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CF9C4-AD53-F34D-9053-06CBE23F3BBC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B1AE6-A8B3-4140-9946-BFA629F77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FAA9A-33CF-694B-8FA9-A2AA6A3D713A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C467A-86A0-A44F-A11B-8BC39E95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EB1A9-F27F-C14E-BB3B-EA6C2025CF06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0588E-7B1D-8E43-9A6C-E7450B90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D9C518-9018-AE45-8CC7-B318F0713435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A1FAA-102A-6B4A-A60C-4EF51B1EB9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BE6314-8A32-8C4E-B780-AA1849F37288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D1C59-B8FB-4BC6-84FE-FD700C7CFC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C5BE92-BD4D-D442-9BFE-B4C1548FE526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98689-EDBD-D645-B67B-8F0D9EA9C5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560130-CFF3-D241-BA82-9675EC148AA8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B7D9E-E970-6243-ABDE-B8F18F8555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5FAC-246C-1841-B308-468C9D801972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1FAA-102A-6B4A-A60C-4EF51B1EB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A05A2D-7FAB-C443-B927-C298FDBE488A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3DF873-B6C2-3F4B-9640-31FC31AC95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E41FC8-8FC7-954A-BB06-FEFE23EBB418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450491-32DB-304A-AFF9-50B26C0FA4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F189C7-2178-EB4A-8511-5DE870D55E1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2824F4-F9A3-0B44-8847-7227709510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pPr>
              <a:defRPr/>
            </a:pPr>
            <a:fld id="{FEDA62A2-EBB5-FA4A-910E-C9ADA5DD3D55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pPr>
              <a:defRPr/>
            </a:pPr>
            <a:fld id="{9E6D9AF9-8B2E-5C45-B3B7-97958B37D5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DB8F2B-589A-F04F-B3EB-AD6F48472363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AAC8C5-800F-064F-9C6A-7ED80E47CF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ABF495-B919-A045-ACDA-5111ECB9A750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69BA5A-D6E1-3842-BA8D-C09FB7F3E8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467A-86A0-A44F-A11B-8BC39E95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56659-6BB2-1944-B400-25D5EC0F5AA5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7EB39-ADE6-0F48-93C8-4F63359E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1372B-A1B1-724D-9148-F5E53C27615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98689-EDBD-D645-B67B-8F0D9EA9C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85C8-8EE0-7D44-8F3D-FB57762F29BC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B7D9E-E970-6243-ABDE-B8F18F855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D487A-E3DD-ED4D-9CDB-A0C49F1461E5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DF873-B6C2-3F4B-9640-31FC31AC9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9B65C-6328-3142-92EC-BBE4EBD3E991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50491-32DB-304A-AFF9-50B26C0F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207E8-20AB-734F-BA76-CC49F02DD830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824F4-F9A3-0B44-8847-722770951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1BD5C-57F3-AD4E-B2D5-08226FD2AF25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D9AF9-8B2E-5C45-B3B7-97958B37D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0FC876D-6A11-494E-B5BE-B1CEFEAE2B34}" type="datetime4">
              <a:rPr lang="en-US" smtClean="0"/>
              <a:pPr>
                <a:defRPr/>
              </a:pPr>
              <a:t>June 22, 2017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5F3572-1736-4D4C-82DC-6ABB336EE98F}" type="datetime4">
              <a:rPr lang="en-US" smtClean="0"/>
              <a:pPr>
                <a:defRPr/>
              </a:pPr>
              <a:t>June 22, 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Beth Biller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0615DD-D400-7346-943D-A4AC85E6A9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1.png"/><Relationship Id="rId3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2.png"/><Relationship Id="rId3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emf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image" Target="../media/image5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B2084799-D8A7-2D4A-A03D-CDF818D5218F}" type="datetime4">
              <a:rPr lang="en-US" smtClean="0"/>
              <a:pPr/>
              <a:t>June 22, 2017</a:t>
            </a:fld>
            <a:endParaRPr lang="en-US" dirty="0" smtClean="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Beth Biller</a:t>
            </a: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8458200" cy="121919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cs typeface="Andale Mono"/>
              </a:rPr>
              <a:t>Detecting and </a:t>
            </a:r>
            <a:r>
              <a:rPr lang="en-US" sz="5400" b="1" dirty="0" err="1" smtClean="0">
                <a:solidFill>
                  <a:schemeClr val="tx2">
                    <a:lumMod val="75000"/>
                  </a:schemeClr>
                </a:solidFill>
                <a:cs typeface="Andale Mono"/>
              </a:rPr>
              <a:t>Characterising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cs typeface="Andale Mono"/>
              </a:rPr>
              <a:t> Planets with </a:t>
            </a:r>
            <a:br>
              <a:rPr lang="en-US" sz="5400" b="1" dirty="0" smtClean="0">
                <a:solidFill>
                  <a:schemeClr val="tx2">
                    <a:lumMod val="75000"/>
                  </a:schemeClr>
                </a:solidFill>
                <a:cs typeface="Andale Mono"/>
              </a:rPr>
            </a:b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cs typeface="Andale Mono"/>
              </a:rPr>
              <a:t>Direct Imaging</a:t>
            </a:r>
            <a:endParaRPr lang="en-US" sz="5400" b="1" dirty="0">
              <a:solidFill>
                <a:schemeClr val="tx2">
                  <a:lumMod val="75000"/>
                </a:schemeClr>
              </a:solidFill>
              <a:cs typeface="Andale Mono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5494" y="4114800"/>
            <a:ext cx="8915400" cy="1295400"/>
          </a:xfrm>
        </p:spPr>
        <p:txBody>
          <a:bodyPr>
            <a:noAutofit/>
          </a:bodyPr>
          <a:lstStyle/>
          <a:p>
            <a:r>
              <a:rPr lang="en-US" sz="4400" dirty="0" smtClean="0"/>
              <a:t>Beth Biller, University of Edinburgh</a:t>
            </a:r>
          </a:p>
        </p:txBody>
      </p:sp>
    </p:spTree>
  </p:cSld>
  <p:clrMapOvr>
    <a:masterClrMapping/>
  </p:clrMapOvr>
  <p:transition xmlns:p14="http://schemas.microsoft.com/office/powerpoint/2010/main" advTm="1104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GI population from </a:t>
            </a: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Forgan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et al. 2013, 2015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Picture 5" descr="Forgan_popula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8" y="1981200"/>
            <a:ext cx="9144000" cy="3826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1980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Vigan</a:t>
            </a:r>
            <a:r>
              <a:rPr lang="en-US" dirty="0" smtClean="0"/>
              <a:t>, </a:t>
            </a:r>
            <a:r>
              <a:rPr lang="en-US" dirty="0" err="1" smtClean="0"/>
              <a:t>Bonavita</a:t>
            </a:r>
            <a:r>
              <a:rPr lang="en-US" dirty="0" smtClean="0"/>
              <a:t>, Biller</a:t>
            </a:r>
          </a:p>
          <a:p>
            <a:r>
              <a:rPr lang="en-US" dirty="0" smtClean="0"/>
              <a:t>et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562600"/>
            <a:ext cx="263575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Semi-major Axis (AU)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562600"/>
            <a:ext cx="263575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Semi-major Axis (AU)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540616" y="3817218"/>
            <a:ext cx="148134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Mass (</a:t>
            </a:r>
            <a:r>
              <a:rPr lang="en-US" sz="2000" dirty="0" err="1" smtClean="0">
                <a:solidFill>
                  <a:schemeClr val="bg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jup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031383" y="3817217"/>
            <a:ext cx="148134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Mass (</a:t>
            </a:r>
            <a:r>
              <a:rPr lang="en-US" sz="2000" dirty="0" err="1" smtClean="0">
                <a:solidFill>
                  <a:schemeClr val="bg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jup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...combined with survey sensitivity limits and companion detections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3" name="Picture 2" descr="Forgan_populations_sensiti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6" y="2057400"/>
            <a:ext cx="9144000" cy="3776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11669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Vigan</a:t>
            </a:r>
            <a:r>
              <a:rPr lang="en-US" dirty="0" smtClean="0"/>
              <a:t>, </a:t>
            </a:r>
            <a:r>
              <a:rPr lang="en-US" dirty="0" err="1" smtClean="0"/>
              <a:t>Bonavita</a:t>
            </a:r>
            <a:r>
              <a:rPr lang="en-US" dirty="0" smtClean="0"/>
              <a:t>, Biller</a:t>
            </a:r>
          </a:p>
          <a:p>
            <a:r>
              <a:rPr lang="en-US" dirty="0" smtClean="0"/>
              <a:t>et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40616" y="3817218"/>
            <a:ext cx="148134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Mass (</a:t>
            </a:r>
            <a:r>
              <a:rPr lang="en-US" sz="2000" dirty="0" err="1" smtClean="0">
                <a:solidFill>
                  <a:schemeClr val="bg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jup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031383" y="3817217"/>
            <a:ext cx="148134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Mass (</a:t>
            </a:r>
            <a:r>
              <a:rPr lang="en-US" sz="2000" dirty="0" err="1" smtClean="0">
                <a:solidFill>
                  <a:schemeClr val="bg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jup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5562600"/>
            <a:ext cx="263575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Semi-major Axis (AU)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600" y="5562600"/>
            <a:ext cx="263575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Semi-major Axis (AU)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2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7724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This allows us to strongly constrain the fraction of stars that host GI planetary systems 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Picture 5" descr="bayesian_G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89100"/>
            <a:ext cx="5346700" cy="516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2209800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Wide directly 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maged planets likely formed via GI, but GI still only occurs relatively rarely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571500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Vigan</a:t>
            </a:r>
            <a:r>
              <a:rPr lang="en-US" dirty="0" smtClean="0"/>
              <a:t>, </a:t>
            </a:r>
            <a:r>
              <a:rPr lang="en-US" dirty="0" err="1" smtClean="0"/>
              <a:t>Bonavita</a:t>
            </a:r>
            <a:r>
              <a:rPr lang="en-US" dirty="0" smtClean="0"/>
              <a:t>, Biller</a:t>
            </a:r>
          </a:p>
          <a:p>
            <a:r>
              <a:rPr lang="en-US" dirty="0" smtClean="0"/>
              <a:t>et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6439796"/>
            <a:ext cx="3847903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Fraction with Planetary Systems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620554" y="3820954"/>
            <a:ext cx="270801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Normalised</a:t>
            </a:r>
            <a:r>
              <a:rPr lang="en-US" sz="2000" dirty="0" smtClean="0">
                <a:solidFill>
                  <a:schemeClr val="bg1"/>
                </a:solidFill>
              </a:rPr>
              <a:t> Likelihood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8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Grp="1" noChangeArrowheads="1"/>
          </p:cNvSpPr>
          <p:nvPr>
            <p:ph idx="1"/>
          </p:nvPr>
        </p:nvSpPr>
        <p:spPr>
          <a:xfrm>
            <a:off x="-7576" y="1066800"/>
            <a:ext cx="9151576" cy="54864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r>
              <a:rPr lang="en-US" sz="4800" dirty="0" smtClean="0">
                <a:solidFill>
                  <a:schemeClr val="accent3"/>
                </a:solidFill>
              </a:rPr>
              <a:t>Test of Planet Formation Theories</a:t>
            </a:r>
            <a:endParaRPr lang="en-US" sz="4800" dirty="0">
              <a:solidFill>
                <a:schemeClr val="accent3"/>
              </a:solidFill>
            </a:endParaRPr>
          </a:p>
          <a:p>
            <a:pPr marL="609600" indent="-609600">
              <a:buNone/>
            </a:pPr>
            <a:r>
              <a:rPr lang="en-US" sz="4800" dirty="0"/>
              <a:t>         </a:t>
            </a:r>
            <a:r>
              <a:rPr lang="en-US" sz="3600" dirty="0" smtClean="0"/>
              <a:t>Direct imaging allows us to observe young planets in formation</a:t>
            </a:r>
          </a:p>
          <a:p>
            <a:pPr marL="609600" indent="-60960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800" dirty="0" smtClean="0">
                <a:solidFill>
                  <a:schemeClr val="accent3"/>
                </a:solidFill>
              </a:rPr>
              <a:t> Physical </a:t>
            </a:r>
            <a:r>
              <a:rPr lang="en-US" sz="4800" dirty="0">
                <a:solidFill>
                  <a:schemeClr val="accent3"/>
                </a:solidFill>
              </a:rPr>
              <a:t>Properties</a:t>
            </a:r>
            <a:r>
              <a:rPr lang="en-US" sz="4800" dirty="0"/>
              <a:t> </a:t>
            </a:r>
          </a:p>
          <a:p>
            <a:pPr marL="742950" indent="-742950">
              <a:buNone/>
            </a:pPr>
            <a:r>
              <a:rPr lang="en-US" sz="4000" dirty="0"/>
              <a:t>         </a:t>
            </a:r>
            <a:r>
              <a:rPr lang="en-US" sz="4000" dirty="0" smtClean="0"/>
              <a:t>Direct spectra and photometry = direct probe of atmospheres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0004-E51A-2840-972C-DEC5DCCA180C}" type="datetime4">
              <a:rPr lang="en-US" smtClean="0"/>
              <a:pPr/>
              <a:t>June 23, 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Beth Biller</a:t>
            </a:r>
            <a:endParaRPr lang="en-US" dirty="0"/>
          </a:p>
        </p:txBody>
      </p:sp>
      <p:pic>
        <p:nvPicPr>
          <p:cNvPr id="8" name="Picture 36" descr="Luytens_Star_ADI_epoch1_w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0" y="8001000"/>
            <a:ext cx="85709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ame 1"/>
          <p:cNvSpPr/>
          <p:nvPr/>
        </p:nvSpPr>
        <p:spPr>
          <a:xfrm>
            <a:off x="0" y="3429000"/>
            <a:ext cx="8763000" cy="3429000"/>
          </a:xfrm>
          <a:prstGeom prst="frame">
            <a:avLst>
              <a:gd name="adj1" fmla="val 24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935544"/>
      </p:ext>
    </p:extLst>
  </p:cSld>
  <p:clrMapOvr>
    <a:masterClrMapping/>
  </p:clrMapOvr>
  <p:transition xmlns:p14="http://schemas.microsoft.com/office/powerpoint/2010/main" advTm="766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lanets_redcolors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" r="704"/>
          <a:stretch>
            <a:fillRect/>
          </a:stretch>
        </p:blipFill>
        <p:spPr>
          <a:xfrm>
            <a:off x="3962400" y="1066800"/>
            <a:ext cx="4953000" cy="55507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Colors = Atmospheric Information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37A557-1113-B54A-BB83-4D4362A9C74B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Beth Biller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600" y="648129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Barman et al. 2011</a:t>
            </a:r>
            <a:endParaRPr lang="en-US" dirty="0">
              <a:latin typeface="Corbe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6396335"/>
            <a:ext cx="206979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Infrared Color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707334" y="3693469"/>
            <a:ext cx="28194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Infrared Brightness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4800" y="1219200"/>
            <a:ext cx="3352800" cy="1676400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1016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Tx/>
              <a:buNone/>
            </a:pPr>
            <a:endParaRPr lang="en-US" sz="2400" dirty="0" smtClean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Red Colors</a:t>
            </a:r>
            <a:r>
              <a:rPr lang="en-US" sz="3600" dirty="0" smtClean="0"/>
              <a:t> =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3600" dirty="0" smtClean="0"/>
              <a:t>Dusty Clouds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4400" dirty="0"/>
          </a:p>
          <a:p>
            <a:pPr algn="ctr">
              <a:lnSpc>
                <a:spcPct val="80000"/>
              </a:lnSpc>
              <a:buFontTx/>
              <a:buNone/>
            </a:pPr>
            <a:endParaRPr lang="en-US" sz="4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962400" y="6324600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5800" y="6324600"/>
            <a:ext cx="60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 flipH="1" flipV="1">
            <a:off x="3467100" y="11811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Brighter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 flipH="1" flipV="1">
            <a:off x="3467100" y="54483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Fainter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08565"/>
      </p:ext>
    </p:extLst>
  </p:cSld>
  <p:clrMapOvr>
    <a:masterClrMapping/>
  </p:clrMapOvr>
  <p:transition xmlns:p14="http://schemas.microsoft.com/office/powerpoint/2010/main" advTm="663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agne2015_HRdiagr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80" b="-24280"/>
          <a:stretch>
            <a:fillRect/>
          </a:stretch>
        </p:blipFill>
        <p:spPr>
          <a:xfrm>
            <a:off x="1143000" y="-457200"/>
            <a:ext cx="7772400" cy="871034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5800" y="1524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Low Surface Gravity Objects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6396335"/>
            <a:ext cx="646331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J-K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2286000"/>
            <a:ext cx="877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Gagne </a:t>
            </a:r>
          </a:p>
          <a:p>
            <a:r>
              <a:rPr lang="en-US" dirty="0"/>
              <a:t>e</a:t>
            </a:r>
            <a:r>
              <a:rPr lang="en-US" dirty="0" smtClean="0"/>
              <a:t>t al. </a:t>
            </a:r>
          </a:p>
          <a:p>
            <a:r>
              <a:rPr lang="en-US" dirty="0" smtClean="0"/>
              <a:t>2015,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92832" y="3426768"/>
            <a:ext cx="60960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</a:t>
            </a:r>
            <a:r>
              <a:rPr lang="en-US" sz="2400" baseline="-25000" dirty="0" smtClean="0">
                <a:solidFill>
                  <a:schemeClr val="bg1"/>
                </a:solidFill>
              </a:rPr>
              <a:t>J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1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Wagner2016_HRdiagram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29" b="-9029"/>
          <a:stretch>
            <a:fillRect/>
          </a:stretch>
        </p:blipFill>
        <p:spPr>
          <a:xfrm>
            <a:off x="1981200" y="-533400"/>
            <a:ext cx="7162800" cy="802718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4724400"/>
            <a:ext cx="154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Wagner et al. </a:t>
            </a:r>
          </a:p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8" name="Donut 7"/>
          <p:cNvSpPr/>
          <p:nvPr/>
        </p:nvSpPr>
        <p:spPr>
          <a:xfrm>
            <a:off x="5791200" y="1905000"/>
            <a:ext cx="838200" cy="8382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400800" y="3124200"/>
            <a:ext cx="1524000" cy="15240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876800" y="3048000"/>
            <a:ext cx="1219200" cy="16764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1524000"/>
            <a:ext cx="17363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51DAFF"/>
                </a:solidFill>
              </a:rPr>
              <a:t>~1600 K</a:t>
            </a:r>
            <a:endParaRPr lang="en-US" sz="3200" dirty="0">
              <a:solidFill>
                <a:srgbClr val="51DA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0" y="2514600"/>
            <a:ext cx="25948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/>
                </a:solidFill>
              </a:rPr>
              <a:t>1100-1300K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2438400"/>
            <a:ext cx="2082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600-900 K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9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6464"/>
          </a:xfrm>
        </p:spPr>
        <p:txBody>
          <a:bodyPr/>
          <a:lstStyle/>
          <a:p>
            <a:r>
              <a:rPr 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Symbol"/>
              </a:rPr>
              <a:t>b</a:t>
            </a:r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Pic b – 1650</a:t>
            </a:r>
            <a:r>
              <a:rPr lang="en-US" sz="5400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+</a:t>
            </a:r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150 K </a:t>
            </a:r>
            <a:b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Bonnefoy</a:t>
            </a: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et al. 2014)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Picture 5" descr="BetaP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" y="1371600"/>
            <a:ext cx="9138829" cy="3857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5410200"/>
            <a:ext cx="294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Lagrange et al. 2008,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7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ilcote2015_spectracomparison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50" b="-7350"/>
          <a:stretch>
            <a:fillRect/>
          </a:stretch>
        </p:blipFill>
        <p:spPr>
          <a:xfrm>
            <a:off x="2684507" y="-381000"/>
            <a:ext cx="6459493" cy="72390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6096000"/>
            <a:ext cx="216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Chilcote</a:t>
            </a:r>
            <a:r>
              <a:rPr lang="en-US" dirty="0" smtClean="0"/>
              <a:t> et al. 2015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818" y="2819400"/>
            <a:ext cx="9296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ymbol"/>
              </a:rPr>
              <a:t>b</a:t>
            </a:r>
            <a:r>
              <a:rPr lang="en-US" sz="360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Pic b: </a:t>
            </a:r>
            <a:br>
              <a:rPr lang="en-US" sz="360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20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Spectroscopy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6096000"/>
            <a:ext cx="2522746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Wavelength (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7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8" y="2819400"/>
            <a:ext cx="9296400" cy="914400"/>
          </a:xfrm>
        </p:spPr>
        <p:txBody>
          <a:bodyPr/>
          <a:lstStyle/>
          <a:p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Symbol"/>
              </a:rPr>
              <a:t>b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Pic b: </a:t>
            </a:r>
            <a:b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Spectroscopy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BetaPic_spectrum_Bonnefoy20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1" r="-30371"/>
          <a:stretch>
            <a:fillRect/>
          </a:stretch>
        </p:blipFill>
        <p:spPr>
          <a:xfrm>
            <a:off x="967740" y="533400"/>
            <a:ext cx="10104120" cy="594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6248400"/>
            <a:ext cx="230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Bonnefoy</a:t>
            </a:r>
            <a:r>
              <a:rPr lang="en-US" dirty="0" smtClean="0"/>
              <a:t> et al.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6172200"/>
            <a:ext cx="300464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Wavelength (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m)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0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Directly Imaged Planetary (or Nearly Planetary) Companions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Content Placeholder 7" descr="fomalhaut.tiff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2313" b="-22313"/>
          <a:stretch>
            <a:fillRect/>
          </a:stretch>
        </p:blipFill>
        <p:spPr>
          <a:xfrm>
            <a:off x="2286000" y="4506343"/>
            <a:ext cx="2098427" cy="2351657"/>
          </a:xfrm>
        </p:spPr>
      </p:pic>
      <p:sp>
        <p:nvSpPr>
          <p:cNvPr id="9" name="TextBox 8"/>
          <p:cNvSpPr txBox="1"/>
          <p:nvPr/>
        </p:nvSpPr>
        <p:spPr>
          <a:xfrm>
            <a:off x="2743200" y="6462823"/>
            <a:ext cx="172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Kalas</a:t>
            </a:r>
            <a:r>
              <a:rPr lang="en-US" dirty="0" smtClean="0">
                <a:latin typeface="+mn-lt"/>
              </a:rPr>
              <a:t> et al. 2008</a:t>
            </a:r>
            <a:endParaRPr lang="en-US" dirty="0">
              <a:latin typeface="+mn-lt"/>
            </a:endParaRPr>
          </a:p>
        </p:txBody>
      </p:sp>
      <p:pic>
        <p:nvPicPr>
          <p:cNvPr id="12" name="Picture 11" descr="BetaP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3793572" cy="16011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2514600"/>
            <a:ext cx="268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Lagrange et al. 2008,2010</a:t>
            </a:r>
            <a:endParaRPr lang="en-US" dirty="0">
              <a:latin typeface="Corbel"/>
            </a:endParaRPr>
          </a:p>
        </p:txBody>
      </p:sp>
      <p:pic>
        <p:nvPicPr>
          <p:cNvPr id="15" name="Picture 14" descr="Laf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95" y="4648200"/>
            <a:ext cx="2209800" cy="220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88668"/>
            <a:ext cx="271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rbel"/>
              </a:rPr>
              <a:t>Lafrenière</a:t>
            </a:r>
            <a:r>
              <a:rPr lang="en-US" dirty="0" smtClean="0">
                <a:latin typeface="Corbel"/>
              </a:rPr>
              <a:t> et al. 2008,2010</a:t>
            </a:r>
            <a:endParaRPr lang="en-US" dirty="0">
              <a:latin typeface="Corbel"/>
            </a:endParaRPr>
          </a:p>
        </p:txBody>
      </p:sp>
      <p:pic>
        <p:nvPicPr>
          <p:cNvPr id="3" name="Picture 2" descr="LkCa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" y="1291328"/>
            <a:ext cx="3395450" cy="16804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590800"/>
            <a:ext cx="233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Kraus and Ireland 2012</a:t>
            </a:r>
            <a:endParaRPr lang="en-US" dirty="0">
              <a:latin typeface="Corbel"/>
            </a:endParaRPr>
          </a:p>
        </p:txBody>
      </p:sp>
      <p:pic>
        <p:nvPicPr>
          <p:cNvPr id="17" name="Content Placeholder 6" descr="HR8799cro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60" b="-9960"/>
          <a:stretch>
            <a:fillRect/>
          </a:stretch>
        </p:blipFill>
        <p:spPr>
          <a:xfrm>
            <a:off x="4800600" y="2895600"/>
            <a:ext cx="2590800" cy="1524000"/>
          </a:xfrm>
          <a:prstGeom prst="rect">
            <a:avLst/>
          </a:prstGeom>
        </p:spPr>
      </p:pic>
      <p:pic>
        <p:nvPicPr>
          <p:cNvPr id="18" name="Content Placeholder 5" descr="Delorme_2M0103AB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54" r="-21154"/>
          <a:stretch>
            <a:fillRect/>
          </a:stretch>
        </p:blipFill>
        <p:spPr>
          <a:xfrm>
            <a:off x="7010400" y="1371600"/>
            <a:ext cx="2461260" cy="1447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53973" y="838200"/>
            <a:ext cx="23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</a:rPr>
              <a:t>Delorme </a:t>
            </a:r>
          </a:p>
          <a:p>
            <a:r>
              <a:rPr lang="en-US" dirty="0" smtClean="0">
                <a:latin typeface="Corbel"/>
              </a:rPr>
              <a:t>et al. 2013</a:t>
            </a:r>
            <a:endParaRPr lang="en-US" dirty="0">
              <a:latin typeface="Corbel"/>
            </a:endParaRPr>
          </a:p>
        </p:txBody>
      </p:sp>
      <p:pic>
        <p:nvPicPr>
          <p:cNvPr id="4" name="Picture 3" descr="KapAnd_Lba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38" y="2971801"/>
            <a:ext cx="1679162" cy="1676400"/>
          </a:xfrm>
          <a:prstGeom prst="rect">
            <a:avLst/>
          </a:prstGeom>
        </p:spPr>
      </p:pic>
      <p:pic>
        <p:nvPicPr>
          <p:cNvPr id="20" name="Picture 5" descr="2M1207_ima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62337" y="5357253"/>
            <a:ext cx="1667794" cy="150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odorov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2200" y="5029200"/>
            <a:ext cx="1299288" cy="1312683"/>
          </a:xfrm>
          <a:prstGeom prst="rect">
            <a:avLst/>
          </a:prstGeom>
        </p:spPr>
      </p:pic>
      <p:pic>
        <p:nvPicPr>
          <p:cNvPr id="5" name="Picture 4" descr="ABPi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0"/>
            <a:ext cx="1594351" cy="1535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4267200"/>
            <a:ext cx="23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rbel"/>
              </a:rPr>
              <a:t>Marois</a:t>
            </a:r>
            <a:r>
              <a:rPr lang="en-US" dirty="0" smtClean="0">
                <a:latin typeface="Corbel"/>
              </a:rPr>
              <a:t> et al. </a:t>
            </a:r>
          </a:p>
          <a:p>
            <a:r>
              <a:rPr lang="en-US" dirty="0" smtClean="0">
                <a:latin typeface="Corbel"/>
              </a:rPr>
              <a:t>2008,2010v</a:t>
            </a:r>
            <a:endParaRPr lang="en-US" dirty="0">
              <a:latin typeface="Corb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441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</a:rPr>
              <a:t>Chauvin et al. 2005</a:t>
            </a:r>
            <a:endParaRPr lang="en-US" dirty="0"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23932" y="4724400"/>
            <a:ext cx="173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Chauvin </a:t>
            </a:r>
          </a:p>
          <a:p>
            <a:r>
              <a:rPr lang="en-US" dirty="0" smtClean="0">
                <a:latin typeface="Corbel"/>
              </a:rPr>
              <a:t>et al. 2004, 2005</a:t>
            </a:r>
            <a:endParaRPr lang="en-US" dirty="0">
              <a:latin typeface="Corb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6488668"/>
            <a:ext cx="198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Todorov</a:t>
            </a:r>
            <a:r>
              <a:rPr lang="en-US" dirty="0" smtClean="0">
                <a:latin typeface="+mn-lt"/>
              </a:rPr>
              <a:t> et al. 2010</a:t>
            </a:r>
            <a:endParaRPr lang="en-US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99212" y="2971800"/>
            <a:ext cx="184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Carson et al. 2013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Ireland_GSC0621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" y="3124200"/>
            <a:ext cx="1676400" cy="15083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4800" y="2895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rbel"/>
              </a:rPr>
              <a:t>Ireland et al. 2011, </a:t>
            </a:r>
          </a:p>
          <a:p>
            <a:r>
              <a:rPr lang="en-US" sz="1400" dirty="0" smtClean="0">
                <a:latin typeface="Corbel"/>
              </a:rPr>
              <a:t>Bowler et al. 2011 </a:t>
            </a:r>
            <a:endParaRPr lang="en-US" sz="1400" dirty="0">
              <a:latin typeface="Corbel"/>
            </a:endParaRPr>
          </a:p>
        </p:txBody>
      </p:sp>
      <p:pic>
        <p:nvPicPr>
          <p:cNvPr id="28" name="Picture 27" descr="Rameau_plane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800"/>
            <a:ext cx="1458965" cy="1485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52800" y="441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</a:rPr>
              <a:t>Rameau et al. 2013</a:t>
            </a:r>
          </a:p>
        </p:txBody>
      </p:sp>
      <p:pic>
        <p:nvPicPr>
          <p:cNvPr id="7" name="Picture 6" descr="Baileyetal201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1842654" cy="1447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19600" y="6324600"/>
            <a:ext cx="176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Bailey et al. 2013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245770"/>
      </p:ext>
    </p:extLst>
  </p:cSld>
  <p:clrMapOvr>
    <a:masterClrMapping/>
  </p:clrMapOvr>
  <p:transition xmlns:p14="http://schemas.microsoft.com/office/powerpoint/2010/main" advTm="266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18"/>
            <a:ext cx="109728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HR8799bcde:L/T transition planets, </a:t>
            </a:r>
            <a:b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1100-1300 K 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09600" y="7086600"/>
            <a:ext cx="5562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Beth Biller</a:t>
            </a:r>
            <a:endParaRPr lang="en-US" dirty="0"/>
          </a:p>
        </p:txBody>
      </p:sp>
      <p:pic>
        <p:nvPicPr>
          <p:cNvPr id="11" name="Content Placeholder 6" descr="HR8799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60" b="-9960"/>
          <a:stretch>
            <a:fillRect/>
          </a:stretch>
        </p:blipFill>
        <p:spPr>
          <a:xfrm>
            <a:off x="533400" y="1143000"/>
            <a:ext cx="829056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5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9728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HR8799bcde:L/T </a:t>
            </a:r>
            <a:r>
              <a:rPr lang="en-US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SpT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1100-1300 K 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09600" y="7086600"/>
            <a:ext cx="5562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Beth Biller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762000"/>
            <a:ext cx="4471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Bonnefoy</a:t>
            </a:r>
            <a:r>
              <a:rPr lang="en-US" dirty="0" smtClean="0"/>
              <a:t> et al. 2016, with </a:t>
            </a:r>
          </a:p>
          <a:p>
            <a:r>
              <a:rPr lang="en-US" dirty="0" smtClean="0"/>
              <a:t>data from Oppenheimer et al. 2013, </a:t>
            </a:r>
          </a:p>
          <a:p>
            <a:r>
              <a:rPr lang="en-US" dirty="0" err="1" smtClean="0"/>
              <a:t>Skemer</a:t>
            </a:r>
            <a:r>
              <a:rPr lang="en-US" dirty="0" smtClean="0"/>
              <a:t> et al. 2012, 2014, </a:t>
            </a:r>
          </a:p>
          <a:p>
            <a:r>
              <a:rPr lang="en-US" dirty="0"/>
              <a:t>a</a:t>
            </a:r>
            <a:r>
              <a:rPr lang="en-US" dirty="0" smtClean="0"/>
              <a:t>nd Ingraham et al. 2014</a:t>
            </a:r>
            <a:endParaRPr lang="en-US" dirty="0"/>
          </a:p>
        </p:txBody>
      </p:sp>
      <p:pic>
        <p:nvPicPr>
          <p:cNvPr id="7" name="Content Placeholder 6" descr="HR8799Bonnefoybc_spectr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511" b="-42511"/>
          <a:stretch>
            <a:fillRect/>
          </a:stretch>
        </p:blipFill>
        <p:spPr>
          <a:xfrm>
            <a:off x="1295400" y="0"/>
            <a:ext cx="8001000" cy="8966530"/>
          </a:xfrm>
        </p:spPr>
      </p:pic>
      <p:sp>
        <p:nvSpPr>
          <p:cNvPr id="10" name="TextBox 9"/>
          <p:cNvSpPr txBox="1"/>
          <p:nvPr/>
        </p:nvSpPr>
        <p:spPr>
          <a:xfrm>
            <a:off x="4495800" y="6388958"/>
            <a:ext cx="2522746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Wavelength (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m)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Content Placeholder 6" descr="HR8799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60" b="-9960"/>
          <a:stretch>
            <a:fillRect/>
          </a:stretch>
        </p:blipFill>
        <p:spPr>
          <a:xfrm>
            <a:off x="533400" y="457200"/>
            <a:ext cx="2866258" cy="1686034"/>
          </a:xfrm>
          <a:prstGeom prst="rect">
            <a:avLst/>
          </a:prstGeom>
        </p:spPr>
      </p:pic>
      <p:sp>
        <p:nvSpPr>
          <p:cNvPr id="21" name="Donut 20"/>
          <p:cNvSpPr/>
          <p:nvPr/>
        </p:nvSpPr>
        <p:spPr>
          <a:xfrm>
            <a:off x="304800" y="457200"/>
            <a:ext cx="609600" cy="6096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2057400" y="533400"/>
            <a:ext cx="609600" cy="6096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42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R8799Bonnefoyde_spectr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>
          <a:xfrm>
            <a:off x="1828800" y="304800"/>
            <a:ext cx="7315200" cy="81979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HR8799bcde:L/T </a:t>
            </a:r>
            <a:r>
              <a:rPr lang="en-US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SpT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1100-1300 K 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609600" y="7086600"/>
            <a:ext cx="5562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Beth Biller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762000"/>
            <a:ext cx="4471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Bonnefoy</a:t>
            </a:r>
            <a:r>
              <a:rPr lang="en-US" dirty="0" smtClean="0"/>
              <a:t> et al. 2016, with </a:t>
            </a:r>
          </a:p>
          <a:p>
            <a:r>
              <a:rPr lang="en-US" dirty="0" smtClean="0"/>
              <a:t>data from Oppenheimer et al. 2013, </a:t>
            </a:r>
          </a:p>
          <a:p>
            <a:r>
              <a:rPr lang="en-US" dirty="0" err="1" smtClean="0"/>
              <a:t>Skemer</a:t>
            </a:r>
            <a:r>
              <a:rPr lang="en-US" dirty="0" smtClean="0"/>
              <a:t> et al. 2012, 2014, </a:t>
            </a:r>
          </a:p>
          <a:p>
            <a:r>
              <a:rPr lang="en-US" dirty="0"/>
              <a:t>a</a:t>
            </a:r>
            <a:r>
              <a:rPr lang="en-US" dirty="0" smtClean="0"/>
              <a:t>nd Ingraham et al. 2014</a:t>
            </a:r>
            <a:endParaRPr lang="en-US" dirty="0"/>
          </a:p>
        </p:txBody>
      </p:sp>
      <p:pic>
        <p:nvPicPr>
          <p:cNvPr id="20" name="Content Placeholder 6" descr="HR8799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60" b="-9960"/>
          <a:stretch>
            <a:fillRect/>
          </a:stretch>
        </p:blipFill>
        <p:spPr>
          <a:xfrm>
            <a:off x="914400" y="457200"/>
            <a:ext cx="2866258" cy="1686034"/>
          </a:xfrm>
          <a:prstGeom prst="rect">
            <a:avLst/>
          </a:prstGeom>
        </p:spPr>
      </p:pic>
      <p:sp>
        <p:nvSpPr>
          <p:cNvPr id="21" name="Donut 20"/>
          <p:cNvSpPr/>
          <p:nvPr/>
        </p:nvSpPr>
        <p:spPr>
          <a:xfrm>
            <a:off x="-2133600" y="1447800"/>
            <a:ext cx="609600" cy="6096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2057400" y="1066800"/>
            <a:ext cx="838200" cy="1143000"/>
          </a:xfrm>
          <a:prstGeom prst="donut">
            <a:avLst>
              <a:gd name="adj" fmla="val 8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5800" y="6388958"/>
            <a:ext cx="2522746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Wavelength (</a:t>
            </a:r>
            <a:r>
              <a:rPr lang="en-US" sz="24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m)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3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6498985"/>
            <a:ext cx="212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Skemer</a:t>
            </a:r>
            <a:r>
              <a:rPr lang="en-US" dirty="0" smtClean="0"/>
              <a:t> et al. 2014</a:t>
            </a:r>
            <a:endParaRPr lang="en-US" dirty="0"/>
          </a:p>
        </p:txBody>
      </p:sp>
      <p:pic>
        <p:nvPicPr>
          <p:cNvPr id="3" name="Content Placeholder 2" descr="Skemer2014_patchyclouds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919" b="-52919"/>
          <a:stretch>
            <a:fillRect/>
          </a:stretch>
        </p:blipFill>
        <p:spPr>
          <a:xfrm>
            <a:off x="0" y="-1905000"/>
            <a:ext cx="9111284" cy="10210800"/>
          </a:xfrm>
        </p:spPr>
      </p:pic>
      <p:sp>
        <p:nvSpPr>
          <p:cNvPr id="9" name="TextBox 8"/>
          <p:cNvSpPr txBox="1"/>
          <p:nvPr/>
        </p:nvSpPr>
        <p:spPr>
          <a:xfrm>
            <a:off x="3200400" y="5257800"/>
            <a:ext cx="328647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Wavelength in microns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9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6498985"/>
            <a:ext cx="212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Skemer</a:t>
            </a:r>
            <a:r>
              <a:rPr lang="en-US" dirty="0" smtClean="0"/>
              <a:t> et al. 2014</a:t>
            </a:r>
            <a:endParaRPr lang="en-US" dirty="0"/>
          </a:p>
        </p:txBody>
      </p:sp>
      <p:pic>
        <p:nvPicPr>
          <p:cNvPr id="4" name="Content Placeholder 3" descr="Skemer2014_nonequil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051" b="-45051"/>
          <a:stretch>
            <a:fillRect/>
          </a:stretch>
        </p:blipFill>
        <p:spPr>
          <a:xfrm>
            <a:off x="207676" y="-1447800"/>
            <a:ext cx="8915400" cy="9991277"/>
          </a:xfrm>
        </p:spPr>
      </p:pic>
      <p:sp>
        <p:nvSpPr>
          <p:cNvPr id="10" name="TextBox 9"/>
          <p:cNvSpPr txBox="1"/>
          <p:nvPr/>
        </p:nvSpPr>
        <p:spPr>
          <a:xfrm>
            <a:off x="3352800" y="5638800"/>
            <a:ext cx="3286477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Wavelength in microns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48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51Eri_image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755" b="-116755"/>
          <a:stretch>
            <a:fillRect/>
          </a:stretch>
        </p:blipFill>
        <p:spPr>
          <a:xfrm>
            <a:off x="0" y="-2819400"/>
            <a:ext cx="9144000" cy="102474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918"/>
            <a:ext cx="109728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51 </a:t>
            </a:r>
            <a:r>
              <a:rPr lang="en-US" sz="36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Eri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b: a 600-750 K young Jupiter</a:t>
            </a:r>
            <a:b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8" name="Picture 7" descr="51Eri_spectr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28200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03" y="6324600"/>
            <a:ext cx="237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Macintosh et al.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6361374"/>
            <a:ext cx="3004649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Wavelength (</a:t>
            </a:r>
            <a:r>
              <a:rPr lang="en-US" sz="28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m)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5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WISE 0855 – the coldest object imaged outside the solar system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 descr="WISE_J085510.83–071442.5_movement_(PIA18002).gi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2286000" y="1600200"/>
            <a:ext cx="5029200" cy="563610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9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43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WISE 0855 – water clouds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 descr="WISE0855_spectru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936" b="-29936"/>
          <a:stretch>
            <a:fillRect/>
          </a:stretch>
        </p:blipFill>
        <p:spPr>
          <a:xfrm>
            <a:off x="304800" y="-990600"/>
            <a:ext cx="8610600" cy="964969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5600" y="228600"/>
            <a:ext cx="218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Skemer</a:t>
            </a:r>
            <a:r>
              <a:rPr lang="en-US" dirty="0" smtClean="0"/>
              <a:t> et al .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7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Time Domain</a:t>
            </a:r>
            <a:endParaRPr lang="en-US" sz="4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4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10210800" cy="91440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Cloud-Driven Variability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Jup_optical.png"/>
          <p:cNvPicPr>
            <a:picLocks noGrp="1" noChangeAspect="1"/>
          </p:cNvPicPr>
          <p:nvPr>
            <p:ph idx="1"/>
          </p:nvPr>
        </p:nvPicPr>
        <p:blipFill>
          <a:blip r:embed="rId3"/>
          <a:srcRect l="-44444" r="-44444"/>
          <a:stretch>
            <a:fillRect/>
          </a:stretch>
        </p:blipFill>
        <p:spPr>
          <a:xfrm>
            <a:off x="-304092" y="1066800"/>
            <a:ext cx="8990892" cy="52887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6488668"/>
            <a:ext cx="305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Sanchez-</a:t>
            </a:r>
            <a:r>
              <a:rPr lang="en-US" dirty="0" err="1" smtClean="0"/>
              <a:t>Lavega</a:t>
            </a:r>
            <a:r>
              <a:rPr lang="en-US" dirty="0" smtClean="0"/>
              <a:t> et al. 2008</a:t>
            </a:r>
            <a:endParaRPr lang="en-US" dirty="0"/>
          </a:p>
        </p:txBody>
      </p:sp>
      <p:pic>
        <p:nvPicPr>
          <p:cNvPr id="8" name="Content Placeholder 7" descr="Jupiter_infrared.png"/>
          <p:cNvPicPr>
            <a:picLocks noChangeAspect="1"/>
          </p:cNvPicPr>
          <p:nvPr/>
        </p:nvPicPr>
        <p:blipFill>
          <a:blip r:embed="rId4"/>
          <a:srcRect l="-42608" r="-42608"/>
          <a:stretch>
            <a:fillRect/>
          </a:stretch>
        </p:blipFill>
        <p:spPr>
          <a:xfrm>
            <a:off x="-381000" y="990600"/>
            <a:ext cx="9067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Directly Imaged Planetary Companions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 descr="BetaP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6138295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24" y="2362200"/>
            <a:ext cx="268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Lagrange et al. 2008,2010</a:t>
            </a:r>
            <a:endParaRPr lang="en-US" dirty="0">
              <a:latin typeface="Corbel"/>
            </a:endParaRPr>
          </a:p>
        </p:txBody>
      </p:sp>
      <p:pic>
        <p:nvPicPr>
          <p:cNvPr id="17" name="Content Placeholder 6" descr="HR8799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60" b="-9960"/>
          <a:stretch>
            <a:fillRect/>
          </a:stretch>
        </p:blipFill>
        <p:spPr>
          <a:xfrm>
            <a:off x="3124200" y="3886200"/>
            <a:ext cx="5486400" cy="32272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386" y="5562600"/>
            <a:ext cx="23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rbel"/>
              </a:rPr>
              <a:t>Marois</a:t>
            </a:r>
            <a:r>
              <a:rPr lang="en-US" dirty="0" smtClean="0">
                <a:latin typeface="Corbel"/>
              </a:rPr>
              <a:t> et al. </a:t>
            </a:r>
          </a:p>
          <a:p>
            <a:r>
              <a:rPr lang="en-US" dirty="0" smtClean="0">
                <a:latin typeface="Corbel"/>
              </a:rPr>
              <a:t>2008,2010</a:t>
            </a:r>
            <a:endParaRPr lang="en-US" dirty="0">
              <a:latin typeface="Corbe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400" y="4572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Corbel"/>
              </a:rPr>
              <a:t>HR 8799 </a:t>
            </a:r>
            <a:r>
              <a:rPr lang="en-US" sz="4000" dirty="0" err="1" smtClean="0">
                <a:solidFill>
                  <a:srgbClr val="FFFF00"/>
                </a:solidFill>
                <a:latin typeface="Corbel"/>
              </a:rPr>
              <a:t>bcde</a:t>
            </a:r>
            <a:endParaRPr lang="en-US" sz="4000" dirty="0">
              <a:solidFill>
                <a:srgbClr val="FFFF00"/>
              </a:solidFill>
              <a:latin typeface="Corbe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8600" y="1600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</a:t>
            </a:r>
            <a:r>
              <a:rPr lang="en-US" sz="4000" dirty="0" smtClean="0">
                <a:solidFill>
                  <a:srgbClr val="FFFF00"/>
                </a:solidFill>
                <a:latin typeface="Corbel"/>
              </a:rPr>
              <a:t> Pic b</a:t>
            </a:r>
            <a:endParaRPr lang="en-US" sz="4000" dirty="0">
              <a:solidFill>
                <a:srgbClr val="FFFF00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56987735"/>
      </p:ext>
    </p:extLst>
  </p:cSld>
  <p:clrMapOvr>
    <a:masterClrMapping/>
  </p:clrMapOvr>
  <p:transition xmlns:p14="http://schemas.microsoft.com/office/powerpoint/2010/main" advTm="266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Karalidi_Jupi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93" r="-68493"/>
          <a:stretch>
            <a:fillRect/>
          </a:stretch>
        </p:blipFill>
        <p:spPr>
          <a:xfrm>
            <a:off x="457200" y="0"/>
            <a:ext cx="11582400" cy="68131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3276600"/>
            <a:ext cx="216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Karalidi</a:t>
            </a:r>
            <a:r>
              <a:rPr lang="en-US" dirty="0" smtClean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369464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b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Pic b – a rapid rotator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05600" y="5486400"/>
            <a:ext cx="225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Snellen</a:t>
            </a:r>
            <a:r>
              <a:rPr lang="en-US" dirty="0" smtClean="0"/>
              <a:t> et al. 2014</a:t>
            </a:r>
            <a:endParaRPr lang="en-US" dirty="0"/>
          </a:p>
        </p:txBody>
      </p:sp>
      <p:pic>
        <p:nvPicPr>
          <p:cNvPr id="8" name="Content Placeholder 7" descr="Snellen2014_betapi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47" b="-18247"/>
          <a:stretch>
            <a:fillRect/>
          </a:stretch>
        </p:blipFill>
        <p:spPr>
          <a:xfrm>
            <a:off x="76200" y="838200"/>
            <a:ext cx="9067800" cy="5334000"/>
          </a:xfrm>
        </p:spPr>
      </p:pic>
      <p:sp>
        <p:nvSpPr>
          <p:cNvPr id="9" name="TextBox 8"/>
          <p:cNvSpPr txBox="1"/>
          <p:nvPr/>
        </p:nvSpPr>
        <p:spPr>
          <a:xfrm rot="16200000">
            <a:off x="-1524000" y="3352801"/>
            <a:ext cx="3505201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Cross correlation signal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4953000"/>
            <a:ext cx="318593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Velocity (km/s)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41306" y="4953000"/>
            <a:ext cx="3802694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Log(Planet Mass)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957309" y="2900691"/>
            <a:ext cx="312420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Equatorial velocity</a:t>
            </a:r>
          </a:p>
        </p:txBody>
      </p:sp>
    </p:spTree>
    <p:extLst>
      <p:ext uri="{BB962C8B-B14F-4D97-AF65-F5344CB8AC3E}">
        <p14:creationId xmlns:p14="http://schemas.microsoft.com/office/powerpoint/2010/main" val="406849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First Survey of Low Surface Gravity Objects with NTT 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SOFI and 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KIRT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524000"/>
            <a:ext cx="3048000" cy="50292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3200" dirty="0" err="1" smtClean="0"/>
              <a:t>Vos</a:t>
            </a:r>
            <a:r>
              <a:rPr lang="en-US" sz="3200" dirty="0" smtClean="0"/>
              <a:t> et al. in prep, ~40</a:t>
            </a:r>
            <a:r>
              <a:rPr lang="en-US" sz="3200" dirty="0" smtClean="0"/>
              <a:t> </a:t>
            </a:r>
            <a:r>
              <a:rPr lang="en-US" sz="3200" dirty="0" smtClean="0"/>
              <a:t>L0-T2</a:t>
            </a:r>
          </a:p>
          <a:p>
            <a:pPr marL="68580" indent="0">
              <a:buNone/>
            </a:pPr>
            <a:r>
              <a:rPr lang="en-US" sz="3200" dirty="0" smtClean="0"/>
              <a:t>objects </a:t>
            </a:r>
          </a:p>
          <a:p>
            <a:pPr marL="68580" indent="0">
              <a:buNone/>
            </a:pPr>
            <a:r>
              <a:rPr lang="en-US" sz="3200" dirty="0"/>
              <a:t>o</a:t>
            </a:r>
            <a:r>
              <a:rPr lang="en-US" sz="3200" dirty="0" smtClean="0"/>
              <a:t>bserved </a:t>
            </a:r>
          </a:p>
          <a:p>
            <a:pPr marL="68580" indent="0">
              <a:buNone/>
            </a:pPr>
            <a:r>
              <a:rPr lang="en-US" sz="3200" dirty="0" smtClean="0"/>
              <a:t>(mostly from </a:t>
            </a:r>
            <a:r>
              <a:rPr lang="en-US" sz="3200" dirty="0" err="1" smtClean="0"/>
              <a:t>Gagné</a:t>
            </a:r>
            <a:r>
              <a:rPr lang="en-US" sz="3200" dirty="0" smtClean="0"/>
              <a:t> </a:t>
            </a:r>
          </a:p>
          <a:p>
            <a:pPr marL="68580" indent="0">
              <a:buNone/>
            </a:pPr>
            <a:r>
              <a:rPr lang="en-US" sz="3200" dirty="0" smtClean="0"/>
              <a:t>et al. 2014,</a:t>
            </a:r>
          </a:p>
          <a:p>
            <a:pPr marL="68580" indent="0">
              <a:buNone/>
            </a:pPr>
            <a:r>
              <a:rPr lang="en-US" sz="3200" dirty="0" smtClean="0"/>
              <a:t> 2015)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6" name="Alternate Process 5"/>
          <p:cNvSpPr/>
          <p:nvPr/>
        </p:nvSpPr>
        <p:spPr>
          <a:xfrm>
            <a:off x="0" y="1600200"/>
            <a:ext cx="6096000" cy="4953000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SofI_target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00" r="-35000"/>
          <a:stretch>
            <a:fillRect/>
          </a:stretch>
        </p:blipFill>
        <p:spPr bwMode="auto">
          <a:xfrm>
            <a:off x="-1600200" y="1371600"/>
            <a:ext cx="8945880" cy="526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47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947227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Weather on a </a:t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Free-Floating Planet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PSO_J318.5-22_image_from_the_Pan-STARRS1_telescop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7" r="-2737"/>
          <a:stretch>
            <a:fillRect/>
          </a:stretch>
        </p:blipFill>
        <p:spPr>
          <a:xfrm>
            <a:off x="304800" y="1793235"/>
            <a:ext cx="8626548" cy="507444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6400800"/>
            <a:ext cx="163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82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SOJ318.5-22_scre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78" r="-72778"/>
          <a:stretch>
            <a:fillRect/>
          </a:stretch>
        </p:blipFill>
        <p:spPr>
          <a:xfrm>
            <a:off x="-1371600" y="0"/>
            <a:ext cx="11658600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8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ternate Process 9"/>
          <p:cNvSpPr/>
          <p:nvPr/>
        </p:nvSpPr>
        <p:spPr>
          <a:xfrm>
            <a:off x="457200" y="1981200"/>
            <a:ext cx="8661868" cy="4876800"/>
          </a:xfrm>
          <a:prstGeom prst="flowChartAlternateProcess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5" y="30603"/>
            <a:ext cx="8915400" cy="914400"/>
          </a:xfrm>
        </p:spPr>
        <p:txBody>
          <a:bodyPr/>
          <a:lstStyle/>
          <a:p>
            <a:pPr marL="571500" indent="-571500">
              <a:defRPr/>
            </a:pPr>
            <a:r>
              <a:rPr lang="en-US" dirty="0" smtClean="0">
                <a:solidFill>
                  <a:srgbClr val="51DAFF"/>
                </a:solidFill>
              </a:rPr>
              <a:t>Case Study: </a:t>
            </a:r>
            <a:r>
              <a:rPr lang="en-US" dirty="0" smtClean="0">
                <a:solidFill>
                  <a:schemeClr val="tx1"/>
                </a:solidFill>
              </a:rPr>
              <a:t>PSO J318.5-22</a:t>
            </a:r>
            <a:r>
              <a:rPr lang="en-US" dirty="0" smtClean="0">
                <a:solidFill>
                  <a:srgbClr val="51DAFF"/>
                </a:solidFill>
              </a:rPr>
              <a:t/>
            </a:r>
            <a:br>
              <a:rPr lang="en-US" dirty="0" smtClean="0">
                <a:solidFill>
                  <a:srgbClr val="51DAFF"/>
                </a:solidFill>
              </a:rPr>
            </a:br>
            <a:r>
              <a:rPr lang="en-US" dirty="0" smtClean="0">
                <a:solidFill>
                  <a:srgbClr val="51DAFF"/>
                </a:solidFill>
              </a:rPr>
              <a:t>8.5</a:t>
            </a:r>
            <a:r>
              <a:rPr lang="en-US" u="sng" dirty="0">
                <a:solidFill>
                  <a:srgbClr val="51DAFF"/>
                </a:solidFill>
              </a:rPr>
              <a:t>+</a:t>
            </a:r>
            <a:r>
              <a:rPr lang="en-US" dirty="0">
                <a:solidFill>
                  <a:srgbClr val="51DAFF"/>
                </a:solidFill>
              </a:rPr>
              <a:t>0.5 </a:t>
            </a:r>
            <a:r>
              <a:rPr lang="en-US" dirty="0" err="1">
                <a:solidFill>
                  <a:srgbClr val="51DAFF"/>
                </a:solidFill>
              </a:rPr>
              <a:t>M</a:t>
            </a:r>
            <a:r>
              <a:rPr lang="en-US" baseline="-25000" dirty="0" err="1">
                <a:solidFill>
                  <a:srgbClr val="51DAFF"/>
                </a:solidFill>
              </a:rPr>
              <a:t>Jup</a:t>
            </a:r>
            <a:r>
              <a:rPr lang="en-US" dirty="0">
                <a:solidFill>
                  <a:srgbClr val="51DAFF"/>
                </a:solidFill>
              </a:rPr>
              <a:t> </a:t>
            </a:r>
            <a:r>
              <a:rPr lang="en-US" dirty="0" smtClean="0">
                <a:solidFill>
                  <a:srgbClr val="51DAFF"/>
                </a:solidFill>
              </a:rPr>
              <a:t>member of the </a:t>
            </a:r>
            <a:r>
              <a:rPr lang="en-US" dirty="0">
                <a:solidFill>
                  <a:srgbClr val="51DAFF"/>
                </a:solidFill>
              </a:rPr>
              <a:t>~23 </a:t>
            </a:r>
            <a:r>
              <a:rPr lang="en-US" dirty="0" err="1">
                <a:solidFill>
                  <a:srgbClr val="51DAFF"/>
                </a:solidFill>
              </a:rPr>
              <a:t>Myr</a:t>
            </a:r>
            <a:r>
              <a:rPr lang="en-US" dirty="0">
                <a:solidFill>
                  <a:srgbClr val="51DAFF"/>
                </a:solidFill>
              </a:rPr>
              <a:t> </a:t>
            </a:r>
            <a:r>
              <a:rPr lang="en-US" dirty="0">
                <a:solidFill>
                  <a:srgbClr val="51DAFF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51DAFF"/>
                </a:solidFill>
              </a:rPr>
              <a:t> Pic </a:t>
            </a:r>
            <a:r>
              <a:rPr lang="en-US" dirty="0" smtClean="0">
                <a:solidFill>
                  <a:srgbClr val="51DAFF"/>
                </a:solidFill>
              </a:rPr>
              <a:t>MG </a:t>
            </a:r>
            <a:r>
              <a:rPr lang="en-US" sz="1800" dirty="0" smtClean="0">
                <a:solidFill>
                  <a:srgbClr val="51DAFF"/>
                </a:solidFill>
              </a:rPr>
              <a:t>(Liu et al. 2013, </a:t>
            </a:r>
            <a:r>
              <a:rPr lang="en-US" sz="1800" dirty="0" err="1" smtClean="0">
                <a:solidFill>
                  <a:srgbClr val="51DAFF"/>
                </a:solidFill>
              </a:rPr>
              <a:t>Allers</a:t>
            </a:r>
            <a:r>
              <a:rPr lang="en-US" sz="1800" dirty="0" smtClean="0">
                <a:solidFill>
                  <a:srgbClr val="51DAFF"/>
                </a:solidFill>
              </a:rPr>
              <a:t> </a:t>
            </a:r>
            <a:r>
              <a:rPr lang="en-US" sz="1800" dirty="0">
                <a:solidFill>
                  <a:srgbClr val="51DAFF"/>
                </a:solidFill>
              </a:rPr>
              <a:t>et al. 2016</a:t>
            </a:r>
            <a:r>
              <a:rPr lang="en-US" sz="1800" dirty="0" smtClean="0">
                <a:solidFill>
                  <a:srgbClr val="51DAFF"/>
                </a:solidFill>
              </a:rPr>
              <a:t>)</a:t>
            </a:r>
            <a:r>
              <a:rPr lang="en-US" sz="1800" dirty="0">
                <a:solidFill>
                  <a:srgbClr val="51DAFF"/>
                </a:solidFill>
              </a:rPr>
              <a:t/>
            </a:r>
            <a:br>
              <a:rPr lang="en-US" sz="1800" dirty="0">
                <a:solidFill>
                  <a:srgbClr val="51DAFF"/>
                </a:solidFill>
              </a:rPr>
            </a:br>
            <a:r>
              <a:rPr lang="en-US" sz="1800" dirty="0">
                <a:solidFill>
                  <a:srgbClr val="51DAFF"/>
                </a:solidFill>
              </a:rPr>
              <a:t/>
            </a:r>
            <a:br>
              <a:rPr lang="en-US" sz="1800" dirty="0">
                <a:solidFill>
                  <a:srgbClr val="51DAFF"/>
                </a:solidFill>
              </a:rPr>
            </a:br>
            <a:endParaRPr lang="en-US" sz="1800" dirty="0">
              <a:solidFill>
                <a:srgbClr val="51DA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6488668"/>
            <a:ext cx="183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Biller et al. 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638" y="26781125"/>
            <a:ext cx="10437812" cy="74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97" r="-10597"/>
          <a:stretch>
            <a:fillRect/>
          </a:stretch>
        </p:blipFill>
        <p:spPr bwMode="auto">
          <a:xfrm>
            <a:off x="304800" y="1810319"/>
            <a:ext cx="8581058" cy="504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8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Planetary mass companion </a:t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2M 1207b is also variable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Zhouetal2016_2M120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38" r="-8438"/>
          <a:stretch>
            <a:fillRect/>
          </a:stretch>
        </p:blipFill>
        <p:spPr>
          <a:xfrm>
            <a:off x="228600" y="1524000"/>
            <a:ext cx="9067800" cy="5334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048000"/>
            <a:ext cx="762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Zhou</a:t>
            </a:r>
          </a:p>
          <a:p>
            <a:r>
              <a:rPr lang="en-US" dirty="0" smtClean="0"/>
              <a:t> et al.</a:t>
            </a:r>
          </a:p>
          <a:p>
            <a:r>
              <a:rPr lang="en-US" dirty="0" smtClean="0"/>
              <a:t>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6392834"/>
            <a:ext cx="19175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Time (hours)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2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Cold planetary mass brown dwarf WISE 0855 is also variable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flux_0855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0" r="-13750"/>
          <a:stretch>
            <a:fillRect/>
          </a:stretch>
        </p:blipFill>
        <p:spPr>
          <a:xfrm>
            <a:off x="-533400" y="1524000"/>
            <a:ext cx="9067800" cy="5334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92587" y="5715000"/>
            <a:ext cx="132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Esplin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smtClean="0"/>
              <a:t>et al.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5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Young planetary mass </a:t>
            </a:r>
            <a:r>
              <a:rPr lang="en-US" sz="3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bjects with measured periods are fast rotators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Picture 4" descr="allersetal-1601-04717_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1526838"/>
            <a:ext cx="9801225" cy="91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llersetal-1601-04717_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1679238"/>
            <a:ext cx="9801225" cy="91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llersetal-1601-04717_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1831638"/>
            <a:ext cx="9801225" cy="911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llersetal-1601-04717_f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50" r="-29050"/>
          <a:stretch>
            <a:fillRect/>
          </a:stretch>
        </p:blipFill>
        <p:spPr bwMode="auto">
          <a:xfrm>
            <a:off x="838199" y="1219201"/>
            <a:ext cx="9585959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6096000"/>
            <a:ext cx="191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Allers</a:t>
            </a:r>
            <a:r>
              <a:rPr lang="en-US" dirty="0" smtClean="0"/>
              <a:t> et al. 2016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6211669"/>
            <a:ext cx="3802694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Log(Planet Mass)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061709" y="3891291"/>
            <a:ext cx="312420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Equatorial velocity</a:t>
            </a:r>
          </a:p>
        </p:txBody>
      </p:sp>
    </p:spTree>
    <p:extLst>
      <p:ext uri="{BB962C8B-B14F-4D97-AF65-F5344CB8AC3E}">
        <p14:creationId xmlns:p14="http://schemas.microsoft.com/office/powerpoint/2010/main" val="294967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36576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PSO 318 is a free-floating analogue to the HR 8799 planets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HRdiagram_Liu20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483" r="-67483"/>
          <a:stretch>
            <a:fillRect/>
          </a:stretch>
        </p:blipFill>
        <p:spPr>
          <a:xfrm>
            <a:off x="502378" y="6708"/>
            <a:ext cx="11647195" cy="685129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05000" y="6019800"/>
            <a:ext cx="163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Liu et al.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600200" y="4191000"/>
            <a:ext cx="3048000" cy="26670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18"/>
            <a:ext cx="102870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New Era of Ground-Based Direct Imaging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Content Placeholder 5" descr="sphereSchem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29" r="-15429"/>
          <a:stretch>
            <a:fillRect/>
          </a:stretch>
        </p:blipFill>
        <p:spPr>
          <a:xfrm>
            <a:off x="0" y="1524000"/>
            <a:ext cx="4541520" cy="2671482"/>
          </a:xfrm>
        </p:spPr>
      </p:pic>
      <p:pic>
        <p:nvPicPr>
          <p:cNvPr id="7" name="Picture 6" descr="gpi_om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24000"/>
            <a:ext cx="2960288" cy="2743200"/>
          </a:xfrm>
          <a:prstGeom prst="rect">
            <a:avLst/>
          </a:prstGeom>
        </p:spPr>
      </p:pic>
      <p:pic>
        <p:nvPicPr>
          <p:cNvPr id="9" name="Picture 8" descr="All4Scree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496224"/>
            <a:ext cx="2438399" cy="2361776"/>
          </a:xfrm>
          <a:prstGeom prst="rect">
            <a:avLst/>
          </a:prstGeom>
        </p:spPr>
      </p:pic>
      <p:pic>
        <p:nvPicPr>
          <p:cNvPr id="3" name="Picture 2" descr="SCExAO_ph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95" y="4724400"/>
            <a:ext cx="4214905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838200"/>
            <a:ext cx="32367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SPHERE @ VLT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914400"/>
            <a:ext cx="28360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GPI @ Gemini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648200" y="4267200"/>
            <a:ext cx="1826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SCExAO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4114800"/>
            <a:ext cx="14618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Project</a:t>
            </a:r>
          </a:p>
          <a:p>
            <a:r>
              <a:rPr lang="en-US" sz="3200" dirty="0" smtClean="0"/>
              <a:t>1640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134600" y="0"/>
            <a:ext cx="26548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See also:</a:t>
            </a:r>
          </a:p>
          <a:p>
            <a:r>
              <a:rPr lang="en-US" sz="2400" dirty="0" smtClean="0"/>
              <a:t>Talks by: </a:t>
            </a:r>
          </a:p>
          <a:p>
            <a:r>
              <a:rPr lang="en-US" sz="2400" dirty="0" smtClean="0"/>
              <a:t>Oppenheimer, </a:t>
            </a:r>
          </a:p>
          <a:p>
            <a:r>
              <a:rPr lang="en-US" sz="2400" dirty="0" err="1" smtClean="0"/>
              <a:t>Absil</a:t>
            </a:r>
            <a:r>
              <a:rPr lang="en-US" sz="2400" dirty="0" smtClean="0"/>
              <a:t>, </a:t>
            </a:r>
            <a:r>
              <a:rPr lang="en-US" sz="2400" dirty="0" err="1" smtClean="0"/>
              <a:t>Feldt</a:t>
            </a:r>
            <a:r>
              <a:rPr lang="en-US" sz="2400" dirty="0" smtClean="0"/>
              <a:t>, Groff, </a:t>
            </a:r>
          </a:p>
          <a:p>
            <a:r>
              <a:rPr lang="en-US" sz="2400" dirty="0" err="1" smtClean="0"/>
              <a:t>Guyon</a:t>
            </a:r>
            <a:endParaRPr lang="en-US" sz="2400" dirty="0" smtClean="0"/>
          </a:p>
          <a:p>
            <a:r>
              <a:rPr lang="en-US" sz="2400" dirty="0" smtClean="0"/>
              <a:t>Posters by: </a:t>
            </a:r>
          </a:p>
          <a:p>
            <a:r>
              <a:rPr lang="en-US" sz="2400" dirty="0" smtClean="0"/>
              <a:t>Claude, </a:t>
            </a:r>
          </a:p>
        </p:txBody>
      </p:sp>
    </p:spTree>
    <p:extLst>
      <p:ext uri="{BB962C8B-B14F-4D97-AF65-F5344CB8AC3E}">
        <p14:creationId xmlns:p14="http://schemas.microsoft.com/office/powerpoint/2010/main" val="96673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325"/>
            <a:ext cx="7772400" cy="914400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ariability in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Exoplanets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with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NIRCam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MIRI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Metchev2014_summar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" b="-517"/>
          <a:stretch>
            <a:fillRect/>
          </a:stretch>
        </p:blipFill>
        <p:spPr>
          <a:xfrm>
            <a:off x="152400" y="1676400"/>
            <a:ext cx="8808720" cy="5181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44735" y="1371600"/>
            <a:ext cx="21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Metchev</a:t>
            </a:r>
            <a:r>
              <a:rPr lang="en-US" dirty="0" smtClean="0"/>
              <a:t> et al.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43200" y="2971800"/>
            <a:ext cx="4800600" cy="2554545"/>
          </a:xfrm>
          <a:prstGeom prst="rect">
            <a:avLst/>
          </a:prstGeom>
          <a:solidFill>
            <a:srgbClr val="C5F3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/>
              <a:t>T</a:t>
            </a:r>
            <a:r>
              <a:rPr lang="en-US" sz="3200" dirty="0" smtClean="0"/>
              <a:t>entative </a:t>
            </a:r>
            <a:r>
              <a:rPr lang="en-US" sz="3200" dirty="0"/>
              <a:t>association (92%</a:t>
            </a:r>
          </a:p>
          <a:p>
            <a:r>
              <a:rPr lang="en-US" sz="3200" dirty="0"/>
              <a:t>confidence) between low surface gravity and high-amplitude variability among L3–L5.5 dwarfs.</a:t>
            </a:r>
          </a:p>
        </p:txBody>
      </p:sp>
    </p:spTree>
    <p:extLst>
      <p:ext uri="{BB962C8B-B14F-4D97-AF65-F5344CB8AC3E}">
        <p14:creationId xmlns:p14="http://schemas.microsoft.com/office/powerpoint/2010/main" val="284891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92202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On the horizon – </a:t>
            </a:r>
            <a:b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JWST, WFIRST-AFTA, and the ELTs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7" name="Picture 6" descr="e-elt-1_2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5484971" cy="3655219"/>
          </a:xfrm>
          <a:prstGeom prst="rect">
            <a:avLst/>
          </a:prstGeom>
        </p:spPr>
      </p:pic>
      <p:pic>
        <p:nvPicPr>
          <p:cNvPr id="6" name="Content Placeholder 5" descr="September_2009_artist_conception_of_JWS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0" r="-18000"/>
          <a:stretch>
            <a:fillRect/>
          </a:stretch>
        </p:blipFill>
        <p:spPr>
          <a:xfrm>
            <a:off x="4572000" y="3741790"/>
            <a:ext cx="5257800" cy="3092823"/>
          </a:xfrm>
        </p:spPr>
      </p:pic>
    </p:spTree>
    <p:extLst>
      <p:ext uri="{BB962C8B-B14F-4D97-AF65-F5344CB8AC3E}">
        <p14:creationId xmlns:p14="http://schemas.microsoft.com/office/powerpoint/2010/main" val="51207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Direct Imaging of </a:t>
            </a:r>
            <a:r>
              <a:rPr lang="en-US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Proxima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Centauri b?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Picture 5" descr="LUVOIR_contras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01622"/>
            <a:ext cx="8115300" cy="513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295400"/>
            <a:ext cx="323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asd.gsfc.nasa.gov</a:t>
            </a:r>
            <a:r>
              <a:rPr lang="en-US" dirty="0" smtClean="0"/>
              <a:t>/</a:t>
            </a:r>
            <a:r>
              <a:rPr lang="en-US" dirty="0" err="1" smtClean="0"/>
              <a:t>luvoir</a:t>
            </a:r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2209800" y="4038600"/>
            <a:ext cx="304800" cy="304800"/>
          </a:xfrm>
          <a:prstGeom prst="star5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52600" y="3657600"/>
            <a:ext cx="133939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Prox</a:t>
            </a:r>
            <a:r>
              <a:rPr lang="en-US" dirty="0" smtClean="0">
                <a:solidFill>
                  <a:schemeClr val="bg1"/>
                </a:solidFill>
              </a:rPr>
              <a:t> Cen 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55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244"/>
            <a:ext cx="91440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Direct Imaging of Super Earths around Nearby M Stars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Content Placeholder 5" descr="ELT_planet_pr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1" r="-19281"/>
          <a:stretch>
            <a:fillRect/>
          </a:stretch>
        </p:blipFill>
        <p:spPr>
          <a:xfrm>
            <a:off x="-457200" y="1371600"/>
            <a:ext cx="8938260" cy="5257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1714" y="5715000"/>
            <a:ext cx="1852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Crossfield</a:t>
            </a:r>
            <a:r>
              <a:rPr lang="en-US" dirty="0"/>
              <a:t> </a:t>
            </a:r>
            <a:r>
              <a:rPr lang="en-US" dirty="0" smtClean="0"/>
              <a:t>2013,</a:t>
            </a:r>
          </a:p>
          <a:p>
            <a:r>
              <a:rPr lang="en-US" dirty="0" err="1" smtClean="0"/>
              <a:t>Guyon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et al.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0" y="6248400"/>
            <a:ext cx="401053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Equilibrium Temperature (K)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42901" y="4076700"/>
            <a:ext cx="1752601" cy="457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Earth Radii</a:t>
            </a:r>
          </a:p>
        </p:txBody>
      </p:sp>
    </p:spTree>
    <p:extLst>
      <p:ext uri="{BB962C8B-B14F-4D97-AF65-F5344CB8AC3E}">
        <p14:creationId xmlns:p14="http://schemas.microsoft.com/office/powerpoint/2010/main" val="364537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393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Crossfield</a:t>
            </a:r>
            <a:r>
              <a:rPr lang="en-US" dirty="0" smtClean="0"/>
              <a:t>, Biller, et al., Nature, 2014</a:t>
            </a:r>
            <a:endParaRPr lang="en-US" dirty="0"/>
          </a:p>
        </p:txBody>
      </p:sp>
      <p:pic>
        <p:nvPicPr>
          <p:cNvPr id="8" name="30deg_3x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609600"/>
            <a:ext cx="6248400" cy="6248400"/>
          </a:xfrm>
        </p:spPr>
      </p:pic>
    </p:spTree>
    <p:extLst>
      <p:ext uri="{BB962C8B-B14F-4D97-AF65-F5344CB8AC3E}">
        <p14:creationId xmlns:p14="http://schemas.microsoft.com/office/powerpoint/2010/main" val="188520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We will learn much more about these worlds in the next few years!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Content Placeholder 7" descr="fomalhaut.tiff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2313" b="-22313"/>
          <a:stretch>
            <a:fillRect/>
          </a:stretch>
        </p:blipFill>
        <p:spPr>
          <a:xfrm>
            <a:off x="2286000" y="4506343"/>
            <a:ext cx="2098427" cy="2351657"/>
          </a:xfrm>
        </p:spPr>
      </p:pic>
      <p:sp>
        <p:nvSpPr>
          <p:cNvPr id="9" name="TextBox 8"/>
          <p:cNvSpPr txBox="1"/>
          <p:nvPr/>
        </p:nvSpPr>
        <p:spPr>
          <a:xfrm>
            <a:off x="2743200" y="6462823"/>
            <a:ext cx="172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Kalas</a:t>
            </a:r>
            <a:r>
              <a:rPr lang="en-US" dirty="0" smtClean="0">
                <a:latin typeface="+mn-lt"/>
              </a:rPr>
              <a:t> et al. 2008</a:t>
            </a:r>
            <a:endParaRPr lang="en-US" dirty="0">
              <a:latin typeface="+mn-lt"/>
            </a:endParaRPr>
          </a:p>
        </p:txBody>
      </p:sp>
      <p:pic>
        <p:nvPicPr>
          <p:cNvPr id="12" name="Picture 11" descr="BetaP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3793572" cy="16011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7600" y="2514600"/>
            <a:ext cx="268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Lagrange et al. 2008,2010</a:t>
            </a:r>
            <a:endParaRPr lang="en-US" dirty="0">
              <a:latin typeface="Corbel"/>
            </a:endParaRPr>
          </a:p>
        </p:txBody>
      </p:sp>
      <p:pic>
        <p:nvPicPr>
          <p:cNvPr id="15" name="Picture 14" descr="Laf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95" y="4648200"/>
            <a:ext cx="2209800" cy="220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488668"/>
            <a:ext cx="271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rbel"/>
              </a:rPr>
              <a:t>Lafrenière</a:t>
            </a:r>
            <a:r>
              <a:rPr lang="en-US" dirty="0" smtClean="0">
                <a:latin typeface="Corbel"/>
              </a:rPr>
              <a:t> et al. 2008,2010</a:t>
            </a:r>
            <a:endParaRPr lang="en-US" dirty="0">
              <a:latin typeface="Corbel"/>
            </a:endParaRPr>
          </a:p>
        </p:txBody>
      </p:sp>
      <p:pic>
        <p:nvPicPr>
          <p:cNvPr id="3" name="Picture 2" descr="LkCa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0" y="1291328"/>
            <a:ext cx="3395450" cy="16804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590800"/>
            <a:ext cx="2338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Kraus and Ireland 2012</a:t>
            </a:r>
            <a:endParaRPr lang="en-US" dirty="0">
              <a:latin typeface="Corbel"/>
            </a:endParaRPr>
          </a:p>
        </p:txBody>
      </p:sp>
      <p:pic>
        <p:nvPicPr>
          <p:cNvPr id="17" name="Content Placeholder 6" descr="HR8799crop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960" b="-9960"/>
          <a:stretch>
            <a:fillRect/>
          </a:stretch>
        </p:blipFill>
        <p:spPr>
          <a:xfrm>
            <a:off x="4800600" y="2895600"/>
            <a:ext cx="2590800" cy="1524000"/>
          </a:xfrm>
          <a:prstGeom prst="rect">
            <a:avLst/>
          </a:prstGeom>
        </p:spPr>
      </p:pic>
      <p:pic>
        <p:nvPicPr>
          <p:cNvPr id="18" name="Content Placeholder 5" descr="Delorme_2M0103AB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54" r="-21154"/>
          <a:stretch>
            <a:fillRect/>
          </a:stretch>
        </p:blipFill>
        <p:spPr>
          <a:xfrm>
            <a:off x="7010400" y="1371600"/>
            <a:ext cx="2461260" cy="1447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953973" y="838200"/>
            <a:ext cx="23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</a:rPr>
              <a:t>Delorme </a:t>
            </a:r>
          </a:p>
          <a:p>
            <a:r>
              <a:rPr lang="en-US" dirty="0" smtClean="0">
                <a:latin typeface="Corbel"/>
              </a:rPr>
              <a:t>et al. 2013</a:t>
            </a:r>
            <a:endParaRPr lang="en-US" dirty="0">
              <a:latin typeface="Corbel"/>
            </a:endParaRPr>
          </a:p>
        </p:txBody>
      </p:sp>
      <p:pic>
        <p:nvPicPr>
          <p:cNvPr id="4" name="Picture 3" descr="KapAnd_Lba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38" y="2971801"/>
            <a:ext cx="1679162" cy="1676400"/>
          </a:xfrm>
          <a:prstGeom prst="rect">
            <a:avLst/>
          </a:prstGeom>
        </p:spPr>
      </p:pic>
      <p:pic>
        <p:nvPicPr>
          <p:cNvPr id="20" name="Picture 5" descr="2M1207_ima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62337" y="5357253"/>
            <a:ext cx="1667794" cy="150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odorov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2200" y="5029200"/>
            <a:ext cx="1299288" cy="1312683"/>
          </a:xfrm>
          <a:prstGeom prst="rect">
            <a:avLst/>
          </a:prstGeom>
        </p:spPr>
      </p:pic>
      <p:pic>
        <p:nvPicPr>
          <p:cNvPr id="5" name="Picture 4" descr="ABPi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048000"/>
            <a:ext cx="1594351" cy="15354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4267200"/>
            <a:ext cx="238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rbel"/>
              </a:rPr>
              <a:t>Marois</a:t>
            </a:r>
            <a:r>
              <a:rPr lang="en-US" dirty="0" smtClean="0">
                <a:latin typeface="Corbel"/>
              </a:rPr>
              <a:t> et al. </a:t>
            </a:r>
          </a:p>
          <a:p>
            <a:r>
              <a:rPr lang="en-US" dirty="0" smtClean="0">
                <a:latin typeface="Corbel"/>
              </a:rPr>
              <a:t>2008,2010v</a:t>
            </a:r>
            <a:endParaRPr lang="en-US" dirty="0">
              <a:latin typeface="Corb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800" y="441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</a:rPr>
              <a:t>Chauvin et al. 2005</a:t>
            </a:r>
            <a:endParaRPr lang="en-US" dirty="0">
              <a:latin typeface="Corbe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23932" y="4724400"/>
            <a:ext cx="173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rbel"/>
              </a:rPr>
              <a:t>Chauvin </a:t>
            </a:r>
          </a:p>
          <a:p>
            <a:r>
              <a:rPr lang="en-US" dirty="0" smtClean="0">
                <a:latin typeface="Corbel"/>
              </a:rPr>
              <a:t>et al. 2004, 2005</a:t>
            </a:r>
            <a:endParaRPr lang="en-US" dirty="0">
              <a:latin typeface="Corb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6488668"/>
            <a:ext cx="198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Todorov</a:t>
            </a:r>
            <a:r>
              <a:rPr lang="en-US" dirty="0" smtClean="0">
                <a:latin typeface="+mn-lt"/>
              </a:rPr>
              <a:t> et al. 2010</a:t>
            </a:r>
            <a:endParaRPr lang="en-US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99212" y="2971800"/>
            <a:ext cx="184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Carson et al. 2013</a:t>
            </a:r>
            <a:endParaRPr lang="en-US" dirty="0">
              <a:latin typeface="+mn-lt"/>
            </a:endParaRPr>
          </a:p>
        </p:txBody>
      </p:sp>
      <p:pic>
        <p:nvPicPr>
          <p:cNvPr id="6" name="Picture 5" descr="Ireland_GSC0621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" y="3124200"/>
            <a:ext cx="1676400" cy="150838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4800" y="2895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rbel"/>
              </a:rPr>
              <a:t>Ireland et al. 2011, </a:t>
            </a:r>
          </a:p>
          <a:p>
            <a:r>
              <a:rPr lang="en-US" sz="1400" dirty="0" smtClean="0">
                <a:latin typeface="Corbel"/>
              </a:rPr>
              <a:t>Bowler et al. 2011 </a:t>
            </a:r>
            <a:endParaRPr lang="en-US" sz="1400" dirty="0">
              <a:latin typeface="Corbel"/>
            </a:endParaRPr>
          </a:p>
        </p:txBody>
      </p:sp>
      <p:pic>
        <p:nvPicPr>
          <p:cNvPr id="28" name="Picture 27" descr="Rameau_plane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800"/>
            <a:ext cx="1458965" cy="1485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352800" y="4419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rbel"/>
              </a:rPr>
              <a:t>Rameau et al. 2013</a:t>
            </a:r>
          </a:p>
        </p:txBody>
      </p:sp>
      <p:pic>
        <p:nvPicPr>
          <p:cNvPr id="7" name="Picture 6" descr="Baileyetal201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1842654" cy="14478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19600" y="6324600"/>
            <a:ext cx="1761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Bailey et al. 2013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0466505"/>
      </p:ext>
    </p:extLst>
  </p:cSld>
  <p:clrMapOvr>
    <a:masterClrMapping/>
  </p:clrMapOvr>
  <p:transition xmlns:p14="http://schemas.microsoft.com/office/powerpoint/2010/main" advTm="26683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agne2015_HRdiagr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280" b="-24280"/>
          <a:stretch>
            <a:fillRect/>
          </a:stretch>
        </p:blipFill>
        <p:spPr>
          <a:xfrm>
            <a:off x="609600" y="-457200"/>
            <a:ext cx="7772400" cy="871034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4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Wagner2016_HRdiagr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29" b="-9029"/>
          <a:stretch>
            <a:fillRect/>
          </a:stretch>
        </p:blipFill>
        <p:spPr>
          <a:xfrm>
            <a:off x="1219200" y="-152400"/>
            <a:ext cx="6731471" cy="75438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1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ilcote2015_spectracomparison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50" b="-7350"/>
          <a:stretch>
            <a:fillRect/>
          </a:stretch>
        </p:blipFill>
        <p:spPr>
          <a:xfrm>
            <a:off x="2286000" y="-378167"/>
            <a:ext cx="6459493" cy="72390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6096000"/>
            <a:ext cx="216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Chilcote</a:t>
            </a:r>
            <a:r>
              <a:rPr lang="en-US" dirty="0" smtClean="0"/>
              <a:t> et al.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19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Low Surface Gravity Objects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6" name="Picture 6" descr="Bonnefoy2016_HR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638" y="13225463"/>
            <a:ext cx="9144000" cy="930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 descr="Bonnefoy2016_HRdiagr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35" r="-36535"/>
          <a:stretch>
            <a:fillRect/>
          </a:stretch>
        </p:blipFill>
        <p:spPr bwMode="auto">
          <a:xfrm>
            <a:off x="0" y="1181556"/>
            <a:ext cx="9601200" cy="564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5791200"/>
            <a:ext cx="1262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Bonnefoy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t al.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00600" y="6396335"/>
            <a:ext cx="66331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J-H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333501" y="3619499"/>
            <a:ext cx="1905000" cy="45720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aseline="-25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K2 – K1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837"/>
            <a:ext cx="9144000" cy="91440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Why direct imaging?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6899" name="Rectangle 3"/>
          <p:cNvSpPr>
            <a:spLocks noGrp="1" noChangeArrowheads="1"/>
          </p:cNvSpPr>
          <p:nvPr>
            <p:ph idx="1"/>
          </p:nvPr>
        </p:nvSpPr>
        <p:spPr>
          <a:xfrm>
            <a:off x="-7576" y="1066800"/>
            <a:ext cx="9151576" cy="54864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r>
              <a:rPr lang="en-US" sz="4800" dirty="0" smtClean="0">
                <a:solidFill>
                  <a:schemeClr val="accent3"/>
                </a:solidFill>
              </a:rPr>
              <a:t>Test of Planet Formation Theories</a:t>
            </a:r>
            <a:endParaRPr lang="en-US" sz="4800" dirty="0">
              <a:solidFill>
                <a:schemeClr val="accent3"/>
              </a:solidFill>
            </a:endParaRPr>
          </a:p>
          <a:p>
            <a:pPr marL="609600" indent="-609600">
              <a:buNone/>
            </a:pPr>
            <a:r>
              <a:rPr lang="en-US" sz="4800" dirty="0"/>
              <a:t>         </a:t>
            </a:r>
            <a:r>
              <a:rPr lang="en-US" sz="3600" dirty="0" smtClean="0"/>
              <a:t>Direct imaging allows us to observe young planets in formation</a:t>
            </a:r>
          </a:p>
          <a:p>
            <a:pPr marL="609600" indent="-60960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800" dirty="0" smtClean="0">
                <a:solidFill>
                  <a:schemeClr val="accent3"/>
                </a:solidFill>
              </a:rPr>
              <a:t> Physical </a:t>
            </a:r>
            <a:r>
              <a:rPr lang="en-US" sz="4800" dirty="0">
                <a:solidFill>
                  <a:schemeClr val="accent3"/>
                </a:solidFill>
              </a:rPr>
              <a:t>Properties</a:t>
            </a:r>
            <a:r>
              <a:rPr lang="en-US" sz="4800" dirty="0"/>
              <a:t> </a:t>
            </a:r>
          </a:p>
          <a:p>
            <a:pPr marL="742950" indent="-742950">
              <a:buNone/>
            </a:pPr>
            <a:r>
              <a:rPr lang="en-US" sz="4000" dirty="0"/>
              <a:t>         </a:t>
            </a:r>
            <a:r>
              <a:rPr lang="en-US" sz="4000" dirty="0" smtClean="0"/>
              <a:t>Direct spectra = direct probe of atmospheres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0004-E51A-2840-972C-DEC5DCCA180C}" type="datetime4">
              <a:rPr lang="en-US" smtClean="0"/>
              <a:pPr/>
              <a:t>June 22, 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Beth Biller</a:t>
            </a:r>
            <a:endParaRPr lang="en-US" dirty="0"/>
          </a:p>
        </p:txBody>
      </p:sp>
      <p:pic>
        <p:nvPicPr>
          <p:cNvPr id="8" name="Picture 36" descr="Luytens_Star_ADI_epoch1_w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0" y="8001000"/>
            <a:ext cx="85709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2151068"/>
      </p:ext>
    </p:extLst>
  </p:cSld>
  <p:clrMapOvr>
    <a:masterClrMapping/>
  </p:clrMapOvr>
  <p:transition xmlns:p14="http://schemas.microsoft.com/office/powerpoint/2010/main" advTm="7663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ZhangShowman_map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5" r="-19155"/>
          <a:stretch>
            <a:fillRect/>
          </a:stretch>
        </p:blipFill>
        <p:spPr>
          <a:xfrm>
            <a:off x="-304800" y="152400"/>
            <a:ext cx="11055246" cy="650308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27618" y="2895600"/>
            <a:ext cx="1275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Zhang &amp;</a:t>
            </a:r>
          </a:p>
          <a:p>
            <a:r>
              <a:rPr lang="en-US" dirty="0" smtClean="0"/>
              <a:t> Showman </a:t>
            </a:r>
            <a:endParaRPr lang="en-US" dirty="0"/>
          </a:p>
          <a:p>
            <a:r>
              <a:rPr lang="en-US" dirty="0" smtClean="0"/>
              <a:t>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8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37B047-B478-1C4E-B737-3263AC7C6B97}" type="datetime4">
              <a:rPr lang="en-US" smtClean="0"/>
              <a:pPr>
                <a:defRPr/>
              </a:pPr>
              <a:t>June 22,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pic>
        <p:nvPicPr>
          <p:cNvPr id="7" name="Picture 6" descr="Mawet2012_contras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9154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6479741"/>
            <a:ext cx="200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Mawet</a:t>
            </a:r>
            <a:r>
              <a:rPr lang="en-US" dirty="0" smtClean="0">
                <a:solidFill>
                  <a:schemeClr val="bg1"/>
                </a:solidFill>
              </a:rPr>
              <a:t> et al. 2012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2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Grp="1" noChangeArrowheads="1"/>
          </p:cNvSpPr>
          <p:nvPr>
            <p:ph idx="1"/>
          </p:nvPr>
        </p:nvSpPr>
        <p:spPr>
          <a:xfrm>
            <a:off x="-7576" y="1066800"/>
            <a:ext cx="9151576" cy="54864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r>
              <a:rPr lang="en-US" sz="4800" dirty="0" smtClean="0">
                <a:solidFill>
                  <a:schemeClr val="accent3"/>
                </a:solidFill>
              </a:rPr>
              <a:t>Test of Planet Formation Theories</a:t>
            </a:r>
            <a:endParaRPr lang="en-US" sz="4800" dirty="0">
              <a:solidFill>
                <a:schemeClr val="accent3"/>
              </a:solidFill>
            </a:endParaRPr>
          </a:p>
          <a:p>
            <a:pPr marL="609600" indent="-609600">
              <a:buNone/>
            </a:pPr>
            <a:r>
              <a:rPr lang="en-US" sz="4800" dirty="0"/>
              <a:t>         </a:t>
            </a:r>
            <a:r>
              <a:rPr lang="en-US" sz="3600" dirty="0" smtClean="0"/>
              <a:t>Direct imaging allows us to observe young planets in formation</a:t>
            </a:r>
          </a:p>
          <a:p>
            <a:pPr marL="609600" indent="-60960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4800" dirty="0" smtClean="0">
                <a:solidFill>
                  <a:schemeClr val="accent3"/>
                </a:solidFill>
              </a:rPr>
              <a:t> Physical </a:t>
            </a:r>
            <a:r>
              <a:rPr lang="en-US" sz="4800" dirty="0">
                <a:solidFill>
                  <a:schemeClr val="accent3"/>
                </a:solidFill>
              </a:rPr>
              <a:t>Properties</a:t>
            </a:r>
            <a:r>
              <a:rPr lang="en-US" sz="4800" dirty="0"/>
              <a:t> </a:t>
            </a:r>
          </a:p>
          <a:p>
            <a:pPr marL="742950" indent="-742950">
              <a:buNone/>
            </a:pPr>
            <a:r>
              <a:rPr lang="en-US" sz="4000" dirty="0"/>
              <a:t>         </a:t>
            </a:r>
            <a:r>
              <a:rPr lang="en-US" sz="4000" dirty="0" smtClean="0"/>
              <a:t>Direct spectra and photometry = direct probe of atmospheres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60004-E51A-2840-972C-DEC5DCCA180C}" type="datetime4">
              <a:rPr lang="en-US" smtClean="0"/>
              <a:pPr/>
              <a:t>June 23, 2017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Beth Biller</a:t>
            </a:r>
            <a:endParaRPr lang="en-US" dirty="0"/>
          </a:p>
        </p:txBody>
      </p:sp>
      <p:pic>
        <p:nvPicPr>
          <p:cNvPr id="8" name="Picture 36" descr="Luytens_Star_ADI_epoch1_wmas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0" y="8001000"/>
            <a:ext cx="85709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ame 1"/>
          <p:cNvSpPr/>
          <p:nvPr/>
        </p:nvSpPr>
        <p:spPr>
          <a:xfrm>
            <a:off x="152400" y="457200"/>
            <a:ext cx="8763000" cy="3429000"/>
          </a:xfrm>
          <a:prstGeom prst="frame">
            <a:avLst>
              <a:gd name="adj1" fmla="val 24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2015"/>
      </p:ext>
    </p:extLst>
  </p:cSld>
  <p:clrMapOvr>
    <a:masterClrMapping/>
  </p:clrMapOvr>
  <p:transition xmlns:p14="http://schemas.microsoft.com/office/powerpoint/2010/main" advTm="766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Direct Imaging Surveys test giant planet formation mechanisms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7772400" cy="4572000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Core accretion</a:t>
            </a:r>
            <a:r>
              <a:rPr lang="en-US" sz="4400" dirty="0" smtClean="0"/>
              <a:t> </a:t>
            </a:r>
            <a:r>
              <a:rPr lang="en-US" dirty="0" smtClean="0"/>
              <a:t>– rocky core accretes first from </a:t>
            </a:r>
            <a:r>
              <a:rPr lang="en-US" dirty="0" err="1" smtClean="0"/>
              <a:t>planetesimals</a:t>
            </a:r>
            <a:r>
              <a:rPr lang="en-US" dirty="0" smtClean="0"/>
              <a:t>, followed by gas envelope, cf. Ida et al. 2013</a:t>
            </a:r>
          </a:p>
          <a:p>
            <a:endParaRPr lang="en-US" dirty="0"/>
          </a:p>
          <a:p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Gravitational instability</a:t>
            </a:r>
            <a:r>
              <a:rPr lang="en-US" sz="4400" dirty="0" smtClean="0"/>
              <a:t> </a:t>
            </a:r>
            <a:r>
              <a:rPr lang="en-US" dirty="0" smtClean="0"/>
              <a:t>–  if disc is massive enough to experience self-gravity, bits can fragment and quickly form giant planets, cf. </a:t>
            </a:r>
            <a:r>
              <a:rPr lang="en-US" dirty="0" err="1" smtClean="0"/>
              <a:t>Forgan</a:t>
            </a:r>
            <a:r>
              <a:rPr lang="en-US" dirty="0" smtClean="0"/>
              <a:t> et al. 2013, 2015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53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Gravitational Instability vs. Core Accretion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6" name="Content Placeholder 5" descr="ca_gi_pop_comparis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45" r="-19545"/>
          <a:stretch>
            <a:fillRect/>
          </a:stretch>
        </p:blipFill>
        <p:spPr>
          <a:xfrm>
            <a:off x="1371600" y="1613647"/>
            <a:ext cx="8915400" cy="52443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86740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Vigan</a:t>
            </a:r>
            <a:r>
              <a:rPr lang="en-US" dirty="0" smtClean="0"/>
              <a:t>, </a:t>
            </a:r>
            <a:r>
              <a:rPr lang="en-US" dirty="0" err="1" smtClean="0"/>
              <a:t>Bonavita</a:t>
            </a:r>
            <a:r>
              <a:rPr lang="en-US" dirty="0" smtClean="0"/>
              <a:t>, Biller</a:t>
            </a:r>
          </a:p>
          <a:p>
            <a:r>
              <a:rPr lang="en-US" dirty="0" smtClean="0"/>
              <a:t>et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6451288"/>
            <a:ext cx="2635758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Semi-major Axis (AU)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547602" y="4243598"/>
            <a:ext cx="2000016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Mass (</a:t>
            </a:r>
            <a:r>
              <a:rPr lang="en-US" sz="2800" dirty="0" err="1" smtClean="0">
                <a:solidFill>
                  <a:schemeClr val="bg1"/>
                </a:solidFill>
              </a:rPr>
              <a:t>M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jup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200 star survey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ample taken from high contrast imaging studies with the VLT, Gemini, and HST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Content Placeholder 5" descr="NACO-LP-sampl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095" b="-38095"/>
          <a:stretch>
            <a:fillRect/>
          </a:stretch>
        </p:blipFill>
        <p:spPr>
          <a:xfrm>
            <a:off x="28219" y="1981200"/>
            <a:ext cx="9115781" cy="53622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4A2CC7-6ED1-AC46-9EB8-1F3BC4A7AA4E}" type="datetime4">
              <a:rPr lang="en-US" smtClean="0"/>
              <a:pPr>
                <a:defRPr/>
              </a:pPr>
              <a:t>June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Beth Biller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0800" y="2438400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Vigan</a:t>
            </a:r>
            <a:r>
              <a:rPr lang="en-US" dirty="0" smtClean="0"/>
              <a:t>, </a:t>
            </a:r>
            <a:r>
              <a:rPr lang="en-US" dirty="0" err="1" smtClean="0"/>
              <a:t>Bonavita</a:t>
            </a:r>
            <a:r>
              <a:rPr lang="en-US" dirty="0" smtClean="0"/>
              <a:t>, Biller</a:t>
            </a:r>
          </a:p>
          <a:p>
            <a:r>
              <a:rPr lang="en-US" dirty="0" smtClean="0"/>
              <a:t>et al. 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6019800"/>
            <a:ext cx="1695496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Distance (pc)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329643" y="4500157"/>
            <a:ext cx="1323224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Age (</a:t>
            </a:r>
            <a:r>
              <a:rPr lang="en-US" sz="2000" dirty="0" err="1" smtClean="0">
                <a:solidFill>
                  <a:schemeClr val="bg1"/>
                </a:solidFill>
              </a:rPr>
              <a:t>Myr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98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123588</TotalTime>
  <Words>2309</Words>
  <Application>Microsoft Macintosh PowerPoint</Application>
  <PresentationFormat>On-screen Show (4:3)</PresentationFormat>
  <Paragraphs>387</Paragraphs>
  <Slides>51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Default Design</vt:lpstr>
      <vt:lpstr>Metro</vt:lpstr>
      <vt:lpstr>Detecting and Characterising Planets with  Direct Imaging</vt:lpstr>
      <vt:lpstr>Directly Imaged Planetary (or Nearly Planetary) Companions</vt:lpstr>
      <vt:lpstr>Directly Imaged Planetary Companions</vt:lpstr>
      <vt:lpstr>New Era of Ground-Based Direct Imaging</vt:lpstr>
      <vt:lpstr>Why direct imaging?</vt:lpstr>
      <vt:lpstr>PowerPoint Presentation</vt:lpstr>
      <vt:lpstr>Direct Imaging Surveys test giant planet formation mechanisms</vt:lpstr>
      <vt:lpstr>Gravitational Instability vs. Core Accretion</vt:lpstr>
      <vt:lpstr>200 star survey sample taken from high contrast imaging studies with the VLT, Gemini, and HST</vt:lpstr>
      <vt:lpstr>GI population from Forgan et al. 2013, 2015</vt:lpstr>
      <vt:lpstr>...combined with survey sensitivity limits and companion detections</vt:lpstr>
      <vt:lpstr>This allows us to strongly constrain the fraction of stars that host GI planetary systems </vt:lpstr>
      <vt:lpstr>PowerPoint Presentation</vt:lpstr>
      <vt:lpstr>Colors = Atmospheric Information</vt:lpstr>
      <vt:lpstr>PowerPoint Presentation</vt:lpstr>
      <vt:lpstr>PowerPoint Presentation</vt:lpstr>
      <vt:lpstr>b Pic b – 1650+150 K  (Bonnefoy et al. 2014)</vt:lpstr>
      <vt:lpstr>PowerPoint Presentation</vt:lpstr>
      <vt:lpstr>b Pic b:  Spectroscopy</vt:lpstr>
      <vt:lpstr>HR8799bcde:L/T transition planets,  1100-1300 K </vt:lpstr>
      <vt:lpstr>HR8799bcde:L/T SpT, 1100-1300 K </vt:lpstr>
      <vt:lpstr>HR8799bcde:L/T SpT, 1100-1300 K </vt:lpstr>
      <vt:lpstr>PowerPoint Presentation</vt:lpstr>
      <vt:lpstr>PowerPoint Presentation</vt:lpstr>
      <vt:lpstr>51 Eri b: a 600-750 K young Jupiter </vt:lpstr>
      <vt:lpstr>WISE 0855 – the coldest object imaged outside the solar system</vt:lpstr>
      <vt:lpstr>WISE 0855 – water clouds</vt:lpstr>
      <vt:lpstr>Time Domain</vt:lpstr>
      <vt:lpstr>Cloud-Driven Variability</vt:lpstr>
      <vt:lpstr>PowerPoint Presentation</vt:lpstr>
      <vt:lpstr>b Pic b – a rapid rotator</vt:lpstr>
      <vt:lpstr>First Survey of Low Surface Gravity Objects with NTT SOFI and UKIRT</vt:lpstr>
      <vt:lpstr>Weather on a  Free-Floating Planet</vt:lpstr>
      <vt:lpstr>PowerPoint Presentation</vt:lpstr>
      <vt:lpstr>Case Study: PSO J318.5-22 8.5+0.5 MJup member of the ~23 Myr b Pic MG (Liu et al. 2013, Allers et al. 2016)  </vt:lpstr>
      <vt:lpstr>Planetary mass companion  2M 1207b is also variable</vt:lpstr>
      <vt:lpstr>Cold planetary mass brown dwarf WISE 0855 is also variable</vt:lpstr>
      <vt:lpstr>Young planetary mass objects with measured periods are fast rotators</vt:lpstr>
      <vt:lpstr>PSO 318 is a free-floating analogue to the HR 8799 planets</vt:lpstr>
      <vt:lpstr>Variability in Exoplanets with NIRCam and MIRI</vt:lpstr>
      <vt:lpstr>On the horizon –  JWST, WFIRST-AFTA, and the ELTs</vt:lpstr>
      <vt:lpstr>Direct Imaging of Proxima Centauri b?</vt:lpstr>
      <vt:lpstr>Direct Imaging of Super Earths around Nearby M Stars</vt:lpstr>
      <vt:lpstr>PowerPoint Presentation</vt:lpstr>
      <vt:lpstr>We will learn much more about these worlds in the next few years!</vt:lpstr>
      <vt:lpstr>PowerPoint Presentation</vt:lpstr>
      <vt:lpstr>PowerPoint Presentation</vt:lpstr>
      <vt:lpstr>PowerPoint Presentation</vt:lpstr>
      <vt:lpstr>Low Surface Gravity Objects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Survey to Directly Detect Extrasolar Planets Utilizing Simultaneous Differential Imaging </dc:title>
  <dc:creator>Beth Biller</dc:creator>
  <cp:lastModifiedBy>Beth Biller</cp:lastModifiedBy>
  <cp:revision>1373</cp:revision>
  <dcterms:created xsi:type="dcterms:W3CDTF">2011-04-28T09:02:28Z</dcterms:created>
  <dcterms:modified xsi:type="dcterms:W3CDTF">2017-06-23T16:19:51Z</dcterms:modified>
</cp:coreProperties>
</file>