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7" r:id="rId3"/>
    <p:sldId id="315" r:id="rId4"/>
    <p:sldId id="316" r:id="rId5"/>
    <p:sldId id="324" r:id="rId6"/>
    <p:sldId id="338" r:id="rId7"/>
    <p:sldId id="325" r:id="rId8"/>
    <p:sldId id="326" r:id="rId9"/>
    <p:sldId id="327" r:id="rId10"/>
    <p:sldId id="328" r:id="rId11"/>
    <p:sldId id="329" r:id="rId12"/>
    <p:sldId id="317" r:id="rId13"/>
    <p:sldId id="339" r:id="rId14"/>
    <p:sldId id="331" r:id="rId15"/>
    <p:sldId id="342" r:id="rId16"/>
    <p:sldId id="345" r:id="rId17"/>
    <p:sldId id="353" r:id="rId18"/>
    <p:sldId id="344" r:id="rId19"/>
    <p:sldId id="347" r:id="rId20"/>
    <p:sldId id="352" r:id="rId21"/>
    <p:sldId id="319" r:id="rId22"/>
    <p:sldId id="320" r:id="rId23"/>
    <p:sldId id="354" r:id="rId24"/>
    <p:sldId id="357" r:id="rId25"/>
    <p:sldId id="321" r:id="rId26"/>
    <p:sldId id="322" r:id="rId27"/>
  </p:sldIdLst>
  <p:sldSz cx="9144000" cy="6858000" type="screen4x3"/>
  <p:notesSz cx="10017125" cy="14446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04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2" autoAdjust="0"/>
    <p:restoredTop sz="94660"/>
  </p:normalViewPr>
  <p:slideViewPr>
    <p:cSldViewPr>
      <p:cViewPr varScale="1">
        <p:scale>
          <a:sx n="79" d="100"/>
          <a:sy n="79" d="100"/>
        </p:scale>
        <p:origin x="-8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225" cy="722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73725" y="0"/>
            <a:ext cx="4341813" cy="722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831-6ACB-4848-AC52-C07A78D4A094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13720763"/>
            <a:ext cx="4340225" cy="722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73725" y="13720763"/>
            <a:ext cx="4341813" cy="722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A9E2-0B14-466B-A5E1-1C524D5A46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44543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225" cy="722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73725" y="0"/>
            <a:ext cx="4341813" cy="722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01B7-8816-47F5-BBE0-4712151CFC48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084263"/>
            <a:ext cx="7219950" cy="541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01713" y="6862763"/>
            <a:ext cx="8013700" cy="650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3720763"/>
            <a:ext cx="4340225" cy="722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73725" y="13720763"/>
            <a:ext cx="4341813" cy="722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7F8C-60C1-4F9B-9090-F22464F9DD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8D47A-ABF8-4E44-B3EE-0F4CF20F793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691CE-023A-4996-8587-E474D19BC225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AD667-E444-445D-9FD6-3AA221EEBE24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DEA4C-FF03-415A-B387-5F4DDD6648FD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1A83E-39F2-47CB-812F-C685795ACB82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FEEF5-B4FD-4C06-8C1D-39E234B0648E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3312368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Constraining the Orbital Decay of </a:t>
            </a:r>
            <a:r>
              <a:rPr lang="en-US" altLang="zh-TW" sz="3600" dirty="0" err="1" smtClean="0"/>
              <a:t>Exoplanets</a:t>
            </a:r>
            <a:r>
              <a:rPr lang="en-US" altLang="zh-TW" sz="3600" dirty="0" smtClean="0"/>
              <a:t> through Transit Observations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 </a:t>
            </a:r>
            <a:br>
              <a:rPr lang="en-US" altLang="zh-TW" sz="4000" dirty="0" smtClean="0"/>
            </a:b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0" y="162880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2000" dirty="0" smtClean="0"/>
          </a:p>
          <a:p>
            <a:pPr algn="ctr"/>
            <a:endParaRPr lang="en-US" altLang="zh-TW" sz="2000" dirty="0" smtClean="0"/>
          </a:p>
          <a:p>
            <a:pPr algn="ctr"/>
            <a:endParaRPr lang="en-US" altLang="zh-TW" sz="2000" dirty="0" smtClean="0"/>
          </a:p>
          <a:p>
            <a:pPr algn="ctr"/>
            <a:endParaRPr lang="en-US" altLang="zh-TW" sz="2000" dirty="0" smtClean="0"/>
          </a:p>
          <a:p>
            <a:pPr algn="ctr"/>
            <a:endParaRPr lang="en-US" altLang="zh-TW" sz="2000" dirty="0" smtClean="0"/>
          </a:p>
          <a:p>
            <a:pPr algn="ctr"/>
            <a:endParaRPr lang="en-US" altLang="zh-TW" sz="2000" dirty="0" smtClean="0"/>
          </a:p>
          <a:p>
            <a:pPr algn="ctr"/>
            <a:r>
              <a:rPr lang="en-US" altLang="zh-TW" sz="2800" dirty="0" err="1" smtClean="0"/>
              <a:t>Ing-Guey</a:t>
            </a:r>
            <a:r>
              <a:rPr lang="en-US" altLang="zh-TW" sz="2800" dirty="0" smtClean="0"/>
              <a:t> Jiang</a:t>
            </a:r>
            <a:endParaRPr lang="en-US" altLang="zh-TW" sz="2800" dirty="0"/>
          </a:p>
          <a:p>
            <a:r>
              <a:rPr lang="en-US" altLang="zh-TW" sz="2800" dirty="0" smtClean="0"/>
              <a:t>            Institute of Astronomy &amp; Department of Physics</a:t>
            </a:r>
          </a:p>
          <a:p>
            <a:r>
              <a:rPr lang="en-US" altLang="zh-TW" sz="2800" dirty="0" smtClean="0"/>
              <a:t>                               National </a:t>
            </a:r>
            <a:r>
              <a:rPr lang="en-US" altLang="zh-TW" sz="2800" dirty="0" err="1" smtClean="0"/>
              <a:t>Tsing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Hua</a:t>
            </a:r>
            <a:r>
              <a:rPr lang="en-US" altLang="zh-TW" sz="2800" dirty="0" smtClean="0"/>
              <a:t> University</a:t>
            </a:r>
          </a:p>
          <a:p>
            <a:r>
              <a:rPr lang="en-US" altLang="zh-TW" sz="2800" dirty="0" smtClean="0"/>
              <a:t>                                                Taiwan</a:t>
            </a:r>
          </a:p>
          <a:p>
            <a:r>
              <a:rPr lang="en-US" altLang="zh-TW" sz="2800" dirty="0" smtClean="0"/>
              <a:t> 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828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3" y="0"/>
            <a:ext cx="8269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1845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/>
              <a:t>Data Summary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sz="6600" dirty="0" smtClean="0"/>
              <a:t>170 light curves</a:t>
            </a:r>
          </a:p>
          <a:p>
            <a:r>
              <a:rPr lang="en-US" altLang="zh-TW" sz="6600" dirty="0" smtClean="0"/>
              <a:t> 30 targets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TrES-3 </a:t>
            </a:r>
            <a:r>
              <a:rPr lang="en-US" altLang="zh-TW" dirty="0" smtClean="0"/>
              <a:t>Light Curves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19268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WASP-43b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discovered by </a:t>
            </a:r>
            <a:r>
              <a:rPr lang="en-US" altLang="zh-TW" dirty="0" err="1" smtClean="0"/>
              <a:t>Hellier</a:t>
            </a:r>
            <a:r>
              <a:rPr lang="en-US" altLang="zh-TW" dirty="0" smtClean="0"/>
              <a:t> et al. (2011)</a:t>
            </a:r>
          </a:p>
          <a:p>
            <a:r>
              <a:rPr lang="en-US" altLang="zh-TW" dirty="0" smtClean="0"/>
              <a:t>with a mass of 1.8 Jupiter mass</a:t>
            </a:r>
          </a:p>
          <a:p>
            <a:r>
              <a:rPr lang="en-US" altLang="zh-TW" dirty="0" smtClean="0"/>
              <a:t>period is about 0.8 days</a:t>
            </a:r>
          </a:p>
          <a:p>
            <a:r>
              <a:rPr lang="en-US" altLang="zh-TW" dirty="0" smtClean="0"/>
              <a:t>semi-major axis a = 0.015  AU</a:t>
            </a:r>
          </a:p>
          <a:p>
            <a:r>
              <a:rPr lang="en-US" altLang="zh-TW" dirty="0" smtClean="0"/>
              <a:t>a hot Jupiter</a:t>
            </a:r>
          </a:p>
          <a:p>
            <a:r>
              <a:rPr lang="en-US" altLang="zh-TW" dirty="0" smtClean="0"/>
              <a:t>one of the most massive </a:t>
            </a:r>
            <a:r>
              <a:rPr lang="en-US" altLang="zh-TW" dirty="0" err="1" smtClean="0"/>
              <a:t>exoplanets</a:t>
            </a:r>
            <a:r>
              <a:rPr lang="en-US" altLang="zh-TW" dirty="0" smtClean="0"/>
              <a:t> on an extremely close orbit.</a:t>
            </a:r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Previous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Wang et al. (2013) confirmed the thermal emission from the planet</a:t>
            </a:r>
          </a:p>
          <a:p>
            <a:r>
              <a:rPr lang="en-US" altLang="zh-TW" dirty="0" smtClean="0"/>
              <a:t>Chen et al. (2014) detected the day-side thermal emission in the K band</a:t>
            </a:r>
          </a:p>
          <a:p>
            <a:r>
              <a:rPr lang="en-US" altLang="zh-TW" dirty="0" err="1" smtClean="0"/>
              <a:t>Kreidberg</a:t>
            </a:r>
            <a:r>
              <a:rPr lang="en-US" altLang="zh-TW" dirty="0" smtClean="0"/>
              <a:t> et al. (2014) determined the water abundance in the atmosphere</a:t>
            </a:r>
          </a:p>
          <a:p>
            <a:r>
              <a:rPr lang="en-US" altLang="zh-TW" dirty="0" err="1" smtClean="0"/>
              <a:t>Czesla</a:t>
            </a:r>
            <a:r>
              <a:rPr lang="en-US" altLang="zh-TW" dirty="0" smtClean="0"/>
              <a:t> et al. (2013) showed an X-ray detection from WASP-43 star, could be from tidal interactions with the planet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Blecic</a:t>
            </a:r>
            <a:r>
              <a:rPr lang="en-US" altLang="zh-TW" dirty="0" smtClean="0"/>
              <a:t> et al. (2014)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488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Possible Orbital Decay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Blecic</a:t>
            </a:r>
            <a:r>
              <a:rPr lang="en-US" altLang="zh-TW" dirty="0" smtClean="0"/>
              <a:t> et al. (2014) :  orbital period is decreasing about 0.095 s  per year</a:t>
            </a:r>
          </a:p>
          <a:p>
            <a:r>
              <a:rPr lang="en-US" altLang="zh-TW" dirty="0" err="1" smtClean="0"/>
              <a:t>Murgas</a:t>
            </a:r>
            <a:r>
              <a:rPr lang="en-US" altLang="zh-TW" dirty="0" smtClean="0"/>
              <a:t> et al. (2014): orbital period is decreasing about 0.15 s  per year</a:t>
            </a:r>
          </a:p>
          <a:p>
            <a:r>
              <a:rPr lang="en-US" altLang="zh-TW" dirty="0" smtClean="0"/>
              <a:t>The above rates imply stellar tidal dissipation </a:t>
            </a:r>
            <a:r>
              <a:rPr lang="en-US" altLang="zh-TW" dirty="0" smtClean="0"/>
              <a:t>factor,  Q, to </a:t>
            </a:r>
            <a:r>
              <a:rPr lang="en-US" altLang="zh-TW" dirty="0" smtClean="0"/>
              <a:t>be about  10^4 </a:t>
            </a:r>
          </a:p>
          <a:p>
            <a:r>
              <a:rPr lang="en-US" altLang="zh-TW" dirty="0" smtClean="0"/>
              <a:t>This value contradicts with theoretical values (10^5  to  </a:t>
            </a:r>
            <a:r>
              <a:rPr lang="en-US" altLang="zh-TW" dirty="0" smtClean="0"/>
              <a:t>10^7,  see </a:t>
            </a:r>
            <a:r>
              <a:rPr lang="en-US" altLang="zh-TW" dirty="0" err="1" smtClean="0"/>
              <a:t>Levrard</a:t>
            </a:r>
            <a:r>
              <a:rPr lang="en-US" altLang="zh-TW" dirty="0" smtClean="0"/>
              <a:t> et al. 2009)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Log of </a:t>
            </a:r>
            <a:r>
              <a:rPr lang="en-US" altLang="zh-TW" dirty="0" smtClean="0"/>
              <a:t>Our Observations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39"/>
            <a:ext cx="8928992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Coauthors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National </a:t>
            </a:r>
            <a:r>
              <a:rPr lang="en-US" altLang="zh-TW" dirty="0" err="1" smtClean="0">
                <a:solidFill>
                  <a:srgbClr val="FF0000"/>
                </a:solidFill>
              </a:rPr>
              <a:t>Tsing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Hua</a:t>
            </a:r>
            <a:r>
              <a:rPr lang="en-US" altLang="zh-TW" dirty="0" smtClean="0">
                <a:solidFill>
                  <a:srgbClr val="FF0000"/>
                </a:solidFill>
              </a:rPr>
              <a:t> University, Taiwan</a:t>
            </a:r>
            <a:r>
              <a:rPr lang="en-US" altLang="zh-TW" dirty="0" smtClean="0"/>
              <a:t>:   </a:t>
            </a:r>
            <a:r>
              <a:rPr lang="en-US" altLang="zh-TW" dirty="0" err="1" smtClean="0"/>
              <a:t>Devesh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Sariya</a:t>
            </a:r>
            <a:r>
              <a:rPr lang="en-US" altLang="zh-TW" dirty="0" smtClean="0"/>
              <a:t>, Li-</a:t>
            </a:r>
            <a:r>
              <a:rPr lang="en-US" altLang="zh-TW" dirty="0" err="1" smtClean="0"/>
              <a:t>Hsin</a:t>
            </a:r>
            <a:r>
              <a:rPr lang="en-US" altLang="zh-TW" dirty="0" smtClean="0"/>
              <a:t> Su, He-</a:t>
            </a:r>
            <a:r>
              <a:rPr lang="en-US" altLang="zh-TW" dirty="0" err="1" smtClean="0"/>
              <a:t>Feng</a:t>
            </a:r>
            <a:r>
              <a:rPr lang="en-US" altLang="zh-TW" dirty="0" smtClean="0"/>
              <a:t> Hsieh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Crimean Astrophysical Observatory, Crimea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Vasilii</a:t>
            </a:r>
            <a:r>
              <a:rPr lang="en-US" altLang="zh-TW" dirty="0" smtClean="0"/>
              <a:t> </a:t>
            </a:r>
            <a:r>
              <a:rPr lang="en-US" altLang="zh-TW" dirty="0" err="1" smtClean="0"/>
              <a:t>Moskvin</a:t>
            </a:r>
            <a:r>
              <a:rPr lang="en-US" altLang="zh-TW" dirty="0" smtClean="0"/>
              <a:t>, Aleksey </a:t>
            </a:r>
            <a:r>
              <a:rPr lang="en-US" altLang="zh-TW" dirty="0" err="1" smtClean="0"/>
              <a:t>Shlyapnikov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Guru </a:t>
            </a:r>
            <a:r>
              <a:rPr lang="en-US" altLang="zh-TW" dirty="0" err="1" smtClean="0">
                <a:solidFill>
                  <a:srgbClr val="FF0000"/>
                </a:solidFill>
              </a:rPr>
              <a:t>Ghasidas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Vishwavidyalaya</a:t>
            </a:r>
            <a:r>
              <a:rPr lang="en-US" altLang="zh-TW" dirty="0" smtClean="0">
                <a:solidFill>
                  <a:srgbClr val="FF0000"/>
                </a:solidFill>
              </a:rPr>
              <a:t>, India</a:t>
            </a:r>
            <a:r>
              <a:rPr lang="en-US" altLang="zh-TW" dirty="0" smtClean="0"/>
              <a:t>:  </a:t>
            </a:r>
            <a:r>
              <a:rPr lang="en-US" altLang="zh-TW" dirty="0" err="1" smtClean="0"/>
              <a:t>Parijat</a:t>
            </a:r>
            <a:r>
              <a:rPr lang="en-US" altLang="zh-TW" dirty="0" smtClean="0"/>
              <a:t>  </a:t>
            </a:r>
            <a:r>
              <a:rPr lang="en-US" altLang="zh-TW" dirty="0" err="1" smtClean="0"/>
              <a:t>Thakur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Vineet</a:t>
            </a:r>
            <a:r>
              <a:rPr lang="en-US" altLang="zh-TW" dirty="0" smtClean="0"/>
              <a:t>  Kumar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NARIT, Thailand</a:t>
            </a:r>
            <a:r>
              <a:rPr lang="en-US" altLang="zh-TW" dirty="0" smtClean="0"/>
              <a:t>: David </a:t>
            </a:r>
            <a:r>
              <a:rPr lang="en-US" altLang="zh-TW" dirty="0" err="1" smtClean="0"/>
              <a:t>Mkrtichian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Ben-Gurion University, Israel</a:t>
            </a:r>
            <a:r>
              <a:rPr lang="en-US" altLang="zh-TW" dirty="0" smtClean="0"/>
              <a:t>: Uri </a:t>
            </a:r>
            <a:r>
              <a:rPr lang="en-US" altLang="zh-TW" dirty="0" err="1" smtClean="0"/>
              <a:t>Griv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WASP-43 </a:t>
            </a:r>
            <a:r>
              <a:rPr lang="en-US" altLang="zh-TW" dirty="0" smtClean="0"/>
              <a:t>Light Curves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2473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Timing 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38884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7200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O-C Diagram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1"/>
            <a:ext cx="5904656" cy="56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Smaller Decay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Orbital period is decreasing at a rate            0.028 s per year</a:t>
            </a:r>
          </a:p>
          <a:p>
            <a:r>
              <a:rPr lang="en-US" altLang="zh-TW" dirty="0" smtClean="0"/>
              <a:t>This gives a stellar tidal dissipation factor about 10^5</a:t>
            </a:r>
          </a:p>
          <a:p>
            <a:r>
              <a:rPr lang="en-US" altLang="zh-TW" dirty="0" smtClean="0"/>
              <a:t>It is within the theoretical range</a:t>
            </a:r>
          </a:p>
          <a:p>
            <a:r>
              <a:rPr lang="en-US" altLang="zh-TW" dirty="0" smtClean="0"/>
              <a:t>The contradiction is </a:t>
            </a:r>
            <a:r>
              <a:rPr lang="en-US" altLang="zh-TW" dirty="0" smtClean="0"/>
              <a:t>resolved </a:t>
            </a:r>
            <a:r>
              <a:rPr lang="en-US" altLang="zh-TW" dirty="0" smtClean="0"/>
              <a:t>!</a:t>
            </a:r>
          </a:p>
          <a:p>
            <a:r>
              <a:rPr lang="en-US" altLang="zh-TW" dirty="0" smtClean="0"/>
              <a:t>Later paper (Hoyer et al. 2016 ) </a:t>
            </a:r>
            <a:r>
              <a:rPr lang="en-US" altLang="zh-TW" dirty="0" smtClean="0"/>
              <a:t>reconfirms </a:t>
            </a:r>
            <a:r>
              <a:rPr lang="en-US" altLang="zh-TW" dirty="0" smtClean="0"/>
              <a:t>our result with a smaller rate</a:t>
            </a: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Chernov</a:t>
            </a:r>
            <a:r>
              <a:rPr lang="en-US" altLang="zh-TW" dirty="0" smtClean="0"/>
              <a:t> et al. (2017)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61662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Frequency Analysis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247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 dirty="0" smtClean="0"/>
              <a:t>Conclusions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Eight new transit light curves are presented</a:t>
            </a:r>
          </a:p>
          <a:p>
            <a:r>
              <a:rPr lang="en-US" altLang="zh-TW" dirty="0" smtClean="0"/>
              <a:t>Possible transit timing variation is studied </a:t>
            </a:r>
          </a:p>
          <a:p>
            <a:r>
              <a:rPr lang="en-US" altLang="zh-TW" dirty="0" smtClean="0"/>
              <a:t>A new orbital decay rate is obtained</a:t>
            </a:r>
          </a:p>
          <a:p>
            <a:r>
              <a:rPr lang="en-US" altLang="zh-TW" dirty="0" smtClean="0"/>
              <a:t>A more reasonable value of the stellar tidal dissipation </a:t>
            </a:r>
            <a:r>
              <a:rPr lang="en-US" altLang="zh-TW" dirty="0" smtClean="0"/>
              <a:t>factor  Q = 10^5 is determined</a:t>
            </a:r>
            <a:endParaRPr lang="en-US" altLang="zh-TW" dirty="0" smtClean="0"/>
          </a:p>
          <a:p>
            <a:r>
              <a:rPr lang="en-US" altLang="zh-TW" dirty="0" smtClean="0"/>
              <a:t>We seek for more survey collaborations </a:t>
            </a:r>
          </a:p>
          <a:p>
            <a:r>
              <a:rPr lang="en-US" altLang="zh-TW" dirty="0" smtClean="0"/>
              <a:t>We expect more interesting results to come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8800" dirty="0" smtClean="0"/>
              <a:t>Outline</a:t>
            </a:r>
            <a:endParaRPr lang="zh-TW" altLang="en-US" sz="8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4800" dirty="0" smtClean="0"/>
              <a:t>A Network of Transit Survey</a:t>
            </a:r>
          </a:p>
          <a:p>
            <a:r>
              <a:rPr lang="en-US" altLang="zh-TW" sz="4800" dirty="0" smtClean="0"/>
              <a:t>Close-in </a:t>
            </a:r>
            <a:r>
              <a:rPr lang="en-US" altLang="zh-TW" sz="4800" dirty="0" smtClean="0"/>
              <a:t>Planet: WASP-43b</a:t>
            </a:r>
            <a:endParaRPr lang="en-US" altLang="zh-TW" sz="4800" dirty="0" smtClean="0"/>
          </a:p>
          <a:p>
            <a:r>
              <a:rPr lang="en-US" altLang="zh-TW" sz="4800" dirty="0" smtClean="0"/>
              <a:t>Observations</a:t>
            </a:r>
          </a:p>
          <a:p>
            <a:r>
              <a:rPr lang="en-US" altLang="zh-TW" sz="4800" dirty="0" smtClean="0"/>
              <a:t>Results</a:t>
            </a:r>
            <a:endParaRPr lang="en-US" altLang="zh-TW" sz="4800" dirty="0" smtClean="0"/>
          </a:p>
          <a:p>
            <a:r>
              <a:rPr lang="en-US" altLang="zh-TW" sz="4800" dirty="0" smtClean="0"/>
              <a:t>Conclusions</a:t>
            </a:r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altLang="zh-TW" dirty="0" smtClean="0"/>
              <a:t>Transit Observation</a:t>
            </a:r>
            <a:endParaRPr lang="zh-TW" altLang="en-US" dirty="0"/>
          </a:p>
        </p:txBody>
      </p:sp>
      <p:pic>
        <p:nvPicPr>
          <p:cNvPr id="4" name="內容版面配置區 3" descr="transi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64096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/>
              <a:t>NETS Project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4000" dirty="0"/>
              <a:t>A </a:t>
            </a:r>
            <a:r>
              <a:rPr lang="en-US" altLang="zh-TW" sz="4000" dirty="0" err="1" smtClean="0"/>
              <a:t>NEtwork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of Transit Survey </a:t>
            </a:r>
            <a:r>
              <a:rPr lang="en-US" altLang="zh-TW" sz="4000" dirty="0" smtClean="0"/>
              <a:t>                           To monitor known planetary systems</a:t>
            </a:r>
          </a:p>
          <a:p>
            <a:pPr>
              <a:lnSpc>
                <a:spcPct val="90000"/>
              </a:lnSpc>
            </a:pPr>
            <a:r>
              <a:rPr lang="en-US" altLang="zh-TW" sz="4000" dirty="0" smtClean="0"/>
              <a:t>Multiple Sites:                                              More light curves  could be obtained </a:t>
            </a:r>
            <a:endParaRPr lang="en-US" altLang="zh-TW" sz="4000" dirty="0"/>
          </a:p>
          <a:p>
            <a:pPr>
              <a:lnSpc>
                <a:spcPct val="90000"/>
              </a:lnSpc>
            </a:pPr>
            <a:r>
              <a:rPr lang="en-US" altLang="zh-TW" sz="4000" dirty="0"/>
              <a:t>Scientific Goal: </a:t>
            </a:r>
            <a:r>
              <a:rPr lang="en-US" altLang="zh-TW" sz="4000" dirty="0" smtClean="0"/>
              <a:t>                                                  To study orbital </a:t>
            </a:r>
            <a:r>
              <a:rPr lang="en-US" altLang="zh-TW" sz="4000" dirty="0"/>
              <a:t>c</a:t>
            </a:r>
            <a:r>
              <a:rPr lang="en-US" altLang="zh-TW" sz="4000" dirty="0" smtClean="0"/>
              <a:t>onfigurations and possible transit timing variations</a:t>
            </a:r>
            <a:endParaRPr lang="en-US" altLang="zh-TW" sz="4000" dirty="0"/>
          </a:p>
          <a:p>
            <a:pPr>
              <a:lnSpc>
                <a:spcPct val="90000"/>
              </a:lnSpc>
              <a:buNone/>
            </a:pPr>
            <a:r>
              <a:rPr lang="en-US" altLang="zh-TW" sz="3600" dirty="0" smtClean="0"/>
              <a:t> </a:t>
            </a:r>
            <a:endParaRPr lang="en-US" altLang="zh-TW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Telescopes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CrAO</a:t>
            </a:r>
            <a:r>
              <a:rPr lang="en-US" altLang="zh-TW" dirty="0" smtClean="0"/>
              <a:t>  0.8m,  1.25m,  Crimea</a:t>
            </a:r>
          </a:p>
          <a:p>
            <a:r>
              <a:rPr lang="en-US" altLang="zh-TW" dirty="0" smtClean="0"/>
              <a:t>ARIES  130 cm, 104 cm,   India</a:t>
            </a:r>
          </a:p>
          <a:p>
            <a:r>
              <a:rPr lang="en-US" altLang="zh-TW" dirty="0" smtClean="0"/>
              <a:t>HCT  2 meter,   India</a:t>
            </a:r>
          </a:p>
          <a:p>
            <a:r>
              <a:rPr lang="en-US" altLang="zh-TW" dirty="0" smtClean="0"/>
              <a:t>WISE 46cm,     Israel  </a:t>
            </a:r>
          </a:p>
          <a:p>
            <a:r>
              <a:rPr lang="en-US" altLang="zh-TW" dirty="0" smtClean="0"/>
              <a:t>Purple Mountain Observatory 1.2 m, </a:t>
            </a:r>
            <a:r>
              <a:rPr lang="en-US" altLang="zh-TW" dirty="0" err="1" smtClean="0"/>
              <a:t>P.R.China</a:t>
            </a:r>
            <a:endParaRPr lang="en-US" altLang="zh-TW" dirty="0" smtClean="0"/>
          </a:p>
          <a:p>
            <a:r>
              <a:rPr lang="en-US" altLang="zh-TW" dirty="0" smtClean="0"/>
              <a:t>P60,  Palomar Observatory,  U.S.A.</a:t>
            </a:r>
          </a:p>
          <a:p>
            <a:r>
              <a:rPr lang="en-US" altLang="zh-TW" dirty="0" err="1" smtClean="0"/>
              <a:t>Tenagra</a:t>
            </a:r>
            <a:r>
              <a:rPr lang="en-US" altLang="zh-TW" dirty="0" smtClean="0"/>
              <a:t>  II   0.8m,  Arizona,  U.S.A.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0.8m </a:t>
            </a:r>
            <a:r>
              <a:rPr lang="en-US" altLang="zh-TW" dirty="0"/>
              <a:t>Telescope: </a:t>
            </a:r>
            <a:r>
              <a:rPr lang="en-US" altLang="zh-TW" dirty="0" err="1"/>
              <a:t>CrAO</a:t>
            </a:r>
            <a:r>
              <a:rPr lang="en-US" altLang="zh-TW" dirty="0"/>
              <a:t>, </a:t>
            </a:r>
            <a:r>
              <a:rPr lang="en-US" altLang="zh-TW" dirty="0" smtClean="0"/>
              <a:t>Crimea</a:t>
            </a:r>
            <a:endParaRPr lang="en-US" altLang="zh-TW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413700" name="Picture 6" descr="PICT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7273925" cy="5229225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6" name="Picture 5" descr="PICT1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0"/>
            <a:ext cx="5400675" cy="685800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470</Words>
  <Application>Microsoft Office PowerPoint</Application>
  <PresentationFormat>如螢幕大小 (4:3)</PresentationFormat>
  <Paragraphs>86</Paragraphs>
  <Slides>26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    Constraining the Orbital Decay of Exoplanets through Transit Observations    </vt:lpstr>
      <vt:lpstr>Coauthors</vt:lpstr>
      <vt:lpstr>Outline</vt:lpstr>
      <vt:lpstr>Transit Observation</vt:lpstr>
      <vt:lpstr>NETS Project</vt:lpstr>
      <vt:lpstr>Telescopes</vt:lpstr>
      <vt:lpstr>0.8m Telescope: CrAO, Crimea</vt:lpstr>
      <vt:lpstr>投影片 8</vt:lpstr>
      <vt:lpstr>投影片 9</vt:lpstr>
      <vt:lpstr>投影片 10</vt:lpstr>
      <vt:lpstr>投影片 11</vt:lpstr>
      <vt:lpstr>投影片 12</vt:lpstr>
      <vt:lpstr>Data Summary</vt:lpstr>
      <vt:lpstr>Our TrES-3 Light Curves</vt:lpstr>
      <vt:lpstr>WASP-43b</vt:lpstr>
      <vt:lpstr>Previous Work</vt:lpstr>
      <vt:lpstr>Blecic et al. (2014)</vt:lpstr>
      <vt:lpstr>Possible Orbital Decay </vt:lpstr>
      <vt:lpstr>The Log of Our Observations</vt:lpstr>
      <vt:lpstr>Our WASP-43 Light Curves</vt:lpstr>
      <vt:lpstr>Timing </vt:lpstr>
      <vt:lpstr>O-C Diagram</vt:lpstr>
      <vt:lpstr>A Smaller Decay Rate</vt:lpstr>
      <vt:lpstr>Chernov et al. (2017)</vt:lpstr>
      <vt:lpstr>Frequency Analysis</vt:lpstr>
      <vt:lpstr>Conclusions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hpz420</dc:creator>
  <cp:lastModifiedBy>jiang</cp:lastModifiedBy>
  <cp:revision>363</cp:revision>
  <cp:lastPrinted>2014-08-14T07:09:49Z</cp:lastPrinted>
  <dcterms:modified xsi:type="dcterms:W3CDTF">2017-06-20T02:54:06Z</dcterms:modified>
</cp:coreProperties>
</file>