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702" r:id="rId2"/>
    <p:sldId id="842" r:id="rId3"/>
    <p:sldId id="887" r:id="rId4"/>
    <p:sldId id="902" r:id="rId5"/>
    <p:sldId id="740" r:id="rId6"/>
    <p:sldId id="753" r:id="rId7"/>
    <p:sldId id="875" r:id="rId8"/>
    <p:sldId id="971" r:id="rId9"/>
    <p:sldId id="980" r:id="rId10"/>
    <p:sldId id="972" r:id="rId11"/>
    <p:sldId id="1009" r:id="rId12"/>
    <p:sldId id="1008" r:id="rId13"/>
    <p:sldId id="974" r:id="rId14"/>
    <p:sldId id="975" r:id="rId15"/>
    <p:sldId id="976" r:id="rId16"/>
    <p:sldId id="973" r:id="rId17"/>
    <p:sldId id="1011" r:id="rId18"/>
    <p:sldId id="978" r:id="rId19"/>
    <p:sldId id="982" r:id="rId20"/>
    <p:sldId id="1012" r:id="rId21"/>
    <p:sldId id="981" r:id="rId22"/>
    <p:sldId id="1005" r:id="rId23"/>
    <p:sldId id="983" r:id="rId24"/>
    <p:sldId id="903" r:id="rId25"/>
    <p:sldId id="985" r:id="rId26"/>
    <p:sldId id="1010" r:id="rId27"/>
    <p:sldId id="986" r:id="rId28"/>
    <p:sldId id="988" r:id="rId29"/>
    <p:sldId id="989" r:id="rId30"/>
    <p:sldId id="991" r:id="rId31"/>
    <p:sldId id="907" r:id="rId32"/>
    <p:sldId id="908" r:id="rId33"/>
    <p:sldId id="984" r:id="rId34"/>
    <p:sldId id="992" r:id="rId35"/>
    <p:sldId id="993" r:id="rId36"/>
    <p:sldId id="885" r:id="rId37"/>
    <p:sldId id="1002" r:id="rId38"/>
    <p:sldId id="857" r:id="rId39"/>
    <p:sldId id="1003" r:id="rId40"/>
    <p:sldId id="994" r:id="rId41"/>
    <p:sldId id="855" r:id="rId42"/>
    <p:sldId id="1004" r:id="rId43"/>
    <p:sldId id="995" r:id="rId44"/>
    <p:sldId id="997" r:id="rId45"/>
    <p:sldId id="998" r:id="rId46"/>
    <p:sldId id="968" r:id="rId47"/>
    <p:sldId id="999" r:id="rId48"/>
    <p:sldId id="874" r:id="rId49"/>
    <p:sldId id="1001" r:id="rId50"/>
    <p:sldId id="1000" r:id="rId51"/>
    <p:sldId id="960" r:id="rId52"/>
    <p:sldId id="70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9BC3"/>
    <a:srgbClr val="800080"/>
    <a:srgbClr val="00FF0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6" autoAdjust="0"/>
    <p:restoredTop sz="91020" autoAdjust="0"/>
  </p:normalViewPr>
  <p:slideViewPr>
    <p:cSldViewPr snapToGrid="0" snapToObjects="1">
      <p:cViewPr>
        <p:scale>
          <a:sx n="75" d="100"/>
          <a:sy n="75" d="100"/>
        </p:scale>
        <p:origin x="-2790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64"/>
    </p:cViewPr>
  </p:sorterViewPr>
  <p:notesViewPr>
    <p:cSldViewPr snapToGrid="0" snapToObjects="1">
      <p:cViewPr varScale="1">
        <p:scale>
          <a:sx n="91" d="100"/>
          <a:sy n="91" d="100"/>
        </p:scale>
        <p:origin x="-27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EF98F-3D9E-C546-A2F8-6ECB50B59BD9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78F5-8744-6A47-B212-3B982B10C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4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Hot Jupiter</a:t>
            </a:r>
            <a:r>
              <a:rPr lang="en-US" baseline="0" dirty="0" smtClean="0"/>
              <a:t> orbiting a</a:t>
            </a:r>
            <a:r>
              <a:rPr lang="en-US" dirty="0" smtClean="0"/>
              <a:t> K star</a:t>
            </a:r>
            <a:r>
              <a:rPr lang="en-US" baseline="0" dirty="0" smtClean="0"/>
              <a:t> in a 20 hr orbit.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Hot Jupiter</a:t>
            </a:r>
            <a:r>
              <a:rPr lang="en-US" baseline="0" dirty="0" smtClean="0"/>
              <a:t> orbiting a</a:t>
            </a:r>
            <a:r>
              <a:rPr lang="en-US" dirty="0" smtClean="0"/>
              <a:t> K star</a:t>
            </a:r>
            <a:r>
              <a:rPr lang="en-US" baseline="0" dirty="0" smtClean="0"/>
              <a:t> in a 20 hr orbit.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Golden Age of </a:t>
            </a:r>
            <a:r>
              <a:rPr lang="en-US" dirty="0" err="1" smtClean="0"/>
              <a:t>Exoplanet</a:t>
            </a:r>
            <a:r>
              <a:rPr lang="en-US" dirty="0" smtClean="0"/>
              <a:t> Science</a:t>
            </a:r>
            <a:r>
              <a:rPr lang="en-US" baseline="0" dirty="0" smtClean="0"/>
              <a:t> is ahead of us. If we as a community can come together, we can reap the benefits in a major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45307-65AF-4B4C-A9B5-89076A4FC692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Hot Jupiter</a:t>
            </a:r>
            <a:r>
              <a:rPr lang="en-US" baseline="0" dirty="0" smtClean="0"/>
              <a:t> orbiting a</a:t>
            </a:r>
            <a:r>
              <a:rPr lang="en-US" dirty="0" smtClean="0"/>
              <a:t> K star</a:t>
            </a:r>
            <a:r>
              <a:rPr lang="en-US" baseline="0" dirty="0" smtClean="0"/>
              <a:t> in a 20 hr orbit.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go back to this excellent plot by Fortney et al. (2008),</a:t>
            </a:r>
            <a:r>
              <a:rPr lang="en-US" baseline="0" dirty="0" smtClean="0"/>
              <a:t> and now plot only those systems for which a respectable amount of data is now available.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go back to this excellent plot by Fortney et al. (2008),</a:t>
            </a:r>
            <a:r>
              <a:rPr lang="en-US" baseline="0" dirty="0" smtClean="0"/>
              <a:t> and now plot only those systems for which a respectable amount of data is now available.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now, we have the observations and the tools to extract the compositions from the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point is not so much whether WASP-12b has</a:t>
            </a:r>
            <a:r>
              <a:rPr lang="en-US" baseline="0" dirty="0" smtClean="0"/>
              <a:t> a C/O ratio greater than or less than 1. The more fundamental point is that it is in principle possible to measure C/O ratios in hot </a:t>
            </a:r>
            <a:r>
              <a:rPr lang="en-US" baseline="0" dirty="0" err="1" smtClean="0"/>
              <a:t>Jupiters</a:t>
            </a:r>
            <a:r>
              <a:rPr lang="en-US" baseline="0" dirty="0" smtClean="0"/>
              <a:t>. Let me tell you why this is important. First, atmospheric chemistry, second planet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8F5-8744-6A47-B212-3B982B10C10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283C4-6244-7040-B939-AA0F5FA414D7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29B8-8F0A-AB41-BAF6-76DBD7FB9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pd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6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nmadhu\work\talks\Cambridge\hotJupiter-6.mo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d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83.pd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3.emf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74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37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5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36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11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115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df"/><Relationship Id="rId5" Type="http://schemas.openxmlformats.org/officeDocument/2006/relationships/image" Target="../media/image101.png"/><Relationship Id="rId4" Type="http://schemas.openxmlformats.org/officeDocument/2006/relationships/image" Target="../media/image117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21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25.pdf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df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image" Target="../media/image129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df"/><Relationship Id="rId5" Type="http://schemas.openxmlformats.org/officeDocument/2006/relationships/image" Target="../media/image110.png"/><Relationship Id="rId4" Type="http://schemas.openxmlformats.org/officeDocument/2006/relationships/image" Target="../media/image131.pdf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3.pdf"/><Relationship Id="rId5" Type="http://schemas.openxmlformats.org/officeDocument/2006/relationships/image" Target="../media/image10.png"/><Relationship Id="rId10" Type="http://schemas.openxmlformats.org/officeDocument/2006/relationships/image" Target="../media/image9.wmf"/><Relationship Id="rId4" Type="http://schemas.openxmlformats.org/officeDocument/2006/relationships/image" Target="../media/image11.pdf"/><Relationship Id="rId9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df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55.pd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sc2007-12b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0" y="0"/>
            <a:ext cx="9182480" cy="90868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76170" y="299329"/>
            <a:ext cx="9144000" cy="1385916"/>
          </a:xfrm>
          <a:prstGeom prst="rect">
            <a:avLst/>
          </a:prstGeom>
        </p:spPr>
        <p:txBody>
          <a:bodyPr vert="horz" lIns="91434" tIns="45716" rIns="91434" bIns="45716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4000" b="1" i="1" dirty="0" err="1" smtClean="0"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Helvetica Neue Condensed Bold"/>
                <a:ea typeface="+mj-ea"/>
                <a:cs typeface="+mj-cs"/>
              </a:rPr>
              <a:t>Exoplanet</a:t>
            </a:r>
            <a:r>
              <a:rPr lang="en-US" sz="4000" b="1" i="1" dirty="0" smtClean="0"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Helvetica Neue Condensed Bold"/>
                <a:ea typeface="+mj-ea"/>
                <a:cs typeface="+mj-cs"/>
              </a:rPr>
              <a:t> Atmospheric Modeling: </a:t>
            </a:r>
          </a:p>
          <a:p>
            <a:pPr algn="r">
              <a:spcBef>
                <a:spcPct val="0"/>
              </a:spcBef>
            </a:pPr>
            <a:r>
              <a:rPr lang="en-US" sz="4000" b="1" i="1" dirty="0" smtClean="0"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Helvetica Neue Condensed Bold"/>
                <a:ea typeface="+mj-ea"/>
                <a:cs typeface="+mj-cs"/>
              </a:rPr>
              <a:t>From giant planets to super-Earths</a:t>
            </a:r>
            <a:endParaRPr lang="en-US" sz="4000" b="1" i="1" dirty="0">
              <a:effectLst>
                <a:glow rad="101600">
                  <a:srgbClr val="FF6600">
                    <a:alpha val="75000"/>
                  </a:srgbClr>
                </a:glow>
              </a:effectLst>
              <a:latin typeface="Helvetica Neue Condensed Bold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38003" y="2246490"/>
            <a:ext cx="7154570" cy="159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796" tIns="50796" rIns="132071" bIns="50796" numCol="1" anchor="t" anchorCtr="0" compatLnSpc="1">
            <a:prstTxWarp prst="textNoShape">
              <a:avLst/>
            </a:prstTxWarp>
          </a:bodyPr>
          <a:lstStyle/>
          <a:p>
            <a:pPr marL="39685" algn="r" defTabSz="914335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n-US" sz="3600" b="1" kern="0" dirty="0" err="1" smtClean="0">
                <a:solidFill>
                  <a:srgbClr val="000090"/>
                </a:solidFill>
                <a:effectLst>
                  <a:glow rad="152400">
                    <a:srgbClr val="FF6600">
                      <a:alpha val="75000"/>
                    </a:srgbClr>
                  </a:glow>
                </a:effectLst>
                <a:latin typeface="Helvetica Neue Condensed Black"/>
                <a:sym typeface="Times" charset="0"/>
              </a:rPr>
              <a:t>Nikku</a:t>
            </a:r>
            <a:r>
              <a:rPr lang="en-US" sz="3600" b="1" kern="0" dirty="0" smtClean="0">
                <a:solidFill>
                  <a:srgbClr val="000090"/>
                </a:solidFill>
                <a:effectLst>
                  <a:glow rad="152400">
                    <a:srgbClr val="FF6600">
                      <a:alpha val="75000"/>
                    </a:srgbClr>
                  </a:glow>
                </a:effectLst>
                <a:latin typeface="Helvetica Neue Condensed Black"/>
                <a:sym typeface="Times" charset="0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effectLst>
                  <a:glow rad="152400">
                    <a:srgbClr val="FF6600">
                      <a:alpha val="75000"/>
                    </a:srgbClr>
                  </a:glow>
                </a:effectLst>
                <a:latin typeface="Helvetica Neue Condensed Black"/>
                <a:sym typeface="Times" charset="0"/>
              </a:rPr>
              <a:t>Madhusudhan</a:t>
            </a:r>
            <a:r>
              <a:rPr lang="en-US" sz="3600" b="1" kern="0" dirty="0" smtClean="0">
                <a:solidFill>
                  <a:srgbClr val="000090"/>
                </a:solidFill>
                <a:effectLst>
                  <a:glow rad="152400">
                    <a:srgbClr val="FF6600">
                      <a:alpha val="75000"/>
                    </a:srgbClr>
                  </a:glow>
                </a:effectLst>
                <a:latin typeface="Helvetica Neue Condensed Black"/>
                <a:sym typeface="Times" charset="0"/>
              </a:rPr>
              <a:t> </a:t>
            </a:r>
          </a:p>
          <a:p>
            <a:pPr marL="39685" lvl="0" algn="r" defTabSz="914335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n-US" sz="3200" b="1" kern="0" dirty="0" smtClean="0">
                <a:solidFill>
                  <a:srgbClr val="000090"/>
                </a:solidFill>
                <a:sym typeface="Times" charset="0"/>
              </a:rPr>
              <a:t>Institute of Astronomy, Cambridge</a:t>
            </a:r>
          </a:p>
          <a:p>
            <a:pPr marL="39685" lvl="0" algn="r" defTabSz="914335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endParaRPr lang="en-US" sz="3200" b="1" kern="0" dirty="0" smtClean="0">
              <a:solidFill>
                <a:srgbClr val="000090"/>
              </a:solidFill>
              <a:sym typeface="Times" charset="0"/>
            </a:endParaRPr>
          </a:p>
          <a:p>
            <a:pPr marL="39685" algn="r" defTabSz="914335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endParaRPr lang="en-US" sz="3000" b="1" kern="0" dirty="0" smtClean="0">
              <a:solidFill>
                <a:srgbClr val="000090"/>
              </a:solidFill>
              <a:effectLst>
                <a:glow rad="152400">
                  <a:srgbClr val="FF6600">
                    <a:alpha val="75000"/>
                  </a:srgbClr>
                </a:glow>
              </a:effectLst>
              <a:latin typeface="Helvetica Neue Condensed Black"/>
              <a:sym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39" y="6458204"/>
            <a:ext cx="3122244" cy="369324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dirty="0" smtClean="0"/>
              <a:t>Image Credits: ESA – C. </a:t>
            </a:r>
            <a:r>
              <a:rPr lang="en-US" dirty="0" err="1" smtClean="0"/>
              <a:t>Carreau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1" y="4697136"/>
            <a:ext cx="7772399" cy="880534"/>
          </a:xfrm>
        </p:spPr>
        <p:txBody>
          <a:bodyPr/>
          <a:lstStyle/>
          <a:p>
            <a:pPr algn="r"/>
            <a:r>
              <a:rPr lang="en-US" sz="2800" b="1" dirty="0" smtClean="0">
                <a:solidFill>
                  <a:schemeClr val="tx1"/>
                </a:solidFill>
              </a:rPr>
              <a:t>EWASS @ Prague, June 27, 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3" y="206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Two Approaches to 1D Atmospheric Modeling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wasp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19966" y="1736878"/>
            <a:ext cx="3058831" cy="2184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72" y="4074155"/>
            <a:ext cx="2035059" cy="1951569"/>
          </a:xfrm>
          <a:prstGeom prst="rect">
            <a:avLst/>
          </a:prstGeom>
        </p:spPr>
      </p:pic>
      <p:pic>
        <p:nvPicPr>
          <p:cNvPr id="7" name="Picture 6" descr="dplot_all_gc_tri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299" y="4114810"/>
            <a:ext cx="2440102" cy="1869291"/>
          </a:xfrm>
          <a:prstGeom prst="rect">
            <a:avLst/>
          </a:prstGeom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76827" y="1797674"/>
            <a:ext cx="4018311" cy="2146334"/>
            <a:chOff x="4066652" y="3382121"/>
            <a:chExt cx="4470450" cy="283228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66652" y="3382121"/>
              <a:ext cx="3886451" cy="283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4650651" y="4093557"/>
              <a:ext cx="3886451" cy="243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200" dirty="0" err="1">
                  <a:solidFill>
                    <a:srgbClr val="0000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Grillmair</a:t>
              </a:r>
              <a:r>
                <a:rPr lang="en-US" sz="1200" dirty="0">
                  <a:solidFill>
                    <a:srgbClr val="0000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et al. </a:t>
              </a:r>
              <a:r>
                <a:rPr lang="en-US" sz="1200" dirty="0" smtClean="0">
                  <a:solidFill>
                    <a:srgbClr val="0000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2008 (</a:t>
              </a:r>
              <a:r>
                <a:rPr lang="en-US" sz="1200" dirty="0">
                  <a:solidFill>
                    <a:srgbClr val="0000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Burrows)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5464" y="1197509"/>
            <a:ext cx="424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Self-consistent Forward Models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5253" y="1180576"/>
            <a:ext cx="363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Inverse Methods (Retrieval)</a:t>
            </a:r>
            <a:endParaRPr lang="en-US" sz="2400" dirty="0">
              <a:solidFill>
                <a:srgbClr val="800000"/>
              </a:solidFill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5206" y="4136169"/>
            <a:ext cx="3563468" cy="2352660"/>
            <a:chOff x="0" y="0"/>
            <a:chExt cx="2552" cy="197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552" cy="1976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320" y="112"/>
              <a:ext cx="1906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200" dirty="0">
                  <a:solidFill>
                    <a:srgbClr val="0000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Charbonneau et al. 2008 (Barman)</a:t>
              </a:r>
            </a:p>
          </p:txBody>
        </p:sp>
      </p:grpSp>
      <p:sp>
        <p:nvSpPr>
          <p:cNvPr id="20" name="Rectangle 4"/>
          <p:cNvSpPr>
            <a:spLocks/>
          </p:cNvSpPr>
          <p:nvPr/>
        </p:nvSpPr>
        <p:spPr bwMode="auto">
          <a:xfrm>
            <a:off x="5210356" y="6196441"/>
            <a:ext cx="34933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Madhusudhan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et al. 2011</a:t>
            </a:r>
            <a:endParaRPr lang="en-US" sz="1400" dirty="0">
              <a:solidFill>
                <a:srgbClr val="0000FF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Atmospheric Retrieval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Future outlook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ectra_wasp12_3_x2_1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9281" y="988099"/>
            <a:ext cx="8190979" cy="585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50" y="4586122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9316" y="4946596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7532" y="4092146"/>
            <a:ext cx="45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9097" y="4773778"/>
            <a:ext cx="45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0192" y="4139340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92341" y="3770008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9177" y="4634368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40543" y="476193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02774" y="464985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9977" y="4415008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27091" y="5207498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9628" y="476193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68384" y="4120221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HST WFC3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5474" y="6488668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Spitzer IRAC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6718" y="650636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Ground-based Facilities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6465371" y="4615923"/>
            <a:ext cx="443044" cy="3509902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16200000">
            <a:off x="2595527" y="4633615"/>
            <a:ext cx="443044" cy="3509902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99011" y="5207498"/>
            <a:ext cx="50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TiO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/>
          <a:lstStyle/>
          <a:p>
            <a:r>
              <a:rPr lang="en-US" dirty="0" smtClean="0"/>
              <a:t>Self-Consistent Equilibrium Models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469900" y="-68262"/>
            <a:ext cx="8229600" cy="1143000"/>
          </a:xfrm>
        </p:spPr>
        <p:txBody>
          <a:bodyPr rIns="132080"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Exoplanetary</a:t>
            </a:r>
            <a:r>
              <a:rPr lang="en-US" dirty="0" smtClean="0">
                <a:solidFill>
                  <a:srgbClr val="FF0000"/>
                </a:solidFill>
              </a:rPr>
              <a:t> Atmosphere Models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000" y="1308100"/>
            <a:ext cx="4114800" cy="1054100"/>
            <a:chOff x="0" y="0"/>
            <a:chExt cx="2592" cy="664"/>
          </a:xfrm>
        </p:grpSpPr>
        <p:sp>
          <p:nvSpPr>
            <p:cNvPr id="44069" name="AutoShape 4"/>
            <p:cNvSpPr>
              <a:spLocks/>
            </p:cNvSpPr>
            <p:nvPr/>
          </p:nvSpPr>
          <p:spPr bwMode="auto">
            <a:xfrm>
              <a:off x="0" y="16"/>
              <a:ext cx="2592" cy="648"/>
            </a:xfrm>
            <a:prstGeom prst="roundRect">
              <a:avLst>
                <a:gd name="adj" fmla="val 1851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endParaRPr lang="en-US" sz="1700">
                <a:solidFill>
                  <a:schemeClr val="tx1"/>
                </a:solidFill>
                <a:ea typeface="Times" charset="0"/>
                <a:cs typeface="Times" charset="0"/>
              </a:endParaRP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Stellar Irradiation (Kurucz Model)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Intrinsic Energy source</a:t>
              </a:r>
            </a:p>
          </p:txBody>
        </p:sp>
        <p:sp>
          <p:nvSpPr>
            <p:cNvPr id="44070" name="Rectangle 5"/>
            <p:cNvSpPr>
              <a:spLocks/>
            </p:cNvSpPr>
            <p:nvPr/>
          </p:nvSpPr>
          <p:spPr bwMode="auto">
            <a:xfrm>
              <a:off x="512" y="0"/>
              <a:ext cx="1333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ea typeface="Times" charset="0"/>
                  <a:cs typeface="Times" charset="0"/>
                </a:rPr>
                <a:t>Boundary Conditions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45000" y="2336800"/>
            <a:ext cx="4127500" cy="2286000"/>
            <a:chOff x="0" y="0"/>
            <a:chExt cx="2600" cy="1440"/>
          </a:xfrm>
        </p:grpSpPr>
        <p:sp>
          <p:nvSpPr>
            <p:cNvPr id="44060" name="AutoShape 7"/>
            <p:cNvSpPr>
              <a:spLocks/>
            </p:cNvSpPr>
            <p:nvPr/>
          </p:nvSpPr>
          <p:spPr bwMode="auto">
            <a:xfrm>
              <a:off x="0" y="24"/>
              <a:ext cx="2600" cy="1416"/>
            </a:xfrm>
            <a:prstGeom prst="roundRect">
              <a:avLst>
                <a:gd name="adj" fmla="val 8472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1" name="Rectangle 8"/>
            <p:cNvSpPr>
              <a:spLocks/>
            </p:cNvSpPr>
            <p:nvPr/>
          </p:nvSpPr>
          <p:spPr bwMode="auto">
            <a:xfrm>
              <a:off x="569" y="0"/>
              <a:ext cx="147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ea typeface="Times" charset="0"/>
                  <a:cs typeface="Times" charset="0"/>
                </a:rPr>
                <a:t>Chemical Equilibrium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24" y="400"/>
              <a:ext cx="1632" cy="700"/>
              <a:chOff x="0" y="0"/>
              <a:chExt cx="1632" cy="700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631" cy="488"/>
                <a:chOff x="0" y="0"/>
                <a:chExt cx="1631" cy="488"/>
              </a:xfrm>
            </p:grpSpPr>
            <p:pic>
              <p:nvPicPr>
                <p:cNvPr id="44067" name="Picture 11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31" cy="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068" name="Rectangle 12"/>
                <p:cNvSpPr>
                  <a:spLocks/>
                </p:cNvSpPr>
                <p:nvPr/>
              </p:nvSpPr>
              <p:spPr bwMode="auto">
                <a:xfrm>
                  <a:off x="1152" y="328"/>
                  <a:ext cx="128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44066" name="Picture 1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483"/>
                <a:ext cx="1632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063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7" y="256"/>
              <a:ext cx="9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4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" y="1096"/>
              <a:ext cx="237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23900" y="4465706"/>
            <a:ext cx="3606800" cy="1352482"/>
            <a:chOff x="0" y="39"/>
            <a:chExt cx="2272" cy="851"/>
          </a:xfrm>
        </p:grpSpPr>
        <p:sp>
          <p:nvSpPr>
            <p:cNvPr id="44055" name="AutoShape 17"/>
            <p:cNvSpPr>
              <a:spLocks/>
            </p:cNvSpPr>
            <p:nvPr/>
          </p:nvSpPr>
          <p:spPr bwMode="auto">
            <a:xfrm>
              <a:off x="0" y="39"/>
              <a:ext cx="2272" cy="851"/>
            </a:xfrm>
            <a:prstGeom prst="roundRect">
              <a:avLst>
                <a:gd name="adj" fmla="val 1409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Day-night redistribution: 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Extra absorber: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Composition (   ) + clouds, etc.</a:t>
              </a:r>
            </a:p>
          </p:txBody>
        </p:sp>
        <p:pic>
          <p:nvPicPr>
            <p:cNvPr id="44056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21" y="248"/>
              <a:ext cx="58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7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91" y="433"/>
              <a:ext cx="86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8" name="Rectangle 20"/>
            <p:cNvSpPr>
              <a:spLocks/>
            </p:cNvSpPr>
            <p:nvPr/>
          </p:nvSpPr>
          <p:spPr bwMode="auto">
            <a:xfrm>
              <a:off x="553" y="48"/>
              <a:ext cx="129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Model Parameters</a:t>
              </a:r>
            </a:p>
          </p:txBody>
        </p:sp>
        <p:pic>
          <p:nvPicPr>
            <p:cNvPr id="44059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55" y="601"/>
              <a:ext cx="136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45000" y="4635500"/>
            <a:ext cx="4178300" cy="1181100"/>
            <a:chOff x="0" y="48"/>
            <a:chExt cx="2632" cy="744"/>
          </a:xfrm>
        </p:grpSpPr>
        <p:sp>
          <p:nvSpPr>
            <p:cNvPr id="44053" name="AutoShape 23"/>
            <p:cNvSpPr>
              <a:spLocks/>
            </p:cNvSpPr>
            <p:nvPr/>
          </p:nvSpPr>
          <p:spPr bwMode="auto">
            <a:xfrm>
              <a:off x="0" y="48"/>
              <a:ext cx="2632" cy="744"/>
            </a:xfrm>
            <a:prstGeom prst="roundRect">
              <a:avLst>
                <a:gd name="adj" fmla="val 16125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ea typeface="Times" charset="0"/>
                  <a:cs typeface="Times" charset="0"/>
                </a:rPr>
                <a:t> Parameters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ea typeface="Times" charset="0"/>
                  <a:cs typeface="Times" charset="0"/>
                </a:rPr>
                <a:t> Chemical equilibrium and compositions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ea typeface="Times" charset="0"/>
                  <a:cs typeface="Times" charset="0"/>
                </a:rPr>
                <a:t> Computation time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ea typeface="Times" charset="0"/>
                  <a:cs typeface="Times" charset="0"/>
                </a:rPr>
                <a:t> Artificial sources and sinks</a:t>
              </a:r>
            </a:p>
          </p:txBody>
        </p:sp>
        <p:sp>
          <p:nvSpPr>
            <p:cNvPr id="44054" name="Rectangle 24"/>
            <p:cNvSpPr>
              <a:spLocks/>
            </p:cNvSpPr>
            <p:nvPr/>
          </p:nvSpPr>
          <p:spPr bwMode="auto">
            <a:xfrm>
              <a:off x="1000" y="48"/>
              <a:ext cx="8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dirty="0" smtClean="0">
                  <a:solidFill>
                    <a:srgbClr val="FF0000"/>
                  </a:solidFill>
                  <a:ea typeface="Times" charset="0"/>
                  <a:cs typeface="Times" charset="0"/>
                </a:rPr>
                <a:t>Details</a:t>
              </a:r>
              <a:endParaRPr lang="en-US" sz="1800" dirty="0">
                <a:solidFill>
                  <a:srgbClr val="FF0000"/>
                </a:solidFill>
                <a:ea typeface="Times" charset="0"/>
                <a:cs typeface="Times" charset="0"/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41600" y="2032000"/>
            <a:ext cx="984250" cy="520700"/>
            <a:chOff x="0" y="0"/>
            <a:chExt cx="620" cy="328"/>
          </a:xfrm>
        </p:grpSpPr>
        <p:pic>
          <p:nvPicPr>
            <p:cNvPr id="44051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4" y="200"/>
              <a:ext cx="35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Oval 27"/>
            <p:cNvSpPr>
              <a:spLocks/>
            </p:cNvSpPr>
            <p:nvPr/>
          </p:nvSpPr>
          <p:spPr bwMode="auto">
            <a:xfrm>
              <a:off x="0" y="0"/>
              <a:ext cx="240" cy="32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41" name="Rectangle 28"/>
          <p:cNvSpPr>
            <a:spLocks/>
          </p:cNvSpPr>
          <p:nvPr/>
        </p:nvSpPr>
        <p:spPr bwMode="auto">
          <a:xfrm>
            <a:off x="2540000" y="1612900"/>
            <a:ext cx="5524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FFFF00"/>
                </a:solidFill>
                <a:ea typeface="Times" charset="0"/>
                <a:cs typeface="Times" charset="0"/>
              </a:rPr>
              <a:t>LTE</a:t>
            </a:r>
          </a:p>
        </p:txBody>
      </p:sp>
      <p:sp>
        <p:nvSpPr>
          <p:cNvPr id="44042" name="Rectangle 29"/>
          <p:cNvSpPr>
            <a:spLocks/>
          </p:cNvSpPr>
          <p:nvPr/>
        </p:nvSpPr>
        <p:spPr bwMode="auto">
          <a:xfrm>
            <a:off x="2006600" y="2095500"/>
            <a:ext cx="215900" cy="406400"/>
          </a:xfrm>
          <a:prstGeom prst="rect">
            <a:avLst/>
          </a:prstGeom>
          <a:solidFill>
            <a:srgbClr val="FF7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711200" y="1384300"/>
            <a:ext cx="3594100" cy="2984500"/>
            <a:chOff x="0" y="0"/>
            <a:chExt cx="2264" cy="1880"/>
          </a:xfrm>
          <a:solidFill>
            <a:srgbClr val="000090"/>
          </a:solidFill>
        </p:grpSpPr>
        <p:sp>
          <p:nvSpPr>
            <p:cNvPr id="44044" name="AutoShape 31"/>
            <p:cNvSpPr>
              <a:spLocks/>
            </p:cNvSpPr>
            <p:nvPr/>
          </p:nvSpPr>
          <p:spPr bwMode="auto">
            <a:xfrm>
              <a:off x="0" y="0"/>
              <a:ext cx="2264" cy="1880"/>
            </a:xfrm>
            <a:prstGeom prst="roundRect">
              <a:avLst>
                <a:gd name="adj" fmla="val 6380"/>
              </a:avLst>
            </a:prstGeom>
            <a:grp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45" name="Picture 3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9" y="1133"/>
              <a:ext cx="80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6" name="Picture 3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4" y="1464"/>
              <a:ext cx="516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3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9" y="111"/>
              <a:ext cx="557" cy="25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8" name="Picture 3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4" y="437"/>
              <a:ext cx="121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4049" name="Line 36"/>
            <p:cNvSpPr>
              <a:spLocks noChangeShapeType="1"/>
            </p:cNvSpPr>
            <p:nvPr/>
          </p:nvSpPr>
          <p:spPr bwMode="auto">
            <a:xfrm>
              <a:off x="121" y="759"/>
              <a:ext cx="0" cy="61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50" name="Picture 3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4" y="765"/>
              <a:ext cx="1320" cy="2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1148647" y="851972"/>
            <a:ext cx="691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1-D models of irradiated atmospheres with line-by-line </a:t>
            </a:r>
            <a:r>
              <a:rPr lang="en-US" dirty="0" err="1" smtClean="0">
                <a:solidFill>
                  <a:srgbClr val="FFFF00"/>
                </a:solidFill>
              </a:rPr>
              <a:t>radiative</a:t>
            </a:r>
            <a:r>
              <a:rPr lang="en-US" dirty="0" smtClean="0">
                <a:solidFill>
                  <a:srgbClr val="FFFF00"/>
                </a:solidFill>
              </a:rPr>
              <a:t> transfer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2763" y="6045200"/>
            <a:ext cx="437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DEDED"/>
                </a:solidFill>
              </a:rPr>
              <a:t>Seager</a:t>
            </a:r>
            <a:r>
              <a:rPr lang="en-US" dirty="0" smtClean="0">
                <a:solidFill>
                  <a:srgbClr val="EDEDED"/>
                </a:solidFill>
              </a:rPr>
              <a:t> &amp; </a:t>
            </a:r>
            <a:r>
              <a:rPr lang="en-US" dirty="0" err="1" smtClean="0">
                <a:solidFill>
                  <a:srgbClr val="EDEDED"/>
                </a:solidFill>
              </a:rPr>
              <a:t>Sasselov</a:t>
            </a:r>
            <a:r>
              <a:rPr lang="en-US" dirty="0" smtClean="0">
                <a:solidFill>
                  <a:srgbClr val="EDEDED"/>
                </a:solidFill>
              </a:rPr>
              <a:t> 1998, </a:t>
            </a:r>
            <a:r>
              <a:rPr lang="en-US" dirty="0" err="1" smtClean="0">
                <a:solidFill>
                  <a:srgbClr val="EDEDED"/>
                </a:solidFill>
              </a:rPr>
              <a:t>Sudarsky</a:t>
            </a:r>
            <a:r>
              <a:rPr lang="en-US" dirty="0" smtClean="0">
                <a:solidFill>
                  <a:srgbClr val="EDEDED"/>
                </a:solidFill>
              </a:rPr>
              <a:t> et al. 2003 </a:t>
            </a:r>
          </a:p>
          <a:p>
            <a:r>
              <a:rPr lang="en-US" dirty="0" smtClean="0">
                <a:solidFill>
                  <a:srgbClr val="EDEDED"/>
                </a:solidFill>
              </a:rPr>
              <a:t>Fortney et al. 2006, Burrows et al. 2007  </a:t>
            </a:r>
            <a:endParaRPr lang="en-US" dirty="0">
              <a:solidFill>
                <a:srgbClr val="EDEDE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7021" y="1961633"/>
            <a:ext cx="336960" cy="292388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1300" b="1" i="1" dirty="0" err="1" smtClean="0">
                <a:solidFill>
                  <a:schemeClr val="bg1"/>
                </a:solidFill>
              </a:rPr>
              <a:t>ξ</a:t>
            </a:r>
            <a:r>
              <a:rPr lang="en-US" sz="1300" b="1" i="1" baseline="-25000" dirty="0" err="1" smtClean="0">
                <a:solidFill>
                  <a:schemeClr val="bg1"/>
                </a:solidFill>
              </a:rPr>
              <a:t>λ</a:t>
            </a:r>
            <a:endParaRPr lang="en-US" sz="1300" b="1" i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463" y="20470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−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09" y="3500596"/>
            <a:ext cx="2047104" cy="3336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Schematic of self-Consistent Models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613" y="1355383"/>
            <a:ext cx="2858607" cy="5194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5" y="1282174"/>
            <a:ext cx="2521540" cy="1867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369" y="1248307"/>
            <a:ext cx="2535291" cy="1981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430" y="3598330"/>
            <a:ext cx="2542164" cy="2967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9327" y="102817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Opacities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5967" y="10281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Chemistry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860" y="3176602"/>
            <a:ext cx="185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Radiative</a:t>
            </a:r>
            <a:r>
              <a:rPr lang="en-US" dirty="0" smtClean="0">
                <a:solidFill>
                  <a:srgbClr val="800000"/>
                </a:solidFill>
              </a:rPr>
              <a:t> Transfer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4776" y="3251189"/>
            <a:ext cx="277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Radiative</a:t>
            </a:r>
            <a:r>
              <a:rPr lang="en-US" dirty="0" smtClean="0">
                <a:solidFill>
                  <a:srgbClr val="800000"/>
                </a:solidFill>
              </a:rPr>
              <a:t>-Convective </a:t>
            </a:r>
            <a:r>
              <a:rPr lang="en-US" dirty="0" err="1" smtClean="0">
                <a:solidFill>
                  <a:srgbClr val="800000"/>
                </a:solidFill>
              </a:rPr>
              <a:t>Equib</a:t>
            </a:r>
            <a:r>
              <a:rPr lang="en-US" dirty="0" smtClean="0">
                <a:solidFill>
                  <a:srgbClr val="800000"/>
                </a:solidFill>
              </a:rPr>
              <a:t>.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5474" y="6505262"/>
            <a:ext cx="326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Gandhi and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2017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Schematic of GENESIS Models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57"/>
          <p:cNvGrpSpPr/>
          <p:nvPr/>
        </p:nvGrpSpPr>
        <p:grpSpPr>
          <a:xfrm>
            <a:off x="4850361" y="960447"/>
            <a:ext cx="3264949" cy="1362306"/>
            <a:chOff x="4850361" y="1062045"/>
            <a:chExt cx="3264949" cy="136230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5453" y="1533097"/>
              <a:ext cx="2831041" cy="89125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850361" y="1062045"/>
              <a:ext cx="3264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800000"/>
                  </a:solidFill>
                </a:rPr>
                <a:t>Radiative</a:t>
              </a:r>
              <a:r>
                <a:rPr lang="en-US" dirty="0" smtClean="0">
                  <a:solidFill>
                    <a:srgbClr val="800000"/>
                  </a:solidFill>
                </a:rPr>
                <a:t>-Convective Equilibrium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58"/>
          <p:cNvGrpSpPr/>
          <p:nvPr/>
        </p:nvGrpSpPr>
        <p:grpSpPr>
          <a:xfrm>
            <a:off x="4353967" y="2300699"/>
            <a:ext cx="4771785" cy="2248114"/>
            <a:chOff x="4353967" y="2453096"/>
            <a:chExt cx="4771785" cy="2248114"/>
          </a:xfrm>
        </p:grpSpPr>
        <p:grpSp>
          <p:nvGrpSpPr>
            <p:cNvPr id="4" name="Group 46"/>
            <p:cNvGrpSpPr/>
            <p:nvPr/>
          </p:nvGrpSpPr>
          <p:grpSpPr>
            <a:xfrm>
              <a:off x="4353967" y="2754696"/>
              <a:ext cx="4771785" cy="1946514"/>
              <a:chOff x="4353967" y="2720830"/>
              <a:chExt cx="4771785" cy="1946514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6720" y="4159998"/>
                <a:ext cx="4211118" cy="210556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7461" y="4430814"/>
                <a:ext cx="2273743" cy="23653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7833" y="4396947"/>
                <a:ext cx="2148933" cy="270396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3967" y="2832652"/>
                <a:ext cx="2338402" cy="1276547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3168" y="2720830"/>
                <a:ext cx="2382584" cy="1298508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5542700" y="2453096"/>
              <a:ext cx="2163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Chemical Equilibrium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4612755" y="4586942"/>
            <a:ext cx="4412713" cy="1847783"/>
            <a:chOff x="4612755" y="4773205"/>
            <a:chExt cx="4412713" cy="1847783"/>
          </a:xfrm>
        </p:grpSpPr>
        <p:grpSp>
          <p:nvGrpSpPr>
            <p:cNvPr id="6" name="Group 45"/>
            <p:cNvGrpSpPr/>
            <p:nvPr/>
          </p:nvGrpSpPr>
          <p:grpSpPr>
            <a:xfrm>
              <a:off x="4612755" y="5108671"/>
              <a:ext cx="4412713" cy="1512317"/>
              <a:chOff x="4663554" y="4736145"/>
              <a:chExt cx="4412713" cy="1512317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3554" y="4736145"/>
                <a:ext cx="4412713" cy="54165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03233" y="5262280"/>
                <a:ext cx="1990734" cy="50277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247" y="5635076"/>
                <a:ext cx="3298815" cy="61338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27833" y="5296146"/>
                <a:ext cx="2166186" cy="333259"/>
              </a:xfrm>
              <a:prstGeom prst="rect">
                <a:avLst/>
              </a:prstGeom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5381621" y="4773205"/>
              <a:ext cx="2688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Line-by-Line Cross sections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278328" y="977380"/>
            <a:ext cx="3729567" cy="5495461"/>
            <a:chOff x="278328" y="1112844"/>
            <a:chExt cx="3729567" cy="549546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9621" y="1953495"/>
              <a:ext cx="2690284" cy="6686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3655" y="2686117"/>
              <a:ext cx="3473450" cy="129284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2707" y="3978965"/>
              <a:ext cx="3493250" cy="15867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6132" y="5651739"/>
              <a:ext cx="2407969" cy="30199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328" y="5979130"/>
              <a:ext cx="3729567" cy="62917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36052" y="1112844"/>
              <a:ext cx="2996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Line-by-line </a:t>
              </a:r>
              <a:r>
                <a:rPr lang="en-US" dirty="0" err="1" smtClean="0">
                  <a:solidFill>
                    <a:srgbClr val="800000"/>
                  </a:solidFill>
                </a:rPr>
                <a:t>Radiative</a:t>
              </a:r>
              <a:r>
                <a:rPr lang="en-US" dirty="0" smtClean="0">
                  <a:solidFill>
                    <a:srgbClr val="800000"/>
                  </a:solidFill>
                </a:rPr>
                <a:t> Transfer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6003" y="1530168"/>
              <a:ext cx="1339068" cy="48541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169561" y="1651628"/>
              <a:ext cx="1719803" cy="2823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Self-Consistent Models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" y="1210742"/>
            <a:ext cx="8985250" cy="3516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4930467"/>
            <a:ext cx="7264400" cy="132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4294" y="6437530"/>
            <a:ext cx="527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Gandhi and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(MNRAS, in press, on </a:t>
            </a:r>
            <a:r>
              <a:rPr lang="en-US" dirty="0" err="1" smtClean="0">
                <a:solidFill>
                  <a:srgbClr val="0000FF"/>
                </a:solidFill>
              </a:rPr>
              <a:t>arXiv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8" y="38488"/>
            <a:ext cx="8229600" cy="1143000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Self-Consistent Equilibrium Models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9" name="Picture 21" descr="simplest_spectrum_with_invers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868" y="1775352"/>
            <a:ext cx="4771621" cy="330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6201" y="5400549"/>
            <a:ext cx="5665478" cy="86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6" rIns="91434" bIns="4571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"/>
                <a:ea typeface="Tahoma" charset="0"/>
                <a:cs typeface="Arial"/>
              </a:rPr>
              <a:t>Data: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Knutson </a:t>
            </a:r>
            <a:r>
              <a:rPr lang="en-US" i="1" dirty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et al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. 2008,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, 673, 526 </a:t>
            </a:r>
            <a:endParaRPr lang="en-US" sz="800" i="1" dirty="0" smtClean="0">
              <a:solidFill>
                <a:srgbClr val="0000FF"/>
              </a:solidFill>
              <a:latin typeface="Arial"/>
              <a:ea typeface="Tahoma" charset="0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Arial"/>
                <a:ea typeface="Tahoma" charset="0"/>
                <a:cs typeface="Arial"/>
              </a:rPr>
              <a:t>Models: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Burrows </a:t>
            </a:r>
            <a:r>
              <a:rPr lang="en-US" i="1" dirty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et al.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 2007,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, 668, L171</a:t>
            </a:r>
            <a:endParaRPr lang="en-US" i="1" dirty="0">
              <a:solidFill>
                <a:srgbClr val="0000FF"/>
              </a:solidFill>
              <a:latin typeface="Arial"/>
              <a:ea typeface="Tahoma" charset="0"/>
              <a:cs typeface="Arial"/>
            </a:endParaRPr>
          </a:p>
        </p:txBody>
      </p:sp>
      <p:pic>
        <p:nvPicPr>
          <p:cNvPr id="11" name="Picture 24" descr="simple_press_temp_profi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4122" y="1819201"/>
            <a:ext cx="3401460" cy="266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290961" y="1775352"/>
            <a:ext cx="1733016" cy="461665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sz="2400" dirty="0" smtClean="0"/>
              <a:t>HD 209458b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995311" y="6262315"/>
            <a:ext cx="3836460" cy="369324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Fortney et al. 2008,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, 678, 1419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Effect of Stellar Irradiation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Picture 4" descr="combined_prof2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35464" y="1388533"/>
            <a:ext cx="91440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31" y="6057331"/>
            <a:ext cx="89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Burrows et al. 2008, Fortney et al. 2008, </a:t>
            </a:r>
            <a:r>
              <a:rPr lang="en-US" dirty="0" err="1" smtClean="0">
                <a:solidFill>
                  <a:srgbClr val="0000FF"/>
                </a:solidFill>
              </a:rPr>
              <a:t>Molliere</a:t>
            </a:r>
            <a:r>
              <a:rPr lang="en-US" dirty="0" smtClean="0">
                <a:solidFill>
                  <a:srgbClr val="0000FF"/>
                </a:solidFill>
              </a:rPr>
              <a:t> et al. 2016, Gandhi and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2017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Irradiated </a:t>
            </a:r>
            <a:r>
              <a:rPr lang="en-US" dirty="0" err="1" smtClean="0">
                <a:solidFill>
                  <a:srgbClr val="800000"/>
                </a:solidFill>
              </a:rPr>
              <a:t>vs</a:t>
            </a:r>
            <a:r>
              <a:rPr lang="en-US" dirty="0" smtClean="0">
                <a:solidFill>
                  <a:srgbClr val="800000"/>
                </a:solidFill>
              </a:rPr>
              <a:t> Non-Irradiated Atmospheres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" name="Picture 5" descr="direct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84664" y="1756410"/>
            <a:ext cx="5079997" cy="3301998"/>
          </a:xfrm>
          <a:prstGeom prst="rect">
            <a:avLst/>
          </a:prstGeom>
        </p:spPr>
      </p:pic>
      <p:pic>
        <p:nvPicPr>
          <p:cNvPr id="9" name="Picture 8" descr="Tint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55067" y="1790277"/>
            <a:ext cx="5003136" cy="3252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382" y="5938800"/>
            <a:ext cx="784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Sudarsky</a:t>
            </a:r>
            <a:r>
              <a:rPr lang="en-US" dirty="0" smtClean="0">
                <a:solidFill>
                  <a:srgbClr val="0000FF"/>
                </a:solidFill>
              </a:rPr>
              <a:t> et al. 2003, Burrows et al. 2008, Fortney et al. 2008, </a:t>
            </a:r>
            <a:r>
              <a:rPr lang="en-US" dirty="0" err="1" smtClean="0">
                <a:solidFill>
                  <a:srgbClr val="0000FF"/>
                </a:solidFill>
              </a:rPr>
              <a:t>Molliere</a:t>
            </a:r>
            <a:r>
              <a:rPr lang="en-US" dirty="0" smtClean="0">
                <a:solidFill>
                  <a:srgbClr val="0000FF"/>
                </a:solidFill>
              </a:rPr>
              <a:t> et al. 2016,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Gandhi and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2017, Barman et al. 2011, Marley et al. 2011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tJupiter-6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07" y="15024"/>
            <a:ext cx="4185620" cy="2354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05" y="2242309"/>
            <a:ext cx="3635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Hot  Jupiter 51 Peg </a:t>
            </a:r>
            <a:r>
              <a:rPr lang="en-US" sz="1400" dirty="0" err="1" smtClean="0">
                <a:solidFill>
                  <a:srgbClr val="FF0000"/>
                </a:solidFill>
              </a:rPr>
              <a:t>b</a:t>
            </a:r>
            <a:r>
              <a:rPr lang="en-US" sz="1400" dirty="0" smtClean="0">
                <a:solidFill>
                  <a:srgbClr val="FF0000"/>
                </a:solidFill>
              </a:rPr>
              <a:t> (Mayor and </a:t>
            </a:r>
            <a:r>
              <a:rPr lang="en-US" sz="1400" dirty="0" err="1" smtClean="0">
                <a:solidFill>
                  <a:srgbClr val="FF0000"/>
                </a:solidFill>
              </a:rPr>
              <a:t>Queloz</a:t>
            </a:r>
            <a:r>
              <a:rPr lang="en-US" sz="1400" dirty="0" smtClean="0">
                <a:solidFill>
                  <a:srgbClr val="FF0000"/>
                </a:solidFill>
              </a:rPr>
              <a:t> 1995)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9405" y="3750727"/>
            <a:ext cx="4117885" cy="2971809"/>
            <a:chOff x="179405" y="3750727"/>
            <a:chExt cx="4117885" cy="2971809"/>
          </a:xfrm>
        </p:grpSpPr>
        <p:sp>
          <p:nvSpPr>
            <p:cNvPr id="7" name="TextBox 6"/>
            <p:cNvSpPr txBox="1"/>
            <p:nvPr/>
          </p:nvSpPr>
          <p:spPr>
            <a:xfrm>
              <a:off x="196338" y="6353204"/>
              <a:ext cx="2136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NASA </a:t>
              </a:r>
              <a:r>
                <a:rPr lang="en-US" dirty="0" err="1" smtClean="0">
                  <a:solidFill>
                    <a:srgbClr val="FF0000"/>
                  </a:solidFill>
                </a:rPr>
                <a:t>Kepler</a:t>
              </a:r>
              <a:r>
                <a:rPr lang="en-US" dirty="0" smtClean="0">
                  <a:solidFill>
                    <a:srgbClr val="FF0000"/>
                  </a:solidFill>
                </a:rPr>
                <a:t> Mission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7" descr="kepler186f_comparisongraphic_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405" y="3750727"/>
              <a:ext cx="4117885" cy="231597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405" y="6068192"/>
              <a:ext cx="2087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Quintana et al. 2014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92133" y="2404541"/>
            <a:ext cx="4090239" cy="4351754"/>
            <a:chOff x="4792133" y="2404541"/>
            <a:chExt cx="4090239" cy="4351754"/>
          </a:xfrm>
        </p:grpSpPr>
        <p:grpSp>
          <p:nvGrpSpPr>
            <p:cNvPr id="10" name="Group 9"/>
            <p:cNvGrpSpPr/>
            <p:nvPr/>
          </p:nvGrpSpPr>
          <p:grpSpPr>
            <a:xfrm>
              <a:off x="4792133" y="2404541"/>
              <a:ext cx="4090239" cy="3962401"/>
              <a:chOff x="237066" y="1672966"/>
              <a:chExt cx="5367867" cy="50030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066" y="1672966"/>
                <a:ext cx="5367867" cy="5003060"/>
              </a:xfrm>
              <a:prstGeom prst="rect">
                <a:avLst/>
              </a:prstGeom>
            </p:spPr>
          </p:pic>
          <p:grpSp>
            <p:nvGrpSpPr>
              <p:cNvPr id="12" name="Group 8"/>
              <p:cNvGrpSpPr/>
              <p:nvPr/>
            </p:nvGrpSpPr>
            <p:grpSpPr>
              <a:xfrm>
                <a:off x="2113732" y="4642941"/>
                <a:ext cx="1901181" cy="1671017"/>
                <a:chOff x="2062933" y="4592142"/>
                <a:chExt cx="1901181" cy="1671017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2062933" y="4592142"/>
                  <a:ext cx="314159" cy="16710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 smtClean="0">
                      <a:solidFill>
                        <a:srgbClr val="FF0000"/>
                      </a:solidFill>
                    </a:rPr>
                    <a:t>.</a:t>
                  </a:r>
                  <a:endParaRPr lang="en-US" sz="4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140029" y="5064670"/>
                  <a:ext cx="1824085" cy="46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 smtClean="0"/>
                    <a:t>Proxima</a:t>
                  </a:r>
                  <a:r>
                    <a:rPr lang="en-US" sz="1400" dirty="0" smtClean="0"/>
                    <a:t> </a:t>
                  </a:r>
                  <a:r>
                    <a:rPr lang="en-US" dirty="0" err="1" smtClean="0"/>
                    <a:t>b</a:t>
                  </a:r>
                  <a:endParaRPr lang="en-US" dirty="0"/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4792133" y="6417741"/>
              <a:ext cx="3935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</a:rPr>
                <a:t>Gillon</a:t>
              </a:r>
              <a:r>
                <a:rPr lang="en-US" sz="1600" dirty="0" smtClean="0">
                  <a:solidFill>
                    <a:srgbClr val="FF0000"/>
                  </a:solidFill>
                </a:rPr>
                <a:t> et al. 2016,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Anglada-Escude</a:t>
              </a:r>
              <a:r>
                <a:rPr lang="en-US" sz="1600" dirty="0" smtClean="0">
                  <a:solidFill>
                    <a:srgbClr val="FF0000"/>
                  </a:solidFill>
                </a:rPr>
                <a:t> et al. 2016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8" y="38488"/>
            <a:ext cx="8229600" cy="1143000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Self-Consistent Equilibrium Models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9" name="Picture 21" descr="simplest_spectrum_with_invers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1" y="1775352"/>
            <a:ext cx="4771621" cy="330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6201" y="5400549"/>
            <a:ext cx="5665478" cy="86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6" rIns="91434" bIns="4571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"/>
                <a:ea typeface="Tahoma" charset="0"/>
                <a:cs typeface="Arial"/>
              </a:rPr>
              <a:t>Data: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Knutson </a:t>
            </a:r>
            <a:r>
              <a:rPr lang="en-US" i="1" dirty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et al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. 2008,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, 673, 526 </a:t>
            </a:r>
            <a:endParaRPr lang="en-US" sz="800" i="1" dirty="0" smtClean="0">
              <a:solidFill>
                <a:srgbClr val="0000FF"/>
              </a:solidFill>
              <a:latin typeface="Arial"/>
              <a:ea typeface="Tahoma" charset="0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Arial"/>
                <a:ea typeface="Tahoma" charset="0"/>
                <a:cs typeface="Arial"/>
              </a:rPr>
              <a:t>Models: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Burrows </a:t>
            </a:r>
            <a:r>
              <a:rPr lang="en-US" i="1" dirty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et al.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 2007,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Tahoma" charset="0"/>
                <a:cs typeface="Arial"/>
              </a:rPr>
              <a:t>, 668, L171</a:t>
            </a:r>
            <a:endParaRPr lang="en-US" i="1" dirty="0">
              <a:solidFill>
                <a:srgbClr val="0000FF"/>
              </a:solidFill>
              <a:latin typeface="Arial"/>
              <a:ea typeface="Tahoma" charset="0"/>
              <a:cs typeface="Arial"/>
            </a:endParaRPr>
          </a:p>
        </p:txBody>
      </p:sp>
      <p:pic>
        <p:nvPicPr>
          <p:cNvPr id="11" name="Picture 24" descr="simple_press_temp_profi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95311" y="1639482"/>
            <a:ext cx="1744107" cy="136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38605" y="4079679"/>
            <a:ext cx="1733016" cy="461665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sz="2400" dirty="0" smtClean="0"/>
              <a:t>HD 209458b</a:t>
            </a:r>
            <a:endParaRPr lang="en-US" sz="2400" dirty="0"/>
          </a:p>
        </p:txBody>
      </p:sp>
      <p:grpSp>
        <p:nvGrpSpPr>
          <p:cNvPr id="3" name="Group 15"/>
          <p:cNvGrpSpPr/>
          <p:nvPr/>
        </p:nvGrpSpPr>
        <p:grpSpPr>
          <a:xfrm>
            <a:off x="5100094" y="1218655"/>
            <a:ext cx="3676631" cy="4612777"/>
            <a:chOff x="239042" y="1417638"/>
            <a:chExt cx="3676631" cy="46127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07" y="1417638"/>
              <a:ext cx="3364966" cy="451272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28026" y="5661083"/>
              <a:ext cx="23626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Planet Gravity (cm s</a:t>
              </a:r>
              <a:r>
                <a:rPr lang="en-US" baseline="30000" dirty="0" smtClean="0">
                  <a:solidFill>
                    <a:schemeClr val="bg1">
                      <a:lumMod val="50000"/>
                    </a:schemeClr>
                  </a:solidFill>
                </a:rPr>
                <a:t>-2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979889" y="3187430"/>
              <a:ext cx="2807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Incident Flux (ergs s</a:t>
              </a:r>
              <a:r>
                <a:rPr lang="en-US" baseline="30000" dirty="0" smtClean="0">
                  <a:solidFill>
                    <a:schemeClr val="bg1">
                      <a:lumMod val="50000"/>
                    </a:schemeClr>
                  </a:solidFill>
                </a:rPr>
                <a:t>-1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 cm</a:t>
              </a:r>
              <a:r>
                <a:rPr lang="en-US" baseline="30000" dirty="0" smtClean="0">
                  <a:solidFill>
                    <a:schemeClr val="bg1">
                      <a:lumMod val="50000"/>
                    </a:schemeClr>
                  </a:solidFill>
                </a:rPr>
                <a:t>-2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38717" y="6096033"/>
            <a:ext cx="3836460" cy="369324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Fortney et al. 2008,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ApJ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, 678, 1419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8318" y="1553294"/>
            <a:ext cx="1066055" cy="369324"/>
          </a:xfrm>
          <a:prstGeom prst="rect">
            <a:avLst/>
          </a:prstGeom>
          <a:solidFill>
            <a:srgbClr val="FFFF00"/>
          </a:solidFill>
        </p:spPr>
        <p:txBody>
          <a:bodyPr wrap="none" lIns="91434" tIns="45716" rIns="91434" bIns="45716" rtlCol="0">
            <a:spAutoFit/>
          </a:bodyPr>
          <a:lstStyle/>
          <a:p>
            <a:r>
              <a:rPr lang="en-US" b="1" dirty="0" smtClean="0"/>
              <a:t>Inversion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113238" y="4551764"/>
            <a:ext cx="1394383" cy="369324"/>
          </a:xfrm>
          <a:prstGeom prst="rect">
            <a:avLst/>
          </a:prstGeom>
          <a:solidFill>
            <a:srgbClr val="FFFF00"/>
          </a:solidFill>
        </p:spPr>
        <p:txBody>
          <a:bodyPr wrap="none" lIns="91434" tIns="45716" rIns="91434" bIns="45716" rtlCol="0">
            <a:spAutoFit/>
          </a:bodyPr>
          <a:lstStyle/>
          <a:p>
            <a:r>
              <a:rPr lang="en-US" b="1" dirty="0" smtClean="0"/>
              <a:t>No Inversion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391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Effect of </a:t>
            </a:r>
            <a:r>
              <a:rPr lang="en-US" dirty="0" err="1" smtClean="0">
                <a:solidFill>
                  <a:srgbClr val="800000"/>
                </a:solidFill>
              </a:rPr>
              <a:t>TiO</a:t>
            </a:r>
            <a:r>
              <a:rPr lang="en-US" dirty="0" smtClean="0">
                <a:solidFill>
                  <a:srgbClr val="800000"/>
                </a:solidFill>
              </a:rPr>
              <a:t> – Thermal Inversions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Picture 4" descr="tio_inc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7990" y="1117600"/>
            <a:ext cx="8128000" cy="528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485" y="6400800"/>
            <a:ext cx="698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Burrows et al. 2008, Fortney et al. 2008, Gandhi and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2017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4" y="253995"/>
            <a:ext cx="9651990" cy="91440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Evidence for Thermal Inversion in Hot Jupiter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6331" y="5562536"/>
            <a:ext cx="601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Haynes et al. 2015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" name="Picture 12" descr="spectra_wasp33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800" y="1371600"/>
            <a:ext cx="5486400" cy="4114800"/>
          </a:xfrm>
          <a:prstGeom prst="rect">
            <a:avLst/>
          </a:prstGeom>
        </p:spPr>
      </p:pic>
      <p:pic>
        <p:nvPicPr>
          <p:cNvPr id="14" name="Picture 13" descr="pt_wasp33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88853" y="660406"/>
            <a:ext cx="6425815" cy="831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 Atmospheric Retrieval Techniques</a:t>
            </a:r>
            <a:endParaRPr lang="en-US" dirty="0" smtClean="0">
              <a:solidFill>
                <a:srgbClr val="00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Future outlook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From Detections to Abundances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3111" dirty="0" smtClean="0">
                <a:solidFill>
                  <a:srgbClr val="FF0000"/>
                </a:solidFill>
              </a:rPr>
              <a:t>(Atmospheric Retrieval)</a:t>
            </a:r>
            <a:endParaRPr lang="en-US" sz="3111" dirty="0">
              <a:solidFill>
                <a:srgbClr val="FF0000"/>
              </a:solidFill>
            </a:endParaRPr>
          </a:p>
        </p:txBody>
      </p:sp>
      <p:pic>
        <p:nvPicPr>
          <p:cNvPr id="5" name="Picture 4" descr="wasp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95860" y="1686073"/>
            <a:ext cx="3058831" cy="2184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3829336"/>
            <a:ext cx="2035059" cy="1951569"/>
          </a:xfrm>
          <a:prstGeom prst="rect">
            <a:avLst/>
          </a:prstGeom>
        </p:spPr>
      </p:pic>
      <p:pic>
        <p:nvPicPr>
          <p:cNvPr id="7" name="Picture 6" descr="dplot_all_gc_tri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764" y="3869991"/>
            <a:ext cx="2440102" cy="1869291"/>
          </a:xfrm>
          <a:prstGeom prst="rect">
            <a:avLst/>
          </a:prstGeom>
        </p:spPr>
      </p:pic>
      <p:sp>
        <p:nvSpPr>
          <p:cNvPr id="20" name="Rectangle 4"/>
          <p:cNvSpPr>
            <a:spLocks/>
          </p:cNvSpPr>
          <p:nvPr/>
        </p:nvSpPr>
        <p:spPr bwMode="auto">
          <a:xfrm>
            <a:off x="46038" y="5993245"/>
            <a:ext cx="52879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Madhusudhan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&amp; </a:t>
            </a:r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Seager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2009, </a:t>
            </a:r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Madhusudhan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et al. 2011, 2014</a:t>
            </a:r>
          </a:p>
          <a:p>
            <a:pPr marL="39688"/>
            <a:endParaRPr lang="en-US" sz="1400" dirty="0" smtClean="0">
              <a:solidFill>
                <a:srgbClr val="0000FF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9688"/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Line et al. 2012, Lee et al. 2012, </a:t>
            </a:r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Benneke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et al. 2015, </a:t>
            </a:r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Waldmann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et al. 2012, </a:t>
            </a:r>
            <a:r>
              <a:rPr lang="en-US" sz="14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Lavie</a:t>
            </a:r>
            <a:r>
              <a:rPr lang="en-US" sz="1400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et al. 2016, etc.</a:t>
            </a:r>
            <a:endParaRPr lang="en-US" sz="1400" dirty="0">
              <a:solidFill>
                <a:srgbClr val="0000FF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6" name="Picture 15" descr="spectra_two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537" y="1551878"/>
            <a:ext cx="3471330" cy="2892775"/>
          </a:xfrm>
          <a:prstGeom prst="rect">
            <a:avLst/>
          </a:prstGeom>
        </p:spPr>
      </p:pic>
      <p:pic>
        <p:nvPicPr>
          <p:cNvPr id="17" name="Picture 16" descr="fig3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443" y="4453377"/>
            <a:ext cx="3705223" cy="2470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469900" y="-68262"/>
            <a:ext cx="8229600" cy="1143000"/>
          </a:xfrm>
        </p:spPr>
        <p:txBody>
          <a:bodyPr rIns="132080"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Exoplanetary</a:t>
            </a:r>
            <a:r>
              <a:rPr lang="en-US" dirty="0" smtClean="0">
                <a:solidFill>
                  <a:srgbClr val="FF0000"/>
                </a:solidFill>
              </a:rPr>
              <a:t> Atmosphere Models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000" y="1308100"/>
            <a:ext cx="4114800" cy="1054100"/>
            <a:chOff x="0" y="0"/>
            <a:chExt cx="2592" cy="664"/>
          </a:xfrm>
        </p:grpSpPr>
        <p:sp>
          <p:nvSpPr>
            <p:cNvPr id="44069" name="AutoShape 4"/>
            <p:cNvSpPr>
              <a:spLocks/>
            </p:cNvSpPr>
            <p:nvPr/>
          </p:nvSpPr>
          <p:spPr bwMode="auto">
            <a:xfrm>
              <a:off x="0" y="16"/>
              <a:ext cx="2592" cy="648"/>
            </a:xfrm>
            <a:prstGeom prst="roundRect">
              <a:avLst>
                <a:gd name="adj" fmla="val 1851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endParaRPr lang="en-US" sz="1700">
                <a:solidFill>
                  <a:schemeClr val="tx1"/>
                </a:solidFill>
                <a:ea typeface="Times" charset="0"/>
                <a:cs typeface="Times" charset="0"/>
              </a:endParaRP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Stellar Irradiation (Kurucz Model)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Intrinsic Energy source</a:t>
              </a:r>
            </a:p>
          </p:txBody>
        </p:sp>
        <p:sp>
          <p:nvSpPr>
            <p:cNvPr id="44070" name="Rectangle 5"/>
            <p:cNvSpPr>
              <a:spLocks/>
            </p:cNvSpPr>
            <p:nvPr/>
          </p:nvSpPr>
          <p:spPr bwMode="auto">
            <a:xfrm>
              <a:off x="512" y="0"/>
              <a:ext cx="1333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ea typeface="Times" charset="0"/>
                  <a:cs typeface="Times" charset="0"/>
                </a:rPr>
                <a:t>Boundary Conditions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45000" y="2336800"/>
            <a:ext cx="4127500" cy="2286000"/>
            <a:chOff x="0" y="0"/>
            <a:chExt cx="2600" cy="1440"/>
          </a:xfrm>
        </p:grpSpPr>
        <p:sp>
          <p:nvSpPr>
            <p:cNvPr id="44060" name="AutoShape 7"/>
            <p:cNvSpPr>
              <a:spLocks/>
            </p:cNvSpPr>
            <p:nvPr/>
          </p:nvSpPr>
          <p:spPr bwMode="auto">
            <a:xfrm>
              <a:off x="0" y="24"/>
              <a:ext cx="2600" cy="1416"/>
            </a:xfrm>
            <a:prstGeom prst="roundRect">
              <a:avLst>
                <a:gd name="adj" fmla="val 8472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1" name="Rectangle 8"/>
            <p:cNvSpPr>
              <a:spLocks/>
            </p:cNvSpPr>
            <p:nvPr/>
          </p:nvSpPr>
          <p:spPr bwMode="auto">
            <a:xfrm>
              <a:off x="569" y="0"/>
              <a:ext cx="147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ea typeface="Times" charset="0"/>
                  <a:cs typeface="Times" charset="0"/>
                </a:rPr>
                <a:t>Chemical Equilibrium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24" y="400"/>
              <a:ext cx="1632" cy="700"/>
              <a:chOff x="0" y="0"/>
              <a:chExt cx="1632" cy="700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631" cy="488"/>
                <a:chOff x="0" y="0"/>
                <a:chExt cx="1631" cy="488"/>
              </a:xfrm>
            </p:grpSpPr>
            <p:pic>
              <p:nvPicPr>
                <p:cNvPr id="44067" name="Picture 11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31" cy="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068" name="Rectangle 12"/>
                <p:cNvSpPr>
                  <a:spLocks/>
                </p:cNvSpPr>
                <p:nvPr/>
              </p:nvSpPr>
              <p:spPr bwMode="auto">
                <a:xfrm>
                  <a:off x="1152" y="328"/>
                  <a:ext cx="128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44066" name="Picture 1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483"/>
                <a:ext cx="1632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063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7" y="256"/>
              <a:ext cx="9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4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" y="1096"/>
              <a:ext cx="237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23900" y="4465706"/>
            <a:ext cx="3606800" cy="1352482"/>
            <a:chOff x="0" y="39"/>
            <a:chExt cx="2272" cy="851"/>
          </a:xfrm>
        </p:grpSpPr>
        <p:sp>
          <p:nvSpPr>
            <p:cNvPr id="44055" name="AutoShape 17"/>
            <p:cNvSpPr>
              <a:spLocks/>
            </p:cNvSpPr>
            <p:nvPr/>
          </p:nvSpPr>
          <p:spPr bwMode="auto">
            <a:xfrm>
              <a:off x="0" y="39"/>
              <a:ext cx="2272" cy="851"/>
            </a:xfrm>
            <a:prstGeom prst="roundRect">
              <a:avLst>
                <a:gd name="adj" fmla="val 1409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Day-night redistribution: 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Extra absorber: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Composition (   ) + clouds, etc.</a:t>
              </a:r>
            </a:p>
          </p:txBody>
        </p:sp>
        <p:pic>
          <p:nvPicPr>
            <p:cNvPr id="44056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21" y="248"/>
              <a:ext cx="58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7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91" y="433"/>
              <a:ext cx="86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8" name="Rectangle 20"/>
            <p:cNvSpPr>
              <a:spLocks/>
            </p:cNvSpPr>
            <p:nvPr/>
          </p:nvSpPr>
          <p:spPr bwMode="auto">
            <a:xfrm>
              <a:off x="553" y="48"/>
              <a:ext cx="129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Model Parameters</a:t>
              </a:r>
            </a:p>
          </p:txBody>
        </p:sp>
        <p:pic>
          <p:nvPicPr>
            <p:cNvPr id="44059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55" y="601"/>
              <a:ext cx="136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45000" y="4635500"/>
            <a:ext cx="4178300" cy="1181100"/>
            <a:chOff x="0" y="48"/>
            <a:chExt cx="2632" cy="744"/>
          </a:xfrm>
        </p:grpSpPr>
        <p:sp>
          <p:nvSpPr>
            <p:cNvPr id="44053" name="AutoShape 23"/>
            <p:cNvSpPr>
              <a:spLocks/>
            </p:cNvSpPr>
            <p:nvPr/>
          </p:nvSpPr>
          <p:spPr bwMode="auto">
            <a:xfrm>
              <a:off x="0" y="48"/>
              <a:ext cx="2632" cy="744"/>
            </a:xfrm>
            <a:prstGeom prst="roundRect">
              <a:avLst>
                <a:gd name="adj" fmla="val 16125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Parameters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Chemical equilibrium and compositions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Computation time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Artificial sources and sinks</a:t>
              </a:r>
            </a:p>
          </p:txBody>
        </p:sp>
        <p:sp>
          <p:nvSpPr>
            <p:cNvPr id="44054" name="Rectangle 24"/>
            <p:cNvSpPr>
              <a:spLocks/>
            </p:cNvSpPr>
            <p:nvPr/>
          </p:nvSpPr>
          <p:spPr bwMode="auto">
            <a:xfrm>
              <a:off x="1000" y="48"/>
              <a:ext cx="8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Caveats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41600" y="2032000"/>
            <a:ext cx="984250" cy="520700"/>
            <a:chOff x="0" y="0"/>
            <a:chExt cx="620" cy="328"/>
          </a:xfrm>
        </p:grpSpPr>
        <p:pic>
          <p:nvPicPr>
            <p:cNvPr id="44051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4" y="200"/>
              <a:ext cx="35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Oval 27"/>
            <p:cNvSpPr>
              <a:spLocks/>
            </p:cNvSpPr>
            <p:nvPr/>
          </p:nvSpPr>
          <p:spPr bwMode="auto">
            <a:xfrm>
              <a:off x="0" y="0"/>
              <a:ext cx="240" cy="32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41" name="Rectangle 28"/>
          <p:cNvSpPr>
            <a:spLocks/>
          </p:cNvSpPr>
          <p:nvPr/>
        </p:nvSpPr>
        <p:spPr bwMode="auto">
          <a:xfrm>
            <a:off x="2540000" y="1612900"/>
            <a:ext cx="5524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FFFF00"/>
                </a:solidFill>
                <a:ea typeface="Times" charset="0"/>
                <a:cs typeface="Times" charset="0"/>
              </a:rPr>
              <a:t>LTE</a:t>
            </a:r>
          </a:p>
        </p:txBody>
      </p:sp>
      <p:sp>
        <p:nvSpPr>
          <p:cNvPr id="44042" name="Rectangle 29"/>
          <p:cNvSpPr>
            <a:spLocks/>
          </p:cNvSpPr>
          <p:nvPr/>
        </p:nvSpPr>
        <p:spPr bwMode="auto">
          <a:xfrm>
            <a:off x="2006600" y="2095500"/>
            <a:ext cx="215900" cy="406400"/>
          </a:xfrm>
          <a:prstGeom prst="rect">
            <a:avLst/>
          </a:prstGeom>
          <a:solidFill>
            <a:srgbClr val="FF7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711200" y="1384300"/>
            <a:ext cx="3594100" cy="2984500"/>
            <a:chOff x="0" y="0"/>
            <a:chExt cx="2264" cy="1880"/>
          </a:xfrm>
          <a:solidFill>
            <a:srgbClr val="000090"/>
          </a:solidFill>
        </p:grpSpPr>
        <p:sp>
          <p:nvSpPr>
            <p:cNvPr id="44044" name="AutoShape 31"/>
            <p:cNvSpPr>
              <a:spLocks/>
            </p:cNvSpPr>
            <p:nvPr/>
          </p:nvSpPr>
          <p:spPr bwMode="auto">
            <a:xfrm>
              <a:off x="0" y="0"/>
              <a:ext cx="2264" cy="1880"/>
            </a:xfrm>
            <a:prstGeom prst="roundRect">
              <a:avLst>
                <a:gd name="adj" fmla="val 6380"/>
              </a:avLst>
            </a:prstGeom>
            <a:grp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45" name="Picture 3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9" y="1133"/>
              <a:ext cx="80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6" name="Picture 3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4" y="1464"/>
              <a:ext cx="516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3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9" y="111"/>
              <a:ext cx="557" cy="25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8" name="Picture 3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4" y="437"/>
              <a:ext cx="121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4049" name="Line 36"/>
            <p:cNvSpPr>
              <a:spLocks noChangeShapeType="1"/>
            </p:cNvSpPr>
            <p:nvPr/>
          </p:nvSpPr>
          <p:spPr bwMode="auto">
            <a:xfrm>
              <a:off x="121" y="759"/>
              <a:ext cx="0" cy="61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50" name="Picture 3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4" y="765"/>
              <a:ext cx="1320" cy="2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1148647" y="851972"/>
            <a:ext cx="691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1-D models of irradiated atmospheres with line-by-line </a:t>
            </a:r>
            <a:r>
              <a:rPr lang="en-US" dirty="0" err="1" smtClean="0">
                <a:solidFill>
                  <a:srgbClr val="FFFF00"/>
                </a:solidFill>
              </a:rPr>
              <a:t>radiative</a:t>
            </a:r>
            <a:r>
              <a:rPr lang="en-US" dirty="0" smtClean="0">
                <a:solidFill>
                  <a:srgbClr val="FFFF00"/>
                </a:solidFill>
              </a:rPr>
              <a:t> transfer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2763" y="6045200"/>
            <a:ext cx="437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DEDED"/>
                </a:solidFill>
              </a:rPr>
              <a:t>Seager</a:t>
            </a:r>
            <a:r>
              <a:rPr lang="en-US" dirty="0" smtClean="0">
                <a:solidFill>
                  <a:srgbClr val="EDEDED"/>
                </a:solidFill>
              </a:rPr>
              <a:t> &amp; </a:t>
            </a:r>
            <a:r>
              <a:rPr lang="en-US" dirty="0" err="1" smtClean="0">
                <a:solidFill>
                  <a:srgbClr val="EDEDED"/>
                </a:solidFill>
              </a:rPr>
              <a:t>Sasselov</a:t>
            </a:r>
            <a:r>
              <a:rPr lang="en-US" dirty="0" smtClean="0">
                <a:solidFill>
                  <a:srgbClr val="EDEDED"/>
                </a:solidFill>
              </a:rPr>
              <a:t> 1998, </a:t>
            </a:r>
            <a:r>
              <a:rPr lang="en-US" dirty="0" err="1" smtClean="0">
                <a:solidFill>
                  <a:srgbClr val="EDEDED"/>
                </a:solidFill>
              </a:rPr>
              <a:t>Sudarsky</a:t>
            </a:r>
            <a:r>
              <a:rPr lang="en-US" dirty="0" smtClean="0">
                <a:solidFill>
                  <a:srgbClr val="EDEDED"/>
                </a:solidFill>
              </a:rPr>
              <a:t> et al. 2003 </a:t>
            </a:r>
          </a:p>
          <a:p>
            <a:r>
              <a:rPr lang="en-US" dirty="0" smtClean="0">
                <a:solidFill>
                  <a:srgbClr val="EDEDED"/>
                </a:solidFill>
              </a:rPr>
              <a:t>Fortney et al. 2006, Burrows et al. 2007  </a:t>
            </a:r>
            <a:endParaRPr lang="en-US" dirty="0">
              <a:solidFill>
                <a:srgbClr val="EDEDE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7021" y="1961633"/>
            <a:ext cx="336960" cy="292388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1300" b="1" i="1" dirty="0" err="1" smtClean="0">
                <a:solidFill>
                  <a:schemeClr val="bg1"/>
                </a:solidFill>
              </a:rPr>
              <a:t>ξ</a:t>
            </a:r>
            <a:r>
              <a:rPr lang="en-US" sz="1300" b="1" i="1" baseline="-25000" dirty="0" err="1" smtClean="0">
                <a:solidFill>
                  <a:schemeClr val="bg1"/>
                </a:solidFill>
              </a:rPr>
              <a:t>λ</a:t>
            </a:r>
            <a:endParaRPr lang="en-US" sz="1300" b="1" i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463" y="20470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−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469900" y="-68262"/>
            <a:ext cx="8229600" cy="1143000"/>
          </a:xfrm>
        </p:spPr>
        <p:txBody>
          <a:bodyPr rIns="132071"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Atmospheric Retrieval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000" y="1308100"/>
            <a:ext cx="4114800" cy="1054100"/>
            <a:chOff x="0" y="0"/>
            <a:chExt cx="2592" cy="664"/>
          </a:xfrm>
        </p:grpSpPr>
        <p:sp>
          <p:nvSpPr>
            <p:cNvPr id="44069" name="AutoShape 4"/>
            <p:cNvSpPr>
              <a:spLocks/>
            </p:cNvSpPr>
            <p:nvPr/>
          </p:nvSpPr>
          <p:spPr bwMode="auto">
            <a:xfrm>
              <a:off x="0" y="16"/>
              <a:ext cx="2592" cy="648"/>
            </a:xfrm>
            <a:prstGeom prst="roundRect">
              <a:avLst>
                <a:gd name="adj" fmla="val 1851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5">
                <a:buSzPct val="125000"/>
                <a:buFont typeface="Times" charset="0"/>
                <a:buChar char="•"/>
              </a:pPr>
              <a:endParaRPr lang="en-US" sz="1700" dirty="0">
                <a:ea typeface="Times" charset="0"/>
                <a:cs typeface="Times" charset="0"/>
              </a:endParaRP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sz="1700" dirty="0">
                  <a:ea typeface="Times" charset="0"/>
                  <a:cs typeface="Times" charset="0"/>
                </a:rPr>
                <a:t> Stellar Irradiation (</a:t>
              </a:r>
              <a:r>
                <a:rPr lang="en-US" sz="1700" dirty="0" err="1">
                  <a:ea typeface="Times" charset="0"/>
                  <a:cs typeface="Times" charset="0"/>
                </a:rPr>
                <a:t>Kurucz</a:t>
              </a:r>
              <a:r>
                <a:rPr lang="en-US" sz="1700" dirty="0">
                  <a:ea typeface="Times" charset="0"/>
                  <a:cs typeface="Times" charset="0"/>
                </a:rPr>
                <a:t> Model)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sz="1700" dirty="0">
                  <a:ea typeface="Times" charset="0"/>
                  <a:cs typeface="Times" charset="0"/>
                </a:rPr>
                <a:t> Intrinsic Energy source</a:t>
              </a:r>
            </a:p>
          </p:txBody>
        </p:sp>
        <p:sp>
          <p:nvSpPr>
            <p:cNvPr id="44070" name="Rectangle 5"/>
            <p:cNvSpPr>
              <a:spLocks/>
            </p:cNvSpPr>
            <p:nvPr/>
          </p:nvSpPr>
          <p:spPr bwMode="auto">
            <a:xfrm>
              <a:off x="512" y="0"/>
              <a:ext cx="1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5"/>
              <a:r>
                <a:rPr lang="en-US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Boundary Conditions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45000" y="2336800"/>
            <a:ext cx="4127500" cy="2286000"/>
            <a:chOff x="0" y="0"/>
            <a:chExt cx="2600" cy="1440"/>
          </a:xfrm>
        </p:grpSpPr>
        <p:sp>
          <p:nvSpPr>
            <p:cNvPr id="44060" name="AutoShape 7"/>
            <p:cNvSpPr>
              <a:spLocks/>
            </p:cNvSpPr>
            <p:nvPr/>
          </p:nvSpPr>
          <p:spPr bwMode="auto">
            <a:xfrm>
              <a:off x="0" y="24"/>
              <a:ext cx="2600" cy="1416"/>
            </a:xfrm>
            <a:prstGeom prst="roundRect">
              <a:avLst>
                <a:gd name="adj" fmla="val 8472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1" name="Rectangle 8"/>
            <p:cNvSpPr>
              <a:spLocks/>
            </p:cNvSpPr>
            <p:nvPr/>
          </p:nvSpPr>
          <p:spPr bwMode="auto">
            <a:xfrm>
              <a:off x="569" y="0"/>
              <a:ext cx="147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5"/>
              <a:r>
                <a:rPr lang="en-US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Chemical Equilibrium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24" y="400"/>
              <a:ext cx="1632" cy="700"/>
              <a:chOff x="0" y="0"/>
              <a:chExt cx="1632" cy="700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631" cy="488"/>
                <a:chOff x="0" y="0"/>
                <a:chExt cx="1631" cy="488"/>
              </a:xfrm>
            </p:grpSpPr>
            <p:pic>
              <p:nvPicPr>
                <p:cNvPr id="44067" name="Picture 11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31" cy="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068" name="Rectangle 12"/>
                <p:cNvSpPr>
                  <a:spLocks/>
                </p:cNvSpPr>
                <p:nvPr/>
              </p:nvSpPr>
              <p:spPr bwMode="auto">
                <a:xfrm>
                  <a:off x="1152" y="328"/>
                  <a:ext cx="128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44066" name="Picture 1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483"/>
                <a:ext cx="1632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063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7" y="256"/>
              <a:ext cx="9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4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" y="1096"/>
              <a:ext cx="237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23900" y="4465706"/>
            <a:ext cx="3606800" cy="1352482"/>
            <a:chOff x="0" y="39"/>
            <a:chExt cx="2272" cy="851"/>
          </a:xfrm>
        </p:grpSpPr>
        <p:sp>
          <p:nvSpPr>
            <p:cNvPr id="44055" name="AutoShape 17"/>
            <p:cNvSpPr>
              <a:spLocks/>
            </p:cNvSpPr>
            <p:nvPr/>
          </p:nvSpPr>
          <p:spPr bwMode="auto">
            <a:xfrm>
              <a:off x="0" y="39"/>
              <a:ext cx="2272" cy="851"/>
            </a:xfrm>
            <a:prstGeom prst="roundRect">
              <a:avLst>
                <a:gd name="adj" fmla="val 1409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5">
                <a:buSzPct val="125000"/>
                <a:buFont typeface="Times" charset="0"/>
                <a:buChar char="•"/>
              </a:pPr>
              <a:r>
                <a:rPr lang="en-US" dirty="0">
                  <a:ea typeface="Times" charset="0"/>
                  <a:cs typeface="Times" charset="0"/>
                </a:rPr>
                <a:t> Day-night redistribution: 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dirty="0">
                  <a:ea typeface="Times" charset="0"/>
                  <a:cs typeface="Times" charset="0"/>
                </a:rPr>
                <a:t> Extra absorber: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dirty="0">
                  <a:ea typeface="Times" charset="0"/>
                  <a:cs typeface="Times" charset="0"/>
                </a:rPr>
                <a:t> Composition (   ) + clouds, etc.</a:t>
              </a:r>
            </a:p>
          </p:txBody>
        </p:sp>
        <p:pic>
          <p:nvPicPr>
            <p:cNvPr id="44056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21" y="248"/>
              <a:ext cx="58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7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91" y="433"/>
              <a:ext cx="86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8" name="Rectangle 20"/>
            <p:cNvSpPr>
              <a:spLocks/>
            </p:cNvSpPr>
            <p:nvPr/>
          </p:nvSpPr>
          <p:spPr bwMode="auto">
            <a:xfrm>
              <a:off x="553" y="48"/>
              <a:ext cx="129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5"/>
              <a:r>
                <a:rPr lang="en-US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Model Parameters</a:t>
              </a:r>
            </a:p>
          </p:txBody>
        </p:sp>
        <p:pic>
          <p:nvPicPr>
            <p:cNvPr id="44059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55" y="601"/>
              <a:ext cx="136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45000" y="4635501"/>
            <a:ext cx="4178300" cy="1181100"/>
            <a:chOff x="0" y="48"/>
            <a:chExt cx="2632" cy="744"/>
          </a:xfrm>
        </p:grpSpPr>
        <p:sp>
          <p:nvSpPr>
            <p:cNvPr id="44053" name="AutoShape 23"/>
            <p:cNvSpPr>
              <a:spLocks/>
            </p:cNvSpPr>
            <p:nvPr/>
          </p:nvSpPr>
          <p:spPr bwMode="auto">
            <a:xfrm>
              <a:off x="0" y="48"/>
              <a:ext cx="2632" cy="744"/>
            </a:xfrm>
            <a:prstGeom prst="roundRect">
              <a:avLst>
                <a:gd name="adj" fmla="val 16125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5">
                <a:buSzPct val="125000"/>
                <a:buFont typeface="Times" charset="0"/>
                <a:buChar char="•"/>
              </a:pPr>
              <a:r>
                <a:rPr lang="en-US" sz="1400" dirty="0">
                  <a:ea typeface="Times" charset="0"/>
                  <a:cs typeface="Times" charset="0"/>
                </a:rPr>
                <a:t> Parameters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sz="1400" dirty="0">
                  <a:ea typeface="Times" charset="0"/>
                  <a:cs typeface="Times" charset="0"/>
                </a:rPr>
                <a:t> Chemical equilibrium and compositions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sz="1400" dirty="0">
                  <a:ea typeface="Times" charset="0"/>
                  <a:cs typeface="Times" charset="0"/>
                </a:rPr>
                <a:t> Computation time</a:t>
              </a:r>
            </a:p>
            <a:p>
              <a:pPr marL="39685">
                <a:buSzPct val="125000"/>
                <a:buFont typeface="Times" charset="0"/>
                <a:buChar char="•"/>
              </a:pPr>
              <a:r>
                <a:rPr lang="en-US" sz="1400" dirty="0">
                  <a:ea typeface="Times" charset="0"/>
                  <a:cs typeface="Times" charset="0"/>
                </a:rPr>
                <a:t> Artificial sources and sinks</a:t>
              </a:r>
            </a:p>
          </p:txBody>
        </p:sp>
        <p:sp>
          <p:nvSpPr>
            <p:cNvPr id="44054" name="Rectangle 24"/>
            <p:cNvSpPr>
              <a:spLocks/>
            </p:cNvSpPr>
            <p:nvPr/>
          </p:nvSpPr>
          <p:spPr bwMode="auto">
            <a:xfrm>
              <a:off x="1000" y="48"/>
              <a:ext cx="8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5"/>
              <a:r>
                <a:rPr lang="en-US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Caveats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41600" y="2032000"/>
            <a:ext cx="984250" cy="520700"/>
            <a:chOff x="0" y="0"/>
            <a:chExt cx="620" cy="328"/>
          </a:xfrm>
        </p:grpSpPr>
        <p:pic>
          <p:nvPicPr>
            <p:cNvPr id="44051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4" y="200"/>
              <a:ext cx="35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Oval 27"/>
            <p:cNvSpPr>
              <a:spLocks/>
            </p:cNvSpPr>
            <p:nvPr/>
          </p:nvSpPr>
          <p:spPr bwMode="auto">
            <a:xfrm>
              <a:off x="0" y="0"/>
              <a:ext cx="240" cy="32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41" name="Rectangle 28"/>
          <p:cNvSpPr>
            <a:spLocks/>
          </p:cNvSpPr>
          <p:nvPr/>
        </p:nvSpPr>
        <p:spPr bwMode="auto">
          <a:xfrm>
            <a:off x="2540001" y="1612900"/>
            <a:ext cx="352785" cy="27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6" bIns="0">
            <a:prstTxWarp prst="textNoShape">
              <a:avLst/>
            </a:prstTxWarp>
            <a:spAutoFit/>
          </a:bodyPr>
          <a:lstStyle/>
          <a:p>
            <a:pPr marL="39685"/>
            <a:r>
              <a:rPr lang="en-US" dirty="0">
                <a:solidFill>
                  <a:srgbClr val="FFFF00"/>
                </a:solidFill>
                <a:ea typeface="Times" charset="0"/>
                <a:cs typeface="Times" charset="0"/>
              </a:rPr>
              <a:t>LTE</a:t>
            </a:r>
          </a:p>
        </p:txBody>
      </p:sp>
      <p:sp>
        <p:nvSpPr>
          <p:cNvPr id="44042" name="Rectangle 29"/>
          <p:cNvSpPr>
            <a:spLocks/>
          </p:cNvSpPr>
          <p:nvPr/>
        </p:nvSpPr>
        <p:spPr bwMode="auto">
          <a:xfrm>
            <a:off x="2006600" y="2095500"/>
            <a:ext cx="215900" cy="406400"/>
          </a:xfrm>
          <a:prstGeom prst="rect">
            <a:avLst/>
          </a:prstGeom>
          <a:solidFill>
            <a:srgbClr val="FF7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4" tIns="45716" rIns="91434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711201" y="1384300"/>
            <a:ext cx="3594100" cy="2984500"/>
            <a:chOff x="0" y="0"/>
            <a:chExt cx="2264" cy="1880"/>
          </a:xfrm>
          <a:solidFill>
            <a:srgbClr val="000090"/>
          </a:solidFill>
        </p:grpSpPr>
        <p:sp>
          <p:nvSpPr>
            <p:cNvPr id="44044" name="AutoShape 31"/>
            <p:cNvSpPr>
              <a:spLocks/>
            </p:cNvSpPr>
            <p:nvPr/>
          </p:nvSpPr>
          <p:spPr bwMode="auto">
            <a:xfrm>
              <a:off x="0" y="0"/>
              <a:ext cx="2264" cy="1880"/>
            </a:xfrm>
            <a:prstGeom prst="roundRect">
              <a:avLst>
                <a:gd name="adj" fmla="val 6380"/>
              </a:avLst>
            </a:prstGeom>
            <a:grp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45" name="Picture 3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9" y="1133"/>
              <a:ext cx="80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6" name="Picture 3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4" y="1464"/>
              <a:ext cx="516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3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9" y="111"/>
              <a:ext cx="557" cy="25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44048" name="Picture 3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4" y="437"/>
              <a:ext cx="1215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4049" name="Line 36"/>
            <p:cNvSpPr>
              <a:spLocks noChangeShapeType="1"/>
            </p:cNvSpPr>
            <p:nvPr/>
          </p:nvSpPr>
          <p:spPr bwMode="auto">
            <a:xfrm>
              <a:off x="121" y="759"/>
              <a:ext cx="0" cy="61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50" name="Picture 3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4" y="765"/>
              <a:ext cx="1320" cy="2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extBox 39"/>
          <p:cNvSpPr txBox="1"/>
          <p:nvPr/>
        </p:nvSpPr>
        <p:spPr>
          <a:xfrm>
            <a:off x="264088" y="6045201"/>
            <a:ext cx="8879912" cy="646323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r>
              <a:rPr lang="en-US" dirty="0" err="1" smtClean="0">
                <a:solidFill>
                  <a:srgbClr val="EDEDED"/>
                </a:solidFill>
              </a:rPr>
              <a:t>Madhusudhan</a:t>
            </a:r>
            <a:r>
              <a:rPr lang="en-US" dirty="0" smtClean="0">
                <a:solidFill>
                  <a:srgbClr val="EDEDED"/>
                </a:solidFill>
              </a:rPr>
              <a:t> &amp; </a:t>
            </a:r>
            <a:r>
              <a:rPr lang="en-US" dirty="0" err="1" smtClean="0">
                <a:solidFill>
                  <a:srgbClr val="EDEDED"/>
                </a:solidFill>
              </a:rPr>
              <a:t>Seager</a:t>
            </a:r>
            <a:r>
              <a:rPr lang="en-US" dirty="0" smtClean="0">
                <a:solidFill>
                  <a:srgbClr val="EDEDED"/>
                </a:solidFill>
              </a:rPr>
              <a:t> 2009; </a:t>
            </a:r>
            <a:r>
              <a:rPr lang="en-US" dirty="0" err="1" smtClean="0">
                <a:solidFill>
                  <a:srgbClr val="EDEDED"/>
                </a:solidFill>
              </a:rPr>
              <a:t>Madhusudhan</a:t>
            </a:r>
            <a:r>
              <a:rPr lang="en-US" dirty="0" smtClean="0">
                <a:solidFill>
                  <a:srgbClr val="EDEDED"/>
                </a:solidFill>
              </a:rPr>
              <a:t> et al. 2011</a:t>
            </a:r>
          </a:p>
          <a:p>
            <a:r>
              <a:rPr lang="en-US" dirty="0" smtClean="0">
                <a:solidFill>
                  <a:srgbClr val="EDEDED"/>
                </a:solidFill>
              </a:rPr>
              <a:t>Lee et al. 2012, Line et al. 2012; </a:t>
            </a:r>
            <a:r>
              <a:rPr lang="en-US" dirty="0" err="1" smtClean="0">
                <a:solidFill>
                  <a:srgbClr val="EDEDED"/>
                </a:solidFill>
              </a:rPr>
              <a:t>Benneke</a:t>
            </a:r>
            <a:r>
              <a:rPr lang="en-US" dirty="0" smtClean="0">
                <a:solidFill>
                  <a:srgbClr val="EDEDED"/>
                </a:solidFill>
              </a:rPr>
              <a:t> et al. 2012</a:t>
            </a:r>
            <a:endParaRPr lang="en-US" dirty="0">
              <a:solidFill>
                <a:srgbClr val="EDEDED"/>
              </a:solidFill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41389" y="2514600"/>
            <a:ext cx="3149600" cy="1143000"/>
            <a:chOff x="763588" y="2971800"/>
            <a:chExt cx="3149600" cy="1143000"/>
          </a:xfrm>
        </p:grpSpPr>
        <p:sp>
          <p:nvSpPr>
            <p:cNvPr id="44" name="Rectangle 25"/>
            <p:cNvSpPr>
              <a:spLocks/>
            </p:cNvSpPr>
            <p:nvPr/>
          </p:nvSpPr>
          <p:spPr bwMode="auto">
            <a:xfrm>
              <a:off x="763588" y="2971800"/>
              <a:ext cx="3149600" cy="1143000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9525">
              <a:solidFill>
                <a:schemeClr val="tx1">
                  <a:alpha val="86273"/>
                </a:schemeClr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5" name="Picture 2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63688" y="3371850"/>
              <a:ext cx="14478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Rectangle 27"/>
          <p:cNvSpPr>
            <a:spLocks/>
          </p:cNvSpPr>
          <p:nvPr/>
        </p:nvSpPr>
        <p:spPr bwMode="auto">
          <a:xfrm>
            <a:off x="774700" y="4762500"/>
            <a:ext cx="3467100" cy="546100"/>
          </a:xfrm>
          <a:prstGeom prst="rect">
            <a:avLst/>
          </a:prstGeom>
          <a:solidFill>
            <a:srgbClr val="FFFF00">
              <a:alpha val="75685"/>
            </a:srgbClr>
          </a:solidFill>
          <a:ln w="9525">
            <a:solidFill>
              <a:schemeClr val="tx1">
                <a:alpha val="93724"/>
              </a:schemeClr>
            </a:solidFill>
            <a:miter lim="800000"/>
            <a:headEnd/>
            <a:tailEnd/>
          </a:ln>
        </p:spPr>
        <p:txBody>
          <a:bodyPr lIns="91434" tIns="45716" rIns="91434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8"/>
          <p:cNvSpPr>
            <a:spLocks/>
          </p:cNvSpPr>
          <p:nvPr/>
        </p:nvSpPr>
        <p:spPr bwMode="auto">
          <a:xfrm>
            <a:off x="4533900" y="5029200"/>
            <a:ext cx="3467100" cy="749300"/>
          </a:xfrm>
          <a:prstGeom prst="rect">
            <a:avLst/>
          </a:prstGeom>
          <a:solidFill>
            <a:srgbClr val="FFFF00">
              <a:alpha val="75685"/>
            </a:srgbClr>
          </a:solidFill>
          <a:ln w="9525">
            <a:solidFill>
              <a:schemeClr val="tx1">
                <a:alpha val="93724"/>
              </a:schemeClr>
            </a:solidFill>
            <a:miter lim="800000"/>
            <a:headEnd/>
            <a:tailEnd/>
          </a:ln>
        </p:spPr>
        <p:txBody>
          <a:bodyPr lIns="91434" tIns="45716" rIns="91434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37"/>
          <p:cNvSpPr>
            <a:spLocks/>
          </p:cNvSpPr>
          <p:nvPr/>
        </p:nvSpPr>
        <p:spPr bwMode="auto">
          <a:xfrm>
            <a:off x="4533900" y="2692401"/>
            <a:ext cx="3848100" cy="1803400"/>
          </a:xfrm>
          <a:prstGeom prst="rect">
            <a:avLst/>
          </a:prstGeom>
          <a:solidFill>
            <a:srgbClr val="FFFF00">
              <a:alpha val="75685"/>
            </a:srgbClr>
          </a:solidFill>
          <a:ln w="9525">
            <a:solidFill>
              <a:schemeClr val="tx1">
                <a:alpha val="93724"/>
              </a:schemeClr>
            </a:solidFill>
            <a:miter lim="800000"/>
            <a:headEnd/>
            <a:tailEnd/>
          </a:ln>
        </p:spPr>
        <p:txBody>
          <a:bodyPr lIns="0" tIns="0" rIns="40636" bIns="0" anchor="ctr">
            <a:prstTxWarp prst="textNoShape">
              <a:avLst/>
            </a:prstTxWarp>
          </a:bodyPr>
          <a:lstStyle/>
          <a:p>
            <a:pPr marL="39685" algn="ctr"/>
            <a:r>
              <a:rPr lang="en-US" dirty="0">
                <a:solidFill>
                  <a:schemeClr val="tx1"/>
                </a:solidFill>
                <a:ea typeface="Times" charset="0"/>
                <a:cs typeface="Times" charset="0"/>
              </a:rPr>
              <a:t>Perturbations to equilibrium or uniform mixing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3345" y="866118"/>
            <a:ext cx="4826950" cy="369324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1-D parametric models of </a:t>
            </a:r>
            <a:r>
              <a:rPr lang="en-US" dirty="0" err="1" smtClean="0">
                <a:solidFill>
                  <a:srgbClr val="FFFF00"/>
                </a:solidFill>
              </a:rPr>
              <a:t>exoplanet</a:t>
            </a:r>
            <a:r>
              <a:rPr lang="en-US" dirty="0" smtClean="0">
                <a:solidFill>
                  <a:srgbClr val="FFFF00"/>
                </a:solidFill>
              </a:rPr>
              <a:t> atmospheres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67021" y="1961633"/>
            <a:ext cx="336960" cy="292388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1300" b="1" i="1" dirty="0" err="1" smtClean="0">
                <a:solidFill>
                  <a:schemeClr val="bg1"/>
                </a:solidFill>
              </a:rPr>
              <a:t>ξ</a:t>
            </a:r>
            <a:r>
              <a:rPr lang="en-US" sz="1300" b="1" i="1" baseline="-25000" dirty="0" err="1" smtClean="0">
                <a:solidFill>
                  <a:schemeClr val="bg1"/>
                </a:solidFill>
              </a:rPr>
              <a:t>λ</a:t>
            </a:r>
            <a:endParaRPr lang="en-US" sz="13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 rIns="132080"/>
          <a:lstStyle/>
          <a:p>
            <a:r>
              <a:rPr lang="en-US" dirty="0" smtClean="0">
                <a:solidFill>
                  <a:srgbClr val="FF0000"/>
                </a:solidFill>
              </a:rPr>
              <a:t>Atmospheric Retrieval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67200" y="1524005"/>
            <a:ext cx="4114800" cy="1054100"/>
            <a:chOff x="0" y="0"/>
            <a:chExt cx="2592" cy="664"/>
          </a:xfrm>
        </p:grpSpPr>
        <p:sp>
          <p:nvSpPr>
            <p:cNvPr id="53282" name="AutoShape 3"/>
            <p:cNvSpPr>
              <a:spLocks/>
            </p:cNvSpPr>
            <p:nvPr/>
          </p:nvSpPr>
          <p:spPr bwMode="auto">
            <a:xfrm>
              <a:off x="0" y="16"/>
              <a:ext cx="2592" cy="648"/>
            </a:xfrm>
            <a:prstGeom prst="roundRect">
              <a:avLst>
                <a:gd name="adj" fmla="val 1851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endParaRPr lang="en-US" sz="1700">
                <a:solidFill>
                  <a:schemeClr val="tx1"/>
                </a:solidFill>
                <a:ea typeface="Times" charset="0"/>
                <a:cs typeface="Times" charset="0"/>
              </a:endParaRP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Global Energy Balance (Kurucz Model)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700">
                  <a:solidFill>
                    <a:schemeClr val="tx1"/>
                  </a:solidFill>
                  <a:ea typeface="Times" charset="0"/>
                  <a:cs typeface="Times" charset="0"/>
                </a:rPr>
                <a:t> Intrinsic Energy source (negligible)</a:t>
              </a:r>
            </a:p>
          </p:txBody>
        </p:sp>
        <p:sp>
          <p:nvSpPr>
            <p:cNvPr id="53283" name="Rectangle 4"/>
            <p:cNvSpPr>
              <a:spLocks/>
            </p:cNvSpPr>
            <p:nvPr/>
          </p:nvSpPr>
          <p:spPr bwMode="auto">
            <a:xfrm>
              <a:off x="512" y="0"/>
              <a:ext cx="1333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ea typeface="Times" charset="0"/>
                  <a:cs typeface="Times" charset="0"/>
                </a:rPr>
                <a:t>Boundary Conditions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279900" y="4830768"/>
            <a:ext cx="4178300" cy="1214438"/>
            <a:chOff x="0" y="43"/>
            <a:chExt cx="2632" cy="765"/>
          </a:xfrm>
        </p:grpSpPr>
        <p:sp>
          <p:nvSpPr>
            <p:cNvPr id="53280" name="AutoShape 6"/>
            <p:cNvSpPr>
              <a:spLocks/>
            </p:cNvSpPr>
            <p:nvPr/>
          </p:nvSpPr>
          <p:spPr bwMode="auto">
            <a:xfrm>
              <a:off x="0" y="56"/>
              <a:ext cx="2632" cy="752"/>
            </a:xfrm>
            <a:prstGeom prst="roundRect">
              <a:avLst>
                <a:gd name="adj" fmla="val 15954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Computationally fast (can explore parameter space)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Can explore non-equilibrium concentrations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400">
                  <a:solidFill>
                    <a:schemeClr val="tx1"/>
                  </a:solidFill>
                  <a:ea typeface="Times" charset="0"/>
                  <a:cs typeface="Times" charset="0"/>
                </a:rPr>
                <a:t> Day-night energy redistribution as output</a:t>
              </a:r>
            </a:p>
          </p:txBody>
        </p:sp>
        <p:sp>
          <p:nvSpPr>
            <p:cNvPr id="53281" name="Rectangle 7"/>
            <p:cNvSpPr>
              <a:spLocks/>
            </p:cNvSpPr>
            <p:nvPr/>
          </p:nvSpPr>
          <p:spPr bwMode="auto">
            <a:xfrm>
              <a:off x="1024" y="43"/>
              <a:ext cx="624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Features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46100" y="1104905"/>
            <a:ext cx="5954713" cy="3467100"/>
            <a:chOff x="0" y="0"/>
            <a:chExt cx="3751" cy="2184"/>
          </a:xfrm>
        </p:grpSpPr>
        <p:pic>
          <p:nvPicPr>
            <p:cNvPr id="53269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4" y="0"/>
              <a:ext cx="256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0" y="304"/>
              <a:ext cx="2264" cy="1880"/>
              <a:chOff x="0" y="0"/>
              <a:chExt cx="2264" cy="1880"/>
            </a:xfrm>
          </p:grpSpPr>
          <p:pic>
            <p:nvPicPr>
              <p:cNvPr id="53271" name="Picture 1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9" y="111"/>
                <a:ext cx="557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72" name="AutoShape 12"/>
              <p:cNvSpPr>
                <a:spLocks/>
              </p:cNvSpPr>
              <p:nvPr/>
            </p:nvSpPr>
            <p:spPr bwMode="auto">
              <a:xfrm>
                <a:off x="0" y="0"/>
                <a:ext cx="2264" cy="1880"/>
              </a:xfrm>
              <a:prstGeom prst="roundRect">
                <a:avLst>
                  <a:gd name="adj" fmla="val 6380"/>
                </a:avLst>
              </a:prstGeom>
              <a:solidFill>
                <a:srgbClr val="0000FF">
                  <a:alpha val="0"/>
                </a:srgbClr>
              </a:solidFill>
              <a:ln w="508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3273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4" y="1464"/>
                <a:ext cx="51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74" name="Picture 1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5" y="448"/>
                <a:ext cx="796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275" name="Line 15"/>
              <p:cNvSpPr>
                <a:spLocks noChangeShapeType="1"/>
              </p:cNvSpPr>
              <p:nvPr/>
            </p:nvSpPr>
            <p:spPr bwMode="auto">
              <a:xfrm>
                <a:off x="112" y="777"/>
                <a:ext cx="0" cy="60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145" y="780"/>
                <a:ext cx="1808" cy="538"/>
                <a:chOff x="0" y="0"/>
                <a:chExt cx="1808" cy="537"/>
              </a:xfrm>
            </p:grpSpPr>
            <p:pic>
              <p:nvPicPr>
                <p:cNvPr id="53277" name="Picture 1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" y="0"/>
                  <a:ext cx="1792" cy="1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78" name="Picture 18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0" y="200"/>
                  <a:ext cx="1808" cy="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79" name="Picture 19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6" y="430"/>
                  <a:ext cx="929" cy="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46100" y="4618043"/>
            <a:ext cx="3606800" cy="1416050"/>
            <a:chOff x="0" y="21"/>
            <a:chExt cx="2272" cy="892"/>
          </a:xfrm>
        </p:grpSpPr>
        <p:sp>
          <p:nvSpPr>
            <p:cNvPr id="53265" name="AutoShape 21"/>
            <p:cNvSpPr>
              <a:spLocks/>
            </p:cNvSpPr>
            <p:nvPr/>
          </p:nvSpPr>
          <p:spPr bwMode="auto">
            <a:xfrm>
              <a:off x="0" y="25"/>
              <a:ext cx="2272" cy="888"/>
            </a:xfrm>
            <a:prstGeom prst="roundRect">
              <a:avLst>
                <a:gd name="adj" fmla="val 1350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 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</a:t>
              </a:r>
            </a:p>
            <a:p>
              <a:pPr marL="39688">
                <a:buSzPct val="125000"/>
                <a:buFont typeface="Times" charset="0"/>
                <a:buChar char="•"/>
              </a:pPr>
              <a:r>
                <a:rPr lang="en-US" sz="1800">
                  <a:solidFill>
                    <a:schemeClr val="tx1"/>
                  </a:solidFill>
                  <a:ea typeface="Times" charset="0"/>
                  <a:cs typeface="Times" charset="0"/>
                </a:rPr>
                <a:t> clouds, etc.</a:t>
              </a:r>
            </a:p>
          </p:txBody>
        </p:sp>
        <p:pic>
          <p:nvPicPr>
            <p:cNvPr id="53266" name="Picture 2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" y="255"/>
              <a:ext cx="1208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7" name="Picture 2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0" y="425"/>
              <a:ext cx="177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8" name="Rectangle 24"/>
            <p:cNvSpPr>
              <a:spLocks/>
            </p:cNvSpPr>
            <p:nvPr/>
          </p:nvSpPr>
          <p:spPr bwMode="auto">
            <a:xfrm>
              <a:off x="688" y="21"/>
              <a:ext cx="111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Times" charset="0"/>
                  <a:cs typeface="Times" charset="0"/>
                </a:rPr>
                <a:t>Parameters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4267200" y="2578105"/>
            <a:ext cx="4127500" cy="2260600"/>
            <a:chOff x="0" y="0"/>
            <a:chExt cx="2600" cy="1424"/>
          </a:xfrm>
        </p:grpSpPr>
        <p:sp>
          <p:nvSpPr>
            <p:cNvPr id="53256" name="AutoShape 26"/>
            <p:cNvSpPr>
              <a:spLocks/>
            </p:cNvSpPr>
            <p:nvPr/>
          </p:nvSpPr>
          <p:spPr bwMode="auto">
            <a:xfrm>
              <a:off x="0" y="8"/>
              <a:ext cx="2600" cy="1416"/>
            </a:xfrm>
            <a:prstGeom prst="roundRect">
              <a:avLst>
                <a:gd name="adj" fmla="val 8472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57" name="Rectangle 27"/>
            <p:cNvSpPr>
              <a:spLocks/>
            </p:cNvSpPr>
            <p:nvPr/>
          </p:nvSpPr>
          <p:spPr bwMode="auto">
            <a:xfrm>
              <a:off x="313" y="0"/>
              <a:ext cx="197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400">
                  <a:solidFill>
                    <a:srgbClr val="FF0000"/>
                  </a:solidFill>
                  <a:ea typeface="Times" charset="0"/>
                  <a:cs typeface="Times" charset="0"/>
                </a:rPr>
                <a:t>Perturbations to Chemical Equilibrium</a:t>
              </a:r>
            </a:p>
          </p:txBody>
        </p:sp>
        <p:pic>
          <p:nvPicPr>
            <p:cNvPr id="53258" name="Picture 2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56" y="240"/>
              <a:ext cx="97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9" name="Picture 2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4" y="688"/>
              <a:ext cx="77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0" name="Picture 3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56" y="688"/>
              <a:ext cx="78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3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6" y="872"/>
              <a:ext cx="2192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3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2" y="368"/>
              <a:ext cx="2457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3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0" y="1040"/>
              <a:ext cx="164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4" name="Picture 3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76" y="1104"/>
              <a:ext cx="74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36"/>
          <p:cNvSpPr txBox="1"/>
          <p:nvPr/>
        </p:nvSpPr>
        <p:spPr>
          <a:xfrm>
            <a:off x="1509993" y="6077470"/>
            <a:ext cx="5946213" cy="369324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Madhusudhan</a:t>
            </a:r>
            <a:r>
              <a:rPr lang="en-US" dirty="0" smtClean="0">
                <a:solidFill>
                  <a:srgbClr val="FFFF00"/>
                </a:solidFill>
              </a:rPr>
              <a:t> &amp; </a:t>
            </a:r>
            <a:r>
              <a:rPr lang="en-US" dirty="0" err="1" smtClean="0">
                <a:solidFill>
                  <a:srgbClr val="FFFF00"/>
                </a:solidFill>
              </a:rPr>
              <a:t>Seager</a:t>
            </a:r>
            <a:r>
              <a:rPr lang="en-US" dirty="0" smtClean="0">
                <a:solidFill>
                  <a:srgbClr val="FFFF00"/>
                </a:solidFill>
              </a:rPr>
              <a:t> 2009; </a:t>
            </a:r>
            <a:r>
              <a:rPr lang="en-US" dirty="0" err="1" smtClean="0">
                <a:solidFill>
                  <a:srgbClr val="FFFF00"/>
                </a:solidFill>
              </a:rPr>
              <a:t>Madhusudhan</a:t>
            </a:r>
            <a:r>
              <a:rPr lang="en-US" dirty="0" smtClean="0">
                <a:solidFill>
                  <a:srgbClr val="FFFF00"/>
                </a:solidFill>
              </a:rPr>
              <a:t> et al. 2011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3999" y="22671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−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61429" y="6387070"/>
            <a:ext cx="6350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Also see Lee et al. 2012, Line et al. 2012, </a:t>
            </a:r>
            <a:r>
              <a:rPr lang="en-US" dirty="0" err="1" smtClean="0">
                <a:solidFill>
                  <a:srgbClr val="FFFF00"/>
                </a:solidFill>
              </a:rPr>
              <a:t>Benneke</a:t>
            </a:r>
            <a:r>
              <a:rPr lang="en-US" dirty="0" smtClean="0">
                <a:solidFill>
                  <a:srgbClr val="FFFF00"/>
                </a:solidFill>
              </a:rPr>
              <a:t> et al. 2012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31763" y="-80962"/>
            <a:ext cx="8876815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Atmospheric Retrieval for Exoplanets</a:t>
            </a: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1019177"/>
            <a:ext cx="90805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646430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Madhusudhan and </a:t>
            </a:r>
            <a:r>
              <a:rPr lang="en-US" dirty="0" err="1" smtClean="0">
                <a:solidFill>
                  <a:srgbClr val="FFFF00"/>
                </a:solidFill>
              </a:rPr>
              <a:t>Seager</a:t>
            </a:r>
            <a:r>
              <a:rPr lang="en-US" dirty="0" smtClean="0">
                <a:solidFill>
                  <a:srgbClr val="FFFF00"/>
                </a:solidFill>
              </a:rPr>
              <a:t> (2009)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7372" y="6244168"/>
            <a:ext cx="2806700" cy="5461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08110" y="5799608"/>
            <a:ext cx="4735890" cy="369324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Madhusudhan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 et al. 2011, Nature, 469, 64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-138920" y="145813"/>
            <a:ext cx="9282920" cy="90710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First MCMC Retrievals and Constraints on C/O Ratios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" y="4017477"/>
            <a:ext cx="3234492" cy="1415764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rgbClr val="0000FF"/>
                </a:solidFill>
              </a:rPr>
              <a:t>Key Molecular Constraints</a:t>
            </a:r>
            <a:r>
              <a:rPr lang="en-US" sz="2200" dirty="0" smtClean="0"/>
              <a:t>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200" dirty="0" smtClean="0"/>
              <a:t> 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O/H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≤ 6 × 10</a:t>
            </a:r>
            <a:r>
              <a:rPr lang="en-US" sz="2200" baseline="30000" dirty="0" smtClean="0"/>
              <a:t>-6</a:t>
            </a:r>
            <a:endParaRPr lang="en-US" sz="2200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 CH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/H</a:t>
            </a:r>
            <a:r>
              <a:rPr lang="en-US" sz="2200" baseline="-25000" dirty="0" smtClean="0"/>
              <a:t>2 </a:t>
            </a:r>
            <a:r>
              <a:rPr lang="en-US" sz="2200" dirty="0" smtClean="0"/>
              <a:t>≥ 8 × 10</a:t>
            </a:r>
            <a:r>
              <a:rPr lang="en-US" sz="2200" baseline="30000" dirty="0" smtClean="0"/>
              <a:t>-6</a:t>
            </a:r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4257" y="5528680"/>
            <a:ext cx="2847094" cy="7694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34" tIns="45716" rIns="91434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C/O ≥ 1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 descr="dplot_all_gc_tr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871" y="1734273"/>
            <a:ext cx="4823504" cy="369514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236811" y="4719294"/>
            <a:ext cx="1760562" cy="8481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7835673" y="4469403"/>
            <a:ext cx="500740" cy="13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wasp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9435" y="1313258"/>
            <a:ext cx="3962042" cy="283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_sep_mp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4654" y="922337"/>
            <a:ext cx="8185468" cy="5846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1143000"/>
          </a:xfrm>
        </p:spPr>
        <p:txBody>
          <a:bodyPr>
            <a:noAutofit/>
          </a:bodyPr>
          <a:lstStyle/>
          <a:p>
            <a:r>
              <a:rPr lang="en-US" sz="2700" b="1" dirty="0" err="1" smtClean="0">
                <a:solidFill>
                  <a:srgbClr val="008000"/>
                </a:solidFill>
              </a:rPr>
              <a:t>Exoplanets</a:t>
            </a:r>
            <a:r>
              <a:rPr lang="en-US" sz="2700" b="1" dirty="0" smtClean="0">
                <a:solidFill>
                  <a:srgbClr val="008000"/>
                </a:solidFill>
              </a:rPr>
              <a:t> Conducive for  Atmospheric Characterization</a:t>
            </a:r>
            <a:endParaRPr lang="en-US" sz="2700" b="1" dirty="0">
              <a:solidFill>
                <a:srgbClr val="008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01800" y="914400"/>
            <a:ext cx="3073400" cy="4838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21299" y="1263650"/>
            <a:ext cx="2997201" cy="113665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4963916" y="914400"/>
            <a:ext cx="3954703" cy="2678145"/>
            <a:chOff x="5034417" y="2464988"/>
            <a:chExt cx="3954703" cy="2678145"/>
          </a:xfrm>
        </p:grpSpPr>
        <p:grpSp>
          <p:nvGrpSpPr>
            <p:cNvPr id="4" name="Group 16"/>
            <p:cNvGrpSpPr/>
            <p:nvPr/>
          </p:nvGrpSpPr>
          <p:grpSpPr>
            <a:xfrm>
              <a:off x="5034417" y="2464988"/>
              <a:ext cx="3954703" cy="2678145"/>
              <a:chOff x="5034417" y="1690488"/>
              <a:chExt cx="3954703" cy="2678145"/>
            </a:xfrm>
          </p:grpSpPr>
          <p:pic>
            <p:nvPicPr>
              <p:cNvPr id="11" name="Picture 10" descr="hr8799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4417" y="1736958"/>
                <a:ext cx="3954703" cy="2631675"/>
              </a:xfrm>
              <a:prstGeom prst="rect">
                <a:avLst/>
              </a:prstGeom>
              <a:solidFill>
                <a:schemeClr val="tx1"/>
              </a:solidFill>
              <a:ln w="50800">
                <a:solidFill>
                  <a:srgbClr val="FF0000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788147" y="1690488"/>
                <a:ext cx="2390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Directly imaged planets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042515" y="4740393"/>
              <a:ext cx="1496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Marois</a:t>
              </a:r>
              <a:r>
                <a:rPr lang="en-US" sz="1400" dirty="0" smtClean="0">
                  <a:solidFill>
                    <a:schemeClr val="bg1"/>
                  </a:solidFill>
                </a:rPr>
                <a:t> et al. 2008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126316" y="3859116"/>
            <a:ext cx="4699000" cy="2733675"/>
            <a:chOff x="126316" y="3859116"/>
            <a:chExt cx="4699000" cy="2733675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6316" y="3859116"/>
              <a:ext cx="4699000" cy="2733675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26316" y="3859116"/>
              <a:ext cx="1831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Transiting planets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838946" y="4876798"/>
            <a:ext cx="2204386" cy="960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65249" y="4825999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Transiting Planets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RV Planets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Directly Imaged Planet</a:t>
            </a:r>
            <a:r>
              <a:rPr lang="en-US" dirty="0" smtClean="0"/>
              <a:t>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MCMC Retrievals for WASP-43b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59" y="1434571"/>
            <a:ext cx="3318933" cy="305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3" y="4501915"/>
            <a:ext cx="2540000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435" y="1231375"/>
            <a:ext cx="5105400" cy="495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6141" y="6315157"/>
            <a:ext cx="4735890" cy="369324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Kreidberg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 et al. 2014 (Line et al retrievals)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Super Retrievals</a:t>
            </a:r>
            <a:r>
              <a:rPr lang="en-US" sz="3200" dirty="0" smtClean="0">
                <a:solidFill>
                  <a:srgbClr val="800000"/>
                </a:solidFill>
              </a:rPr>
              <a:t/>
            </a:r>
            <a:br>
              <a:rPr lang="en-US" sz="3200" dirty="0" smtClean="0">
                <a:solidFill>
                  <a:srgbClr val="800000"/>
                </a:solidFill>
              </a:rPr>
            </a:br>
            <a:r>
              <a:rPr lang="en-US" sz="2800" dirty="0" smtClean="0"/>
              <a:t>(</a:t>
            </a:r>
            <a:r>
              <a:rPr lang="en-US" sz="2800" dirty="0" err="1" smtClean="0"/>
              <a:t>MultiNest</a:t>
            </a:r>
            <a:r>
              <a:rPr lang="en-US" sz="2800" dirty="0" smtClean="0"/>
              <a:t>, Patchy Clouds, Detailed Chemistry)</a:t>
            </a:r>
            <a:endParaRPr lang="en-US" sz="2800" dirty="0"/>
          </a:p>
        </p:txBody>
      </p:sp>
      <p:pic>
        <p:nvPicPr>
          <p:cNvPr id="4" name="Picture 3" descr="Sing_spectru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1598" y="1330815"/>
            <a:ext cx="4160367" cy="2773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8317" y="6440957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MacDonald &amp; </a:t>
            </a:r>
            <a:r>
              <a:rPr lang="en-US" sz="2000" dirty="0" err="1" smtClean="0">
                <a:solidFill>
                  <a:srgbClr val="000090"/>
                </a:solidFill>
              </a:rPr>
              <a:t>Madhusudhan</a:t>
            </a:r>
            <a:r>
              <a:rPr lang="en-US" sz="2000" dirty="0" smtClean="0">
                <a:solidFill>
                  <a:srgbClr val="000090"/>
                </a:solidFill>
              </a:rPr>
              <a:t> 2017, MNRAS</a:t>
            </a:r>
          </a:p>
        </p:txBody>
      </p:sp>
      <p:pic>
        <p:nvPicPr>
          <p:cNvPr id="7" name="Picture 6" descr="results_chemistr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4174059"/>
            <a:ext cx="9144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802" y="1398547"/>
            <a:ext cx="2658533" cy="2492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4251" y="1951672"/>
            <a:ext cx="2159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Models</a:t>
            </a:r>
          </a:p>
          <a:p>
            <a:pPr>
              <a:buFont typeface="Arial"/>
              <a:buChar char="•"/>
            </a:pPr>
            <a:r>
              <a:rPr lang="en-US" dirty="0" smtClean="0"/>
              <a:t> Patchy Clouds </a:t>
            </a:r>
          </a:p>
          <a:p>
            <a:pPr>
              <a:buFont typeface="Arial"/>
              <a:buChar char="•"/>
            </a:pPr>
            <a:r>
              <a:rPr lang="en-US" dirty="0" smtClean="0"/>
              <a:t> N chemistry</a:t>
            </a:r>
          </a:p>
          <a:p>
            <a:pPr>
              <a:buFont typeface="Arial"/>
              <a:buChar char="•"/>
            </a:pPr>
            <a:r>
              <a:rPr lang="en-US" dirty="0" smtClean="0"/>
              <a:t> Na/K </a:t>
            </a:r>
          </a:p>
          <a:p>
            <a:pPr>
              <a:buFont typeface="Arial"/>
              <a:buChar char="•"/>
            </a:pPr>
            <a:r>
              <a:rPr lang="en-US" dirty="0" smtClean="0"/>
              <a:t> High-altitude hazes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ng_poste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54971" y="66610"/>
            <a:ext cx="6538226" cy="6791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1727" y="-34988"/>
            <a:ext cx="3117037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Posteriors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2751" r="1176" b="3932"/>
          <a:stretch/>
        </p:blipFill>
        <p:spPr>
          <a:xfrm>
            <a:off x="169331" y="1005328"/>
            <a:ext cx="2795309" cy="1795361"/>
          </a:xfrm>
          <a:prstGeom prst="rect">
            <a:avLst/>
          </a:prstGeom>
          <a:noFill/>
          <a:ln w="38100" cap="sq">
            <a:noFill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690531" y="6390158"/>
            <a:ext cx="3772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MacDonald &amp; </a:t>
            </a:r>
            <a:r>
              <a:rPr lang="en-US" sz="1600" dirty="0" err="1" smtClean="0">
                <a:solidFill>
                  <a:srgbClr val="000090"/>
                </a:solidFill>
              </a:rPr>
              <a:t>Madhusudhan</a:t>
            </a:r>
            <a:r>
              <a:rPr lang="en-US" sz="1600" dirty="0" smtClean="0">
                <a:solidFill>
                  <a:srgbClr val="000090"/>
                </a:solidFill>
              </a:rPr>
              <a:t> 2017, MNRAS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Atmospheric Retrieval Codes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1" y="965198"/>
            <a:ext cx="7802204" cy="579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3" y="-640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Ultra-precise Retrievals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6" name="Picture 5" descr="spectra_bd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0267" y="1078978"/>
            <a:ext cx="3436598" cy="3436598"/>
          </a:xfrm>
          <a:prstGeom prst="rect">
            <a:avLst/>
          </a:prstGeom>
        </p:spPr>
      </p:pic>
      <p:pic>
        <p:nvPicPr>
          <p:cNvPr id="7" name="Picture 6" descr="histplot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03867" y="4793079"/>
            <a:ext cx="6519333" cy="1810926"/>
          </a:xfrm>
          <a:prstGeom prst="rect">
            <a:avLst/>
          </a:prstGeom>
        </p:spPr>
      </p:pic>
      <p:pic>
        <p:nvPicPr>
          <p:cNvPr id="8" name="Picture 7" descr="zplot_solar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64726" y="1158025"/>
            <a:ext cx="4731533" cy="3154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4488" y="4159983"/>
            <a:ext cx="361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Line et al. 2015, 2016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Madhusudhan</a:t>
            </a:r>
            <a:r>
              <a:rPr lang="en-US" sz="1400" dirty="0" smtClean="0">
                <a:solidFill>
                  <a:srgbClr val="0000FF"/>
                </a:solidFill>
              </a:rPr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Apai</a:t>
            </a:r>
            <a:r>
              <a:rPr lang="en-US" sz="1400" dirty="0" smtClean="0">
                <a:solidFill>
                  <a:srgbClr val="0000FF"/>
                </a:solidFill>
              </a:rPr>
              <a:t>, Gandhi (2016, Submitted)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25" y="152397"/>
            <a:ext cx="9054376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Atmospheric Retrievals of Brown dwarfs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8" name="Picture 7" descr="zplot_solar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76" y="2478800"/>
            <a:ext cx="3617374" cy="2411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24" y="4792114"/>
            <a:ext cx="361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Madhusudhan</a:t>
            </a:r>
            <a:r>
              <a:rPr lang="en-US" sz="1400" dirty="0" smtClean="0">
                <a:solidFill>
                  <a:srgbClr val="000090"/>
                </a:solidFill>
              </a:rPr>
              <a:t>, </a:t>
            </a:r>
            <a:r>
              <a:rPr lang="en-US" sz="1400" dirty="0" err="1" smtClean="0">
                <a:solidFill>
                  <a:srgbClr val="000090"/>
                </a:solidFill>
              </a:rPr>
              <a:t>Apai</a:t>
            </a:r>
            <a:r>
              <a:rPr lang="en-US" sz="1400" dirty="0" smtClean="0">
                <a:solidFill>
                  <a:srgbClr val="000090"/>
                </a:solidFill>
              </a:rPr>
              <a:t>, Gandhi (2016, Submitted)</a:t>
            </a:r>
          </a:p>
          <a:p>
            <a:r>
              <a:rPr lang="en-US" sz="1400" dirty="0" smtClean="0"/>
              <a:t>Line et al. 2015, 2016</a:t>
            </a:r>
            <a:endParaRPr lang="en-US" sz="1400" dirty="0"/>
          </a:p>
        </p:txBody>
      </p:sp>
      <p:pic>
        <p:nvPicPr>
          <p:cNvPr id="10" name="Picture 9" descr="CtoO_v_Met_0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18113" y="1423226"/>
            <a:ext cx="5509683" cy="4316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2840" y="5739568"/>
            <a:ext cx="2477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Line et al. (2016, Submitted)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365" y="247841"/>
            <a:ext cx="8470900" cy="707886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FF00"/>
                </a:solidFill>
              </a:rPr>
              <a:t>Future Landscape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387285" y="1048050"/>
            <a:ext cx="3657600" cy="2922032"/>
            <a:chOff x="0" y="3953886"/>
            <a:chExt cx="3657600" cy="2922032"/>
          </a:xfrm>
        </p:grpSpPr>
        <p:pic>
          <p:nvPicPr>
            <p:cNvPr id="35" name="Picture 34" descr="jwst_front_view_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23218"/>
              <a:ext cx="3657600" cy="25527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682" y="3953886"/>
              <a:ext cx="3338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The James Webb Space Telescope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32365" y="4241010"/>
            <a:ext cx="39687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Future from Ground: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European – Extremely Large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2" name="Picture 41" descr="800px-Eelt_night5krerender_pot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95" y="4973650"/>
            <a:ext cx="2787430" cy="1564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extBox 19"/>
          <p:cNvSpPr txBox="1"/>
          <p:nvPr/>
        </p:nvSpPr>
        <p:spPr>
          <a:xfrm>
            <a:off x="4246515" y="1451248"/>
            <a:ext cx="453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JWST: </a:t>
            </a:r>
            <a:r>
              <a:rPr lang="en-US" dirty="0" err="1" smtClean="0">
                <a:solidFill>
                  <a:srgbClr val="00FF00"/>
                </a:solidFill>
              </a:rPr>
              <a:t>NIRSpec</a:t>
            </a:r>
            <a:r>
              <a:rPr lang="en-US" dirty="0" smtClean="0">
                <a:solidFill>
                  <a:srgbClr val="00FF00"/>
                </a:solidFill>
              </a:rPr>
              <a:t> and MIRI (0.6-24 </a:t>
            </a:r>
            <a:r>
              <a:rPr lang="en-US" dirty="0" err="1" smtClean="0">
                <a:solidFill>
                  <a:srgbClr val="00FF00"/>
                </a:solidFill>
              </a:rPr>
              <a:t>μm</a:t>
            </a:r>
            <a:r>
              <a:rPr lang="en-US" dirty="0" smtClean="0">
                <a:solidFill>
                  <a:srgbClr val="00FF00"/>
                </a:solidFill>
              </a:rPr>
              <a:t>), R~3000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E-ELT: </a:t>
            </a:r>
            <a:r>
              <a:rPr lang="en-US" dirty="0" smtClean="0">
                <a:solidFill>
                  <a:srgbClr val="00FF00"/>
                </a:solidFill>
              </a:rPr>
              <a:t>METIS (2.9-5.3 </a:t>
            </a:r>
            <a:r>
              <a:rPr lang="en-US" dirty="0" err="1" smtClean="0">
                <a:solidFill>
                  <a:srgbClr val="00FF00"/>
                </a:solidFill>
              </a:rPr>
              <a:t>μm</a:t>
            </a:r>
            <a:r>
              <a:rPr lang="en-US" dirty="0" smtClean="0">
                <a:solidFill>
                  <a:srgbClr val="00FF00"/>
                </a:solidFill>
              </a:rPr>
              <a:t>) R -&gt; 10</a:t>
            </a:r>
            <a:r>
              <a:rPr lang="en-US" baseline="30000" dirty="0" smtClean="0">
                <a:solidFill>
                  <a:srgbClr val="00FF00"/>
                </a:solidFill>
              </a:rPr>
              <a:t>5</a:t>
            </a:r>
            <a:r>
              <a:rPr lang="en-US" dirty="0" smtClean="0">
                <a:solidFill>
                  <a:srgbClr val="00FF00"/>
                </a:solidFill>
              </a:rPr>
              <a:t> + N-band</a:t>
            </a:r>
          </a:p>
        </p:txBody>
      </p:sp>
      <p:pic>
        <p:nvPicPr>
          <p:cNvPr id="11" name="Picture 10" descr="cross_sech2o_1000compare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49679" y="2872300"/>
            <a:ext cx="4591776" cy="3443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93503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Importance of C/O Ratio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4" name="Picture 13" descr="fig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142999"/>
            <a:ext cx="7636426" cy="5454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82145"/>
            <a:ext cx="905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Madhusudhan</a:t>
            </a:r>
            <a:r>
              <a:rPr lang="en-US" sz="2000" dirty="0" smtClean="0">
                <a:solidFill>
                  <a:srgbClr val="0000FF"/>
                </a:solidFill>
              </a:rPr>
              <a:t> 2012</a:t>
            </a:r>
            <a:r>
              <a:rPr lang="en-US" sz="2000" dirty="0" smtClean="0">
                <a:solidFill>
                  <a:srgbClr val="FF0000"/>
                </a:solidFill>
              </a:rPr>
              <a:t>; Also see Moses et al. 2013, </a:t>
            </a:r>
            <a:r>
              <a:rPr lang="en-US" sz="2000" dirty="0" err="1" smtClean="0">
                <a:solidFill>
                  <a:srgbClr val="FF0000"/>
                </a:solidFill>
              </a:rPr>
              <a:t>Kopparapu</a:t>
            </a:r>
            <a:r>
              <a:rPr lang="en-US" sz="2000" dirty="0" smtClean="0">
                <a:solidFill>
                  <a:srgbClr val="FF0000"/>
                </a:solidFill>
              </a:rPr>
              <a:t> et al. 2013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wndwarf-concept-brow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387"/>
            <a:ext cx="91440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Implications for Planet Formation and Migration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2608773">
            <a:off x="4190046" y="4874548"/>
            <a:ext cx="4780790" cy="353225"/>
          </a:xfrm>
          <a:prstGeom prst="rightArrow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98" y="6231467"/>
            <a:ext cx="210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Credits: NASA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1" y="4485845"/>
            <a:ext cx="46058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Mousis</a:t>
            </a:r>
            <a:r>
              <a:rPr lang="en-US" dirty="0" smtClean="0">
                <a:solidFill>
                  <a:srgbClr val="FFFF00"/>
                </a:solidFill>
              </a:rPr>
              <a:t> et al. 2009, 2011, Oberg et al. 2011,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Madhusudhan et al. 2011, 2014, 2017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Helling</a:t>
            </a:r>
            <a:r>
              <a:rPr lang="en-US" dirty="0" smtClean="0">
                <a:solidFill>
                  <a:srgbClr val="FFFF00"/>
                </a:solidFill>
              </a:rPr>
              <a:t> et al. 2014, </a:t>
            </a:r>
            <a:r>
              <a:rPr lang="en-US" dirty="0" err="1" smtClean="0">
                <a:solidFill>
                  <a:srgbClr val="FFFF00"/>
                </a:solidFill>
              </a:rPr>
              <a:t>Marbouef</a:t>
            </a:r>
            <a:r>
              <a:rPr lang="en-US" dirty="0" smtClean="0">
                <a:solidFill>
                  <a:srgbClr val="FFFF00"/>
                </a:solidFill>
              </a:rPr>
              <a:t> et al. 2014,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Thiabauld</a:t>
            </a:r>
            <a:r>
              <a:rPr lang="en-US" dirty="0" smtClean="0">
                <a:solidFill>
                  <a:srgbClr val="FFFF00"/>
                </a:solidFill>
              </a:rPr>
              <a:t> et al. 2015, </a:t>
            </a:r>
            <a:r>
              <a:rPr lang="en-US" dirty="0" err="1" smtClean="0">
                <a:solidFill>
                  <a:srgbClr val="FFFF00"/>
                </a:solidFill>
              </a:rPr>
              <a:t>Mordasini</a:t>
            </a:r>
            <a:r>
              <a:rPr lang="en-US" dirty="0" smtClean="0">
                <a:solidFill>
                  <a:srgbClr val="FFFF00"/>
                </a:solidFill>
              </a:rPr>
              <a:t> et al. 2016,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Venturini</a:t>
            </a:r>
            <a:r>
              <a:rPr lang="en-US" dirty="0" smtClean="0">
                <a:solidFill>
                  <a:srgbClr val="FFFF00"/>
                </a:solidFill>
              </a:rPr>
              <a:t> et al. 2016, </a:t>
            </a:r>
            <a:r>
              <a:rPr lang="en-US" dirty="0" err="1" smtClean="0">
                <a:solidFill>
                  <a:srgbClr val="FFFF00"/>
                </a:solidFill>
              </a:rPr>
              <a:t>Cridland</a:t>
            </a:r>
            <a:r>
              <a:rPr lang="en-US" dirty="0" smtClean="0">
                <a:solidFill>
                  <a:srgbClr val="FFFF00"/>
                </a:solidFill>
              </a:rPr>
              <a:t> et al. 2016,2017,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Booth et al. 2017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igration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2851" y="668876"/>
            <a:ext cx="4143015" cy="3107261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220129" y="-89144"/>
            <a:ext cx="8686800" cy="90710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800000"/>
                </a:solidFill>
              </a:rPr>
              <a:t>Chemical Signatures of Giant Planet Formation and Migration</a:t>
            </a:r>
            <a:endParaRPr lang="en-US" sz="2600" dirty="0">
              <a:solidFill>
                <a:srgbClr val="800000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0" y="3433140"/>
            <a:ext cx="8957728" cy="3441793"/>
            <a:chOff x="33866" y="3416207"/>
            <a:chExt cx="8957728" cy="3441793"/>
          </a:xfrm>
        </p:grpSpPr>
        <p:pic>
          <p:nvPicPr>
            <p:cNvPr id="11" name="Picture 10" descr="fig1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419594" y="3416207"/>
              <a:ext cx="4572000" cy="304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66" y="6519446"/>
              <a:ext cx="472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Madhusudhan</a:t>
              </a:r>
              <a:r>
                <a:rPr lang="en-US" sz="1600" dirty="0" smtClean="0">
                  <a:solidFill>
                    <a:srgbClr val="0000FF"/>
                  </a:solidFill>
                </a:rPr>
                <a:t> et al. 2014,2016</a:t>
              </a:r>
            </a:p>
          </p:txBody>
        </p:sp>
      </p:grpSp>
      <p:pic>
        <p:nvPicPr>
          <p:cNvPr id="18" name="Picture 17" descr="cxplot_new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42893" y="3144901"/>
            <a:ext cx="3615267" cy="3615267"/>
          </a:xfrm>
          <a:prstGeom prst="rect">
            <a:avLst/>
          </a:prstGeom>
        </p:spPr>
      </p:pic>
      <p:grpSp>
        <p:nvGrpSpPr>
          <p:cNvPr id="3" name="Group 16"/>
          <p:cNvGrpSpPr/>
          <p:nvPr/>
        </p:nvGrpSpPr>
        <p:grpSpPr>
          <a:xfrm>
            <a:off x="4572000" y="782115"/>
            <a:ext cx="4538134" cy="2616728"/>
            <a:chOff x="4572000" y="782115"/>
            <a:chExt cx="4538134" cy="2616728"/>
          </a:xfrm>
        </p:grpSpPr>
        <p:pic>
          <p:nvPicPr>
            <p:cNvPr id="21" name="Picture 20" descr="fig1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4572000" y="782115"/>
              <a:ext cx="3844229" cy="244745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212141" y="3060289"/>
              <a:ext cx="1897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Oberg et al. 2011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-16933" y="3946543"/>
            <a:ext cx="4648200" cy="2324100"/>
            <a:chOff x="84665" y="4657729"/>
            <a:chExt cx="4648200" cy="2324100"/>
          </a:xfrm>
        </p:grpSpPr>
        <p:pic>
          <p:nvPicPr>
            <p:cNvPr id="19" name="Picture 18" descr="spectrum_HD209458b_1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84665" y="4657729"/>
              <a:ext cx="4648200" cy="23241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12798" y="4880241"/>
              <a:ext cx="1659467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65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396" y="1164599"/>
            <a:ext cx="4290804" cy="249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28032" y="-74282"/>
            <a:ext cx="8686800" cy="1143000"/>
          </a:xfrm>
        </p:spPr>
        <p:txBody>
          <a:bodyPr rIns="132080">
            <a:noAutofit/>
          </a:bodyPr>
          <a:lstStyle/>
          <a:p>
            <a:pPr indent="0" eaLnBrk="1" hangingPunct="1"/>
            <a:r>
              <a:rPr lang="en-US" sz="3600" dirty="0" smtClean="0">
                <a:solidFill>
                  <a:srgbClr val="FF0000"/>
                </a:solidFill>
              </a:rPr>
              <a:t>Atmospheric Spectra of Transiting Planets</a:t>
            </a:r>
            <a:endParaRPr 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12803" y="4202921"/>
          <a:ext cx="876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80" name="Equation" r:id="rId7" imgW="876300" imgH="469900" progId="Equation.3">
                  <p:embed/>
                </p:oleObj>
              </mc:Choice>
              <mc:Fallback>
                <p:oleObj name="Equation" r:id="rId7" imgW="8763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3" y="4202921"/>
                        <a:ext cx="8763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7325734" y="2959100"/>
          <a:ext cx="148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81" name="Equation" r:id="rId9" imgW="1485900" imgH="469900" progId="Equation.3">
                  <p:embed/>
                </p:oleObj>
              </mc:Choice>
              <mc:Fallback>
                <p:oleObj name="Equation" r:id="rId9" imgW="14859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5734" y="2959100"/>
                        <a:ext cx="1485900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fig1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670152" y="936307"/>
            <a:ext cx="4372181" cy="312298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69079" y="2421468"/>
            <a:ext cx="694267" cy="389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1468" y="3979899"/>
            <a:ext cx="3862032" cy="2166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99184" y="6146795"/>
            <a:ext cx="2410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Stevenson et al. 2014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396" y="6146795"/>
            <a:ext cx="284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Madhusudhan</a:t>
            </a:r>
            <a:r>
              <a:rPr lang="en-US" sz="2000" dirty="0" smtClean="0">
                <a:solidFill>
                  <a:srgbClr val="0000FF"/>
                </a:solidFill>
              </a:rPr>
              <a:t> et al. 2014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9184" y="230607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Madhusudhan</a:t>
            </a:r>
            <a:r>
              <a:rPr lang="en-US" sz="1400" dirty="0" smtClean="0">
                <a:solidFill>
                  <a:srgbClr val="0000FF"/>
                </a:solidFill>
              </a:rPr>
              <a:t> 2012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Atmospheric Retrieval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Future outlook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92" y="-32951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Clouds and Hazes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91105"/>
            <a:ext cx="3897600" cy="487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42232" y="6300851"/>
            <a:ext cx="1827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Sing et al. 2016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56" y="4354428"/>
            <a:ext cx="3572941" cy="2240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27" y="1288209"/>
            <a:ext cx="3708405" cy="2451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392" y="3773260"/>
            <a:ext cx="3588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Pont et al. 2008, Sing et al. 2011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27" y="121240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Clouds and Hazes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96" y="1433570"/>
            <a:ext cx="2993170" cy="2371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037" y="1702704"/>
            <a:ext cx="5276963" cy="439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78" y="3923402"/>
            <a:ext cx="3215217" cy="24406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464" y="6364085"/>
            <a:ext cx="899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Morley et al. 2015, </a:t>
            </a:r>
            <a:r>
              <a:rPr lang="en-US" dirty="0" err="1" smtClean="0">
                <a:solidFill>
                  <a:srgbClr val="0000FF"/>
                </a:solidFill>
              </a:rPr>
              <a:t>Wakeford</a:t>
            </a:r>
            <a:r>
              <a:rPr lang="en-US" dirty="0" smtClean="0">
                <a:solidFill>
                  <a:srgbClr val="0000FF"/>
                </a:solidFill>
              </a:rPr>
              <a:t> et al. 2017, </a:t>
            </a:r>
            <a:r>
              <a:rPr lang="en-US" dirty="0" err="1" smtClean="0">
                <a:solidFill>
                  <a:srgbClr val="0000FF"/>
                </a:solidFill>
              </a:rPr>
              <a:t>Wakeford</a:t>
            </a:r>
            <a:r>
              <a:rPr lang="en-US" dirty="0" smtClean="0">
                <a:solidFill>
                  <a:srgbClr val="0000FF"/>
                </a:solidFill>
              </a:rPr>
              <a:t> &amp; Sing 2016, </a:t>
            </a:r>
            <a:r>
              <a:rPr lang="en-US" dirty="0" err="1" smtClean="0">
                <a:solidFill>
                  <a:srgbClr val="0000FF"/>
                </a:solidFill>
              </a:rPr>
              <a:t>Pinhas</a:t>
            </a:r>
            <a:r>
              <a:rPr lang="en-US" dirty="0" smtClean="0">
                <a:solidFill>
                  <a:srgbClr val="0000FF"/>
                </a:solidFill>
              </a:rPr>
              <a:t> &amp; </a:t>
            </a:r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 2017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Atmospheric Retrieval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Future outlook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0000" y="499533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60 HST orbits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6" y="1400699"/>
            <a:ext cx="7841336" cy="32729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9551" y="4710668"/>
            <a:ext cx="212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Kreidberg</a:t>
            </a:r>
            <a:r>
              <a:rPr lang="en-US" dirty="0" smtClean="0">
                <a:solidFill>
                  <a:srgbClr val="0000FF"/>
                </a:solidFill>
              </a:rPr>
              <a:t> et al. 2014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5794" y="74994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Spectrum of a Super-Earth GJ 1214b</a:t>
            </a:r>
            <a:endParaRPr lang="en-US" sz="3600" dirty="0">
              <a:solidFill>
                <a:srgbClr val="800000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6109719" y="4670411"/>
            <a:ext cx="2941831" cy="1951421"/>
            <a:chOff x="254000" y="4422671"/>
            <a:chExt cx="2941831" cy="1951421"/>
          </a:xfrm>
        </p:grpSpPr>
        <p:sp>
          <p:nvSpPr>
            <p:cNvPr id="20" name="TextBox 19"/>
            <p:cNvSpPr txBox="1"/>
            <p:nvPr/>
          </p:nvSpPr>
          <p:spPr>
            <a:xfrm>
              <a:off x="254000" y="4422671"/>
              <a:ext cx="26543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800000"/>
                  </a:solidFill>
                </a:rPr>
                <a:t>M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p</a:t>
              </a:r>
              <a:r>
                <a:rPr lang="en-US" sz="2400" dirty="0" smtClean="0">
                  <a:solidFill>
                    <a:srgbClr val="800000"/>
                  </a:solidFill>
                </a:rPr>
                <a:t> = 6.55 ± 0.98 M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E</a:t>
              </a:r>
              <a:endParaRPr lang="en-US" sz="2400" dirty="0" smtClean="0">
                <a:solidFill>
                  <a:srgbClr val="800000"/>
                </a:solidFill>
              </a:endParaRPr>
            </a:p>
            <a:p>
              <a:r>
                <a:rPr lang="en-US" sz="2400" dirty="0" err="1" smtClean="0">
                  <a:solidFill>
                    <a:srgbClr val="800000"/>
                  </a:solidFill>
                </a:rPr>
                <a:t>R</a:t>
              </a:r>
              <a:r>
                <a:rPr lang="en-US" sz="2400" baseline="-25000" dirty="0" err="1" smtClean="0">
                  <a:solidFill>
                    <a:srgbClr val="800000"/>
                  </a:solidFill>
                </a:rPr>
                <a:t>p</a:t>
              </a:r>
              <a:r>
                <a:rPr lang="en-US" sz="2400" dirty="0" smtClean="0">
                  <a:solidFill>
                    <a:srgbClr val="800000"/>
                  </a:solidFill>
                </a:rPr>
                <a:t> = 2.678 ± 0.13 R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E</a:t>
              </a:r>
              <a:r>
                <a:rPr lang="en-US" sz="2400" dirty="0" smtClean="0">
                  <a:solidFill>
                    <a:srgbClr val="800000"/>
                  </a:solidFill>
                </a:rPr>
                <a:t> </a:t>
              </a:r>
            </a:p>
            <a:p>
              <a:r>
                <a:rPr lang="en-US" sz="2400" dirty="0" err="1" smtClean="0">
                  <a:solidFill>
                    <a:srgbClr val="800000"/>
                  </a:solidFill>
                </a:rPr>
                <a:t>T</a:t>
              </a:r>
              <a:r>
                <a:rPr lang="en-US" sz="2400" baseline="-25000" dirty="0" err="1" smtClean="0">
                  <a:solidFill>
                    <a:srgbClr val="800000"/>
                  </a:solidFill>
                </a:rPr>
                <a:t>eq</a:t>
              </a:r>
              <a:r>
                <a:rPr lang="en-US" sz="2400" dirty="0" smtClean="0">
                  <a:solidFill>
                    <a:srgbClr val="800000"/>
                  </a:solidFill>
                </a:rPr>
                <a:t> = 400 - 550 K</a:t>
              </a:r>
              <a:endParaRPr lang="en-US" sz="2400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4000" y="5727761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Key Merit: </a:t>
              </a:r>
              <a:r>
                <a:rPr lang="en-US" dirty="0" smtClean="0">
                  <a:solidFill>
                    <a:srgbClr val="0000FF"/>
                  </a:solidFill>
                </a:rPr>
                <a:t>Orbits an M Dwarf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(M = 0.16 M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, R = 0.2 </a:t>
              </a:r>
              <a:r>
                <a:rPr lang="en-US" dirty="0" err="1" smtClean="0">
                  <a:solidFill>
                    <a:srgbClr val="0000FF"/>
                  </a:solidFill>
                </a:rPr>
                <a:t>R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21" descr="gj1214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0410"/>
            <a:ext cx="2218228" cy="2187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1. Clouds and Hazes in SE Atmospheres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5" y="1069793"/>
            <a:ext cx="4195118" cy="2655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6" y="3860808"/>
            <a:ext cx="3566583" cy="2641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66" y="3938470"/>
            <a:ext cx="4488102" cy="2902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79" y="6454802"/>
            <a:ext cx="436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Morley et al. 2015, </a:t>
            </a:r>
            <a:r>
              <a:rPr lang="en-US" dirty="0" err="1" smtClean="0">
                <a:solidFill>
                  <a:srgbClr val="0000FF"/>
                </a:solidFill>
              </a:rPr>
              <a:t>Mbarek</a:t>
            </a:r>
            <a:r>
              <a:rPr lang="en-US" dirty="0" smtClean="0">
                <a:solidFill>
                  <a:srgbClr val="0000FF"/>
                </a:solidFill>
              </a:rPr>
              <a:t> &amp; Kempton 2016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04" y="1086615"/>
            <a:ext cx="4359295" cy="2858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perEarth-2panel-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" y="1097702"/>
            <a:ext cx="5468774" cy="3076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27" y="-135464"/>
            <a:ext cx="866986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 Atmospheric Circulation in </a:t>
            </a:r>
            <a:r>
              <a:rPr lang="en-US" dirty="0" err="1" smtClean="0">
                <a:solidFill>
                  <a:srgbClr val="FF0000"/>
                </a:solidFill>
              </a:rPr>
              <a:t>SEs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4106636"/>
            <a:ext cx="9144000" cy="2747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23" y="987857"/>
            <a:ext cx="6438900" cy="3165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2837" y="3430597"/>
            <a:ext cx="19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Demory</a:t>
            </a:r>
            <a:r>
              <a:rPr lang="en-US" dirty="0" smtClean="0">
                <a:solidFill>
                  <a:srgbClr val="000090"/>
                </a:solidFill>
              </a:rPr>
              <a:t> et al. 2016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0669" y="1097702"/>
            <a:ext cx="122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55 </a:t>
            </a:r>
            <a:r>
              <a:rPr lang="en-US" dirty="0" err="1" smtClean="0">
                <a:solidFill>
                  <a:srgbClr val="000090"/>
                </a:solidFill>
              </a:rPr>
              <a:t>Cancri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 (2500 K)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10530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Atmospheric Circulation in Super Earths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sz="2667" dirty="0" smtClean="0">
                <a:solidFill>
                  <a:srgbClr val="800000"/>
                </a:solidFill>
              </a:rPr>
              <a:t>Case Study of GJ 1214b (550 K)</a:t>
            </a:r>
            <a:endParaRPr lang="en-US" sz="2667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71" y="1201789"/>
            <a:ext cx="6354484" cy="2557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93" y="3776558"/>
            <a:ext cx="6702421" cy="2648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6167" y="6387070"/>
            <a:ext cx="187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Kataria</a:t>
            </a:r>
            <a:r>
              <a:rPr lang="en-US" dirty="0" smtClean="0">
                <a:solidFill>
                  <a:srgbClr val="000090"/>
                </a:solidFill>
              </a:rPr>
              <a:t> et al. 2016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 Habitable Planets and </a:t>
            </a:r>
            <a:r>
              <a:rPr lang="en-US" dirty="0" err="1" smtClean="0">
                <a:solidFill>
                  <a:srgbClr val="FF0000"/>
                </a:solidFill>
              </a:rPr>
              <a:t>Biosignatures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TRAPPIST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499"/>
            <a:ext cx="9136475" cy="5139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8928" y="5858925"/>
            <a:ext cx="3270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FF00"/>
                </a:solidFill>
              </a:rPr>
              <a:t>Gillon</a:t>
            </a:r>
            <a:r>
              <a:rPr lang="en-US" sz="2200" dirty="0" smtClean="0">
                <a:solidFill>
                  <a:srgbClr val="00FF00"/>
                </a:solidFill>
              </a:rPr>
              <a:t> et al. 2016</a:t>
            </a:r>
          </a:p>
          <a:p>
            <a:r>
              <a:rPr lang="en-US" sz="2200" dirty="0" err="1" smtClean="0">
                <a:solidFill>
                  <a:srgbClr val="00FF00"/>
                </a:solidFill>
              </a:rPr>
              <a:t>Anglada-Escude</a:t>
            </a:r>
            <a:r>
              <a:rPr lang="en-US" sz="2200" dirty="0" smtClean="0">
                <a:solidFill>
                  <a:srgbClr val="00FF00"/>
                </a:solidFill>
              </a:rPr>
              <a:t> et al. 2016</a:t>
            </a:r>
            <a:endParaRPr lang="en-US" sz="2200" dirty="0">
              <a:solidFill>
                <a:srgbClr val="00FF00"/>
              </a:solidFill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237066" y="1672966"/>
            <a:ext cx="5367867" cy="5003060"/>
            <a:chOff x="237066" y="1672966"/>
            <a:chExt cx="5367867" cy="50030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066" y="1672966"/>
              <a:ext cx="5367867" cy="500306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113732" y="4642941"/>
              <a:ext cx="1196364" cy="841859"/>
              <a:chOff x="2062933" y="4592142"/>
              <a:chExt cx="1196364" cy="84185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062933" y="4592142"/>
                <a:ext cx="3141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.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40030" y="5064669"/>
                <a:ext cx="1119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Proxima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</a:t>
                </a:r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92" y="5079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Habitable Zones and </a:t>
            </a:r>
            <a:r>
              <a:rPr lang="en-US" dirty="0" err="1" smtClean="0">
                <a:solidFill>
                  <a:srgbClr val="800000"/>
                </a:solidFill>
              </a:rPr>
              <a:t>Biosignatures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468437"/>
            <a:ext cx="4533900" cy="401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1634" y="5521867"/>
            <a:ext cx="281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Kopparapu</a:t>
            </a:r>
            <a:r>
              <a:rPr lang="en-US" dirty="0" smtClean="0">
                <a:solidFill>
                  <a:srgbClr val="000090"/>
                </a:solidFill>
              </a:rPr>
              <a:t> et al. 2014, 2017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84" y="1352565"/>
            <a:ext cx="3364441" cy="4861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323" y="6257835"/>
            <a:ext cx="2683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Seager</a:t>
            </a:r>
            <a:r>
              <a:rPr lang="en-US" sz="2000" dirty="0" smtClean="0">
                <a:solidFill>
                  <a:srgbClr val="0000FF"/>
                </a:solidFill>
              </a:rPr>
              <a:t> et al. 2013, 2016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263" y="6347638"/>
            <a:ext cx="846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Deming et al. 2013, McCullough et al. 2014, </a:t>
            </a:r>
            <a:r>
              <a:rPr lang="en-US" sz="1600" dirty="0" err="1" smtClean="0">
                <a:solidFill>
                  <a:srgbClr val="0000FF"/>
                </a:solidFill>
              </a:rPr>
              <a:t>Madhusudhan</a:t>
            </a:r>
            <a:r>
              <a:rPr lang="en-US" sz="1600" dirty="0" smtClean="0">
                <a:solidFill>
                  <a:srgbClr val="0000FF"/>
                </a:solidFill>
              </a:rPr>
              <a:t> et al. 2014, </a:t>
            </a:r>
            <a:r>
              <a:rPr lang="en-US" sz="1600" dirty="0" err="1" smtClean="0">
                <a:solidFill>
                  <a:srgbClr val="0000FF"/>
                </a:solidFill>
              </a:rPr>
              <a:t>Kreidberg</a:t>
            </a:r>
            <a:r>
              <a:rPr lang="en-US" sz="1600" dirty="0" smtClean="0">
                <a:solidFill>
                  <a:srgbClr val="0000FF"/>
                </a:solidFill>
              </a:rPr>
              <a:t> et al. 2015, etc.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41" y="-68262"/>
            <a:ext cx="9132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Advances with HST Transit Spectroscopy</a:t>
            </a:r>
            <a:endParaRPr kumimoji="0" lang="en-US" sz="2222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hubble_in_orbi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872" y="1049871"/>
            <a:ext cx="2878667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3" y="4603511"/>
            <a:ext cx="4445288" cy="1744127"/>
          </a:xfrm>
          <a:prstGeom prst="rect">
            <a:avLst/>
          </a:prstGeom>
        </p:spPr>
      </p:pic>
      <p:pic>
        <p:nvPicPr>
          <p:cNvPr id="8" name="Picture 7" descr="spectra_two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32939"/>
            <a:ext cx="4385737" cy="3654780"/>
          </a:xfrm>
          <a:prstGeom prst="rect">
            <a:avLst/>
          </a:prstGeom>
        </p:spPr>
      </p:pic>
      <p:pic>
        <p:nvPicPr>
          <p:cNvPr id="9" name="Picture 8" descr="abund_raw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88932" y="3429000"/>
            <a:ext cx="4385736" cy="2828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Atmospheric Retrieval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 Future outlook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_new_gray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267" y="103725"/>
            <a:ext cx="8991600" cy="580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67" y="6025406"/>
            <a:ext cx="908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Madhusudhan</a:t>
            </a:r>
            <a:r>
              <a:rPr lang="en-US" dirty="0" smtClean="0">
                <a:solidFill>
                  <a:srgbClr val="0000FF"/>
                </a:solidFill>
              </a:rPr>
              <a:t>, Knutson, Fortney, and Barman, 2014,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`</a:t>
            </a:r>
            <a:r>
              <a:rPr lang="en-US" dirty="0" err="1" smtClean="0">
                <a:solidFill>
                  <a:srgbClr val="0000FF"/>
                </a:solidFill>
              </a:rPr>
              <a:t>Exoplanetary</a:t>
            </a:r>
            <a:r>
              <a:rPr lang="en-US" dirty="0" smtClean="0">
                <a:solidFill>
                  <a:srgbClr val="0000FF"/>
                </a:solidFill>
              </a:rPr>
              <a:t> Atmospheres’ , </a:t>
            </a:r>
            <a:r>
              <a:rPr lang="en-US" dirty="0" err="1" smtClean="0">
                <a:solidFill>
                  <a:srgbClr val="0000FF"/>
                </a:solidFill>
              </a:rPr>
              <a:t>Protostars</a:t>
            </a:r>
            <a:r>
              <a:rPr lang="en-US" dirty="0" smtClean="0">
                <a:solidFill>
                  <a:srgbClr val="0000FF"/>
                </a:solidFill>
              </a:rPr>
              <a:t> and Planets VI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1800" y="4330367"/>
            <a:ext cx="8481797" cy="1077210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 Characterization of atmospheres and interiors of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exoplanets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4280" y="2122079"/>
            <a:ext cx="8263801" cy="584776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 Detection of small planets orbiting nearby stars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65" y="247841"/>
            <a:ext cx="8470900" cy="707886"/>
          </a:xfrm>
          <a:prstGeom prst="rect">
            <a:avLst/>
          </a:prstGeom>
          <a:noFill/>
        </p:spPr>
        <p:txBody>
          <a:bodyPr wrap="square" lIns="91434" tIns="45716" rIns="91434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FF00"/>
                </a:solidFill>
              </a:rPr>
              <a:t>The Future of Exoplanet Science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332365" y="1812087"/>
            <a:ext cx="2490606" cy="1984673"/>
            <a:chOff x="673100" y="805446"/>
            <a:chExt cx="3199015" cy="2623554"/>
          </a:xfrm>
        </p:grpSpPr>
        <p:pic>
          <p:nvPicPr>
            <p:cNvPr id="26" name="Picture 25" descr="TES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100" y="899344"/>
              <a:ext cx="3199015" cy="252965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81496" y="805446"/>
              <a:ext cx="1897514" cy="488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TESS (NASA)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 descr="ngts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02" y="1003446"/>
            <a:ext cx="2121745" cy="72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3095561" y="1335452"/>
            <a:ext cx="2289239" cy="2063388"/>
            <a:chOff x="5972730" y="658830"/>
            <a:chExt cx="2952876" cy="3286626"/>
          </a:xfrm>
        </p:grpSpPr>
        <p:pic>
          <p:nvPicPr>
            <p:cNvPr id="30" name="Picture 29" descr="cheops_with_sky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3625" y="708696"/>
              <a:ext cx="2931981" cy="323676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972730" y="658830"/>
              <a:ext cx="1479380" cy="102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CHEOPS (ESA)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0" y="3953886"/>
            <a:ext cx="3657600" cy="2922032"/>
            <a:chOff x="0" y="3953886"/>
            <a:chExt cx="3657600" cy="2922032"/>
          </a:xfrm>
        </p:grpSpPr>
        <p:pic>
          <p:nvPicPr>
            <p:cNvPr id="35" name="Picture 34" descr="jwst_front_view_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323218"/>
              <a:ext cx="3657600" cy="25527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682" y="3953886"/>
              <a:ext cx="3338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The James Webb Space Telescope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6201690" y="4291809"/>
            <a:ext cx="2787430" cy="2229353"/>
            <a:chOff x="6201690" y="4105928"/>
            <a:chExt cx="2787430" cy="2229353"/>
          </a:xfrm>
          <a:solidFill>
            <a:schemeClr val="tx1"/>
          </a:solidFill>
        </p:grpSpPr>
        <p:sp>
          <p:nvSpPr>
            <p:cNvPr id="41" name="TextBox 40"/>
            <p:cNvSpPr txBox="1"/>
            <p:nvPr/>
          </p:nvSpPr>
          <p:spPr>
            <a:xfrm>
              <a:off x="6215827" y="4105928"/>
              <a:ext cx="277173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The future from ground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E-ELT, GMT, TMT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2" name="Picture 41" descr="800px-Eelt_night5krerender_potw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01690" y="4770836"/>
              <a:ext cx="2787430" cy="1564445"/>
            </a:xfrm>
            <a:prstGeom prst="rect">
              <a:avLst/>
            </a:prstGeom>
            <a:grpFill/>
          </p:spPr>
        </p:pic>
      </p:grpSp>
      <p:grpSp>
        <p:nvGrpSpPr>
          <p:cNvPr id="23" name="Group 22"/>
          <p:cNvGrpSpPr/>
          <p:nvPr/>
        </p:nvGrpSpPr>
        <p:grpSpPr>
          <a:xfrm>
            <a:off x="5931469" y="1275154"/>
            <a:ext cx="2871796" cy="2164294"/>
            <a:chOff x="5931469" y="1275154"/>
            <a:chExt cx="2871796" cy="2164294"/>
          </a:xfrm>
        </p:grpSpPr>
        <p:pic>
          <p:nvPicPr>
            <p:cNvPr id="21" name="Picture 20" descr="platoconcept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1469" y="1275154"/>
              <a:ext cx="2871796" cy="215384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931469" y="2977783"/>
              <a:ext cx="2121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FF00"/>
                  </a:solidFill>
                </a:rPr>
                <a:t>PLATO (ESA)</a:t>
              </a:r>
              <a:endParaRPr lang="en-US" sz="2400" dirty="0">
                <a:solidFill>
                  <a:srgbClr val="00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50799" y="-76727"/>
            <a:ext cx="924574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First Detection of H</a:t>
            </a:r>
            <a:r>
              <a:rPr lang="en-US" sz="4000" baseline="-25000" dirty="0" smtClean="0">
                <a:solidFill>
                  <a:srgbClr val="800000"/>
                </a:solidFill>
              </a:rPr>
              <a:t>2</a:t>
            </a:r>
            <a:r>
              <a:rPr lang="en-US" sz="4000" dirty="0" smtClean="0">
                <a:solidFill>
                  <a:srgbClr val="800000"/>
                </a:solidFill>
              </a:rPr>
              <a:t>O in an </a:t>
            </a:r>
            <a:r>
              <a:rPr lang="en-US" sz="4000" dirty="0" err="1" smtClean="0">
                <a:solidFill>
                  <a:srgbClr val="800000"/>
                </a:solidFill>
              </a:rPr>
              <a:t>Exo</a:t>
            </a:r>
            <a:r>
              <a:rPr lang="en-US" sz="4000" dirty="0" smtClean="0">
                <a:solidFill>
                  <a:srgbClr val="800000"/>
                </a:solidFill>
              </a:rPr>
              <a:t>-Neptune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85" y="1557330"/>
            <a:ext cx="8075417" cy="44743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57499" y="6070019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Fraine</a:t>
            </a:r>
            <a:r>
              <a:rPr lang="en-US" sz="2400" dirty="0" smtClean="0">
                <a:solidFill>
                  <a:srgbClr val="0000FF"/>
                </a:solidFill>
              </a:rPr>
              <a:t> et al. 2014, Nature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9278" y="967869"/>
            <a:ext cx="475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Transmission Spectrum of HAT-P-11b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5925608"/>
            <a:ext cx="2057400" cy="949325"/>
            <a:chOff x="5912870" y="5687149"/>
            <a:chExt cx="2057400" cy="949325"/>
          </a:xfrm>
        </p:grpSpPr>
        <p:pic>
          <p:nvPicPr>
            <p:cNvPr id="7" name="Picture 5" descr="800px-Exoplanet_Comparison_Gliese_436_b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12870" y="5687149"/>
              <a:ext cx="2057400" cy="94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925739" y="5994405"/>
              <a:ext cx="84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</a:rPr>
                <a:t>GJ 436b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3067" y="50800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60 HST orbits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6" y="1400699"/>
            <a:ext cx="7841336" cy="32729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9551" y="4710668"/>
            <a:ext cx="212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Kreidberg</a:t>
            </a:r>
            <a:r>
              <a:rPr lang="en-US" dirty="0" smtClean="0">
                <a:solidFill>
                  <a:srgbClr val="0000FF"/>
                </a:solidFill>
              </a:rPr>
              <a:t> et al. 2014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5794" y="74994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Spectrum of a Super-Earth GJ 1214b</a:t>
            </a:r>
            <a:endParaRPr lang="en-US" sz="3600" dirty="0">
              <a:solidFill>
                <a:srgbClr val="800000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6109719" y="4670411"/>
            <a:ext cx="2941831" cy="1951421"/>
            <a:chOff x="254000" y="4422671"/>
            <a:chExt cx="2941831" cy="1951421"/>
          </a:xfrm>
        </p:grpSpPr>
        <p:sp>
          <p:nvSpPr>
            <p:cNvPr id="20" name="TextBox 19"/>
            <p:cNvSpPr txBox="1"/>
            <p:nvPr/>
          </p:nvSpPr>
          <p:spPr>
            <a:xfrm>
              <a:off x="254000" y="4422671"/>
              <a:ext cx="26543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800000"/>
                  </a:solidFill>
                </a:rPr>
                <a:t>M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p</a:t>
              </a:r>
              <a:r>
                <a:rPr lang="en-US" sz="2400" dirty="0" smtClean="0">
                  <a:solidFill>
                    <a:srgbClr val="800000"/>
                  </a:solidFill>
                </a:rPr>
                <a:t> = 6.55 ± 0.98 M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E</a:t>
              </a:r>
              <a:endParaRPr lang="en-US" sz="2400" dirty="0" smtClean="0">
                <a:solidFill>
                  <a:srgbClr val="800000"/>
                </a:solidFill>
              </a:endParaRPr>
            </a:p>
            <a:p>
              <a:r>
                <a:rPr lang="en-US" sz="2400" dirty="0" err="1" smtClean="0">
                  <a:solidFill>
                    <a:srgbClr val="800000"/>
                  </a:solidFill>
                </a:rPr>
                <a:t>R</a:t>
              </a:r>
              <a:r>
                <a:rPr lang="en-US" sz="2400" baseline="-25000" dirty="0" err="1" smtClean="0">
                  <a:solidFill>
                    <a:srgbClr val="800000"/>
                  </a:solidFill>
                </a:rPr>
                <a:t>p</a:t>
              </a:r>
              <a:r>
                <a:rPr lang="en-US" sz="2400" dirty="0" smtClean="0">
                  <a:solidFill>
                    <a:srgbClr val="800000"/>
                  </a:solidFill>
                </a:rPr>
                <a:t> = 2.678 ± 0.13 R</a:t>
              </a:r>
              <a:r>
                <a:rPr lang="en-US" sz="2400" baseline="-25000" dirty="0" smtClean="0">
                  <a:solidFill>
                    <a:srgbClr val="800000"/>
                  </a:solidFill>
                </a:rPr>
                <a:t>E</a:t>
              </a:r>
              <a:r>
                <a:rPr lang="en-US" sz="2400" dirty="0" smtClean="0">
                  <a:solidFill>
                    <a:srgbClr val="800000"/>
                  </a:solidFill>
                </a:rPr>
                <a:t> </a:t>
              </a:r>
            </a:p>
            <a:p>
              <a:r>
                <a:rPr lang="en-US" sz="2400" dirty="0" err="1" smtClean="0">
                  <a:solidFill>
                    <a:srgbClr val="800000"/>
                  </a:solidFill>
                </a:rPr>
                <a:t>T</a:t>
              </a:r>
              <a:r>
                <a:rPr lang="en-US" sz="2400" baseline="-25000" dirty="0" err="1" smtClean="0">
                  <a:solidFill>
                    <a:srgbClr val="800000"/>
                  </a:solidFill>
                </a:rPr>
                <a:t>eq</a:t>
              </a:r>
              <a:r>
                <a:rPr lang="en-US" sz="2400" dirty="0" smtClean="0">
                  <a:solidFill>
                    <a:srgbClr val="800000"/>
                  </a:solidFill>
                </a:rPr>
                <a:t> = 400 - 550 K</a:t>
              </a:r>
              <a:endParaRPr lang="en-US" sz="2400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4000" y="5727761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Key Merit: </a:t>
              </a:r>
              <a:r>
                <a:rPr lang="en-US" dirty="0" smtClean="0">
                  <a:solidFill>
                    <a:srgbClr val="0000FF"/>
                  </a:solidFill>
                </a:rPr>
                <a:t>Orbits an M Dwarf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(M = 0.16 M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, R = 0.2 </a:t>
              </a:r>
              <a:r>
                <a:rPr lang="en-US" dirty="0" err="1" smtClean="0">
                  <a:solidFill>
                    <a:srgbClr val="0000FF"/>
                  </a:solidFill>
                </a:rPr>
                <a:t>R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21" descr="gj1214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0410"/>
            <a:ext cx="2218228" cy="2187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4752"/>
            <a:ext cx="86868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00FF00"/>
                </a:solidFill>
              </a:rPr>
              <a:t>Theory of </a:t>
            </a:r>
            <a:r>
              <a:rPr lang="en-US" sz="3800" dirty="0" err="1" smtClean="0">
                <a:solidFill>
                  <a:srgbClr val="00FF00"/>
                </a:solidFill>
              </a:rPr>
              <a:t>Exoplanetary</a:t>
            </a:r>
            <a:r>
              <a:rPr lang="en-US" sz="3800" dirty="0" smtClean="0">
                <a:solidFill>
                  <a:srgbClr val="00FF00"/>
                </a:solidFill>
              </a:rPr>
              <a:t> Atmospheres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325" y="1405484"/>
            <a:ext cx="8331205" cy="31085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Spectral models (equilibrium models </a:t>
            </a:r>
            <a:r>
              <a:rPr lang="en-US" sz="2800" dirty="0" err="1" smtClean="0">
                <a:solidFill>
                  <a:schemeClr val="bg1"/>
                </a:solidFill>
              </a:rPr>
              <a:t>vs</a:t>
            </a:r>
            <a:r>
              <a:rPr lang="en-US" sz="2800" dirty="0" smtClean="0">
                <a:solidFill>
                  <a:schemeClr val="bg1"/>
                </a:solidFill>
              </a:rPr>
              <a:t> retrieval)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Equilibrium and non-equilibrium chemical processes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Temperature structures (thermal inversions, etc)</a:t>
            </a:r>
            <a:endParaRPr lang="en-US" sz="160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Aerosols: Clouds/hazes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Atmospheric dynamics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Exospheres and atmospheric escape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Super-Earths, Habitable zones, </a:t>
            </a:r>
            <a:r>
              <a:rPr lang="en-US" sz="2800" dirty="0" err="1" smtClean="0">
                <a:solidFill>
                  <a:schemeClr val="bg1"/>
                </a:solidFill>
              </a:rPr>
              <a:t>Biosignatures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796" y="4523398"/>
            <a:ext cx="8322734" cy="17543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Key Interdisciplinary Areas </a:t>
            </a:r>
          </a:p>
          <a:p>
            <a:pPr algn="just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Connecting Atmospheric Compositions to Formation </a:t>
            </a:r>
          </a:p>
          <a:p>
            <a:pPr algn="just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Understanding habitability and </a:t>
            </a:r>
            <a:r>
              <a:rPr lang="en-US" sz="2800" dirty="0" err="1" smtClean="0">
                <a:solidFill>
                  <a:schemeClr val="bg1"/>
                </a:solidFill>
              </a:rPr>
              <a:t>biosignatures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just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Understanding planetary diversity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35475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Self-consistent Equilibrium 1D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Atmospheric Retrieval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Clouds/Hazes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Super-Earth Atmospheres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FF00"/>
                </a:solidFill>
              </a:rPr>
              <a:t> Future outlook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24293</TotalTime>
  <Words>1845</Words>
  <Application>Microsoft Office PowerPoint</Application>
  <PresentationFormat>Předvádění na obrazovce (4:3)</PresentationFormat>
  <Paragraphs>337</Paragraphs>
  <Slides>52</Slides>
  <Notes>14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Prezentace aplikace PowerPoint</vt:lpstr>
      <vt:lpstr>Prezentace aplikace PowerPoint</vt:lpstr>
      <vt:lpstr>Exoplanets Conducive for  Atmospheric Characterization</vt:lpstr>
      <vt:lpstr>Atmospheric Spectra of Transiting Planets</vt:lpstr>
      <vt:lpstr>Prezentace aplikace PowerPoint</vt:lpstr>
      <vt:lpstr>First Detection of H2O in an Exo-Neptune</vt:lpstr>
      <vt:lpstr>Spectrum of a Super-Earth GJ 1214b</vt:lpstr>
      <vt:lpstr>Theory of Exoplanetary Atmospheres</vt:lpstr>
      <vt:lpstr>Outline</vt:lpstr>
      <vt:lpstr>Two Approaches to 1D Atmospheric Modeling</vt:lpstr>
      <vt:lpstr>Outline</vt:lpstr>
      <vt:lpstr>Self-Consistent Equilibrium Models</vt:lpstr>
      <vt:lpstr>Exoplanetary Atmosphere Models</vt:lpstr>
      <vt:lpstr>Schematic of self-Consistent Models </vt:lpstr>
      <vt:lpstr>Schematic of GENESIS Models </vt:lpstr>
      <vt:lpstr>Self-Consistent Models</vt:lpstr>
      <vt:lpstr>Self-Consistent Equilibrium Models</vt:lpstr>
      <vt:lpstr>Effect of Stellar Irradiation</vt:lpstr>
      <vt:lpstr>Irradiated vs Non-Irradiated Atmospheres</vt:lpstr>
      <vt:lpstr>Self-Consistent Equilibrium Models</vt:lpstr>
      <vt:lpstr>Effect of TiO – Thermal Inversions</vt:lpstr>
      <vt:lpstr>Evidence for Thermal Inversion in Hot Jupiter</vt:lpstr>
      <vt:lpstr>Outline</vt:lpstr>
      <vt:lpstr>From Detections to Abundances (Atmospheric Retrieval)</vt:lpstr>
      <vt:lpstr>Exoplanetary Atmosphere Models</vt:lpstr>
      <vt:lpstr>Atmospheric Retrieval</vt:lpstr>
      <vt:lpstr>Atmospheric Retrieval</vt:lpstr>
      <vt:lpstr>Atmospheric Retrieval for Exoplanets</vt:lpstr>
      <vt:lpstr>First MCMC Retrievals and Constraints on C/O Ratios</vt:lpstr>
      <vt:lpstr>MCMC Retrievals for WASP-43b</vt:lpstr>
      <vt:lpstr>Super Retrievals (MultiNest, Patchy Clouds, Detailed Chemistry)</vt:lpstr>
      <vt:lpstr>Posteriors</vt:lpstr>
      <vt:lpstr>Atmospheric Retrieval Codes</vt:lpstr>
      <vt:lpstr>Ultra-precise Retrievals</vt:lpstr>
      <vt:lpstr>Atmospheric Retrievals of Brown dwarfs</vt:lpstr>
      <vt:lpstr>Prezentace aplikace PowerPoint</vt:lpstr>
      <vt:lpstr>Importance of C/O Ratio</vt:lpstr>
      <vt:lpstr>Implications for Planet Formation and Migration</vt:lpstr>
      <vt:lpstr>Chemical Signatures of Giant Planet Formation and Migration</vt:lpstr>
      <vt:lpstr>Outline</vt:lpstr>
      <vt:lpstr>Clouds and Hazes</vt:lpstr>
      <vt:lpstr>Clouds and Hazes</vt:lpstr>
      <vt:lpstr>Outline</vt:lpstr>
      <vt:lpstr>Spectrum of a Super-Earth GJ 1214b</vt:lpstr>
      <vt:lpstr>1. Clouds and Hazes in SE Atmospheres</vt:lpstr>
      <vt:lpstr>2. Atmospheric Circulation in SEs</vt:lpstr>
      <vt:lpstr>Atmospheric Circulation in Super Earths Case Study of GJ 1214b (550 K)</vt:lpstr>
      <vt:lpstr>3. Habitable Planets and Biosignatures</vt:lpstr>
      <vt:lpstr>Habitable Zones and Biosignatures</vt:lpstr>
      <vt:lpstr>Outline</vt:lpstr>
      <vt:lpstr>Prezentace aplikace PowerPoint</vt:lpstr>
      <vt:lpstr>Prezentace aplikace PowerPoint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CRP</dc:title>
  <dc:creator>Nikku Madhusudhan</dc:creator>
  <cp:lastModifiedBy>Uzivatel pro Skoleni</cp:lastModifiedBy>
  <cp:revision>1534</cp:revision>
  <dcterms:created xsi:type="dcterms:W3CDTF">2017-06-27T06:29:40Z</dcterms:created>
  <dcterms:modified xsi:type="dcterms:W3CDTF">2017-06-27T07:05:25Z</dcterms:modified>
</cp:coreProperties>
</file>