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D51ADE6A-740E-44AE-83CC-AE7238B6C88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4A9BC294-FFE2-49D5-8D69-9E1BD2C41BD5}"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BBFC77FB-9ED0-4EC9-95AA-A1379042E648}"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3DC5C2F9-1CAC-4260-A1DD-9FCDBB877499}" styleName="">
    <a:tblBg/>
    <a:wholeTbl>
      <a:tcTxStyle b="off" i="off">
        <a:font>
          <a:latin typeface="Arial"/>
          <a:ea typeface="Arial"/>
          <a:cs typeface="Arial"/>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Arial"/>
          <a:ea typeface="Arial"/>
          <a:cs typeface="Arial"/>
        </a:font>
        <a:srgbClr val="FFEF94"/>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FFEF94"/>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FFEF94"/>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FFEF94"/>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2510E8E-4D01-45C4-B789-3B1262C550E4}" styleName="">
    <a:tblBg/>
    <a:wholeTbl>
      <a:tcTxStyle b="off" i="off">
        <a:font>
          <a:latin typeface="Arial"/>
          <a:ea typeface="Arial"/>
          <a:cs typeface="Arial"/>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4" d="100"/>
          <a:sy n="64" d="100"/>
        </p:scale>
        <p:origin x="-400" y="-11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1143000" y="685800"/>
            <a:ext cx="4572000" cy="3429000"/>
          </a:xfrm>
          <a:prstGeom prst="rect">
            <a:avLst/>
          </a:prstGeom>
        </p:spPr>
        <p:txBody>
          <a:bodyPr/>
          <a:lstStyle/>
          <a:p>
            <a:endParaRPr/>
          </a:p>
        </p:txBody>
      </p:sp>
      <p:sp>
        <p:nvSpPr>
          <p:cNvPr id="580" name="Shape 58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59373338"/>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pPr marL="80327" marR="44816" defTabSz="1003300">
              <a:spcBef>
                <a:spcPts val="900"/>
              </a:spcBef>
              <a:buClr>
                <a:srgbClr val="000000"/>
              </a:buClr>
              <a:buSzPct val="100000"/>
              <a:buFont typeface="Times New Roman"/>
              <a:buChar char="-"/>
              <a:defRPr sz="1400">
                <a:uFill>
                  <a:solidFill>
                    <a:srgbClr val="000000"/>
                  </a:solidFill>
                </a:uFill>
                <a:latin typeface="Times New Roman"/>
                <a:ea typeface="Times New Roman"/>
                <a:cs typeface="Times New Roman"/>
                <a:sym typeface="Times New Roman"/>
              </a:defRPr>
            </a:pPr>
            <a:r>
              <a:t>Mention features</a:t>
            </a:r>
          </a:p>
          <a:p>
            <a:pPr marL="80327" marR="44816" defTabSz="1003300">
              <a:spcBef>
                <a:spcPts val="900"/>
              </a:spcBef>
              <a:buClr>
                <a:srgbClr val="000000"/>
              </a:buClr>
              <a:buSzPct val="100000"/>
              <a:buFont typeface="Times New Roman"/>
              <a:buChar char="-"/>
              <a:defRPr sz="1400">
                <a:uFill>
                  <a:solidFill>
                    <a:srgbClr val="000000"/>
                  </a:solidFill>
                </a:uFill>
                <a:latin typeface="Times New Roman"/>
                <a:ea typeface="Times New Roman"/>
                <a:cs typeface="Times New Roman"/>
                <a:sym typeface="Times New Roman"/>
              </a:defRPr>
            </a:pPr>
            <a:r>
              <a:t>Extremely stable since in vacuum and controlled in temperature, no drifts</a:t>
            </a:r>
          </a:p>
          <a:p>
            <a:pPr marL="80327" marR="44816" defTabSz="1003300">
              <a:spcBef>
                <a:spcPts val="900"/>
              </a:spcBef>
              <a:buClr>
                <a:srgbClr val="000000"/>
              </a:buClr>
              <a:buSzPct val="100000"/>
              <a:buFont typeface="Times New Roman"/>
              <a:buChar char="-"/>
              <a:defRPr sz="1400">
                <a:uFill>
                  <a:solidFill>
                    <a:srgbClr val="000000"/>
                  </a:solidFill>
                </a:uFill>
                <a:latin typeface="Times New Roman"/>
                <a:ea typeface="Times New Roman"/>
                <a:cs typeface="Times New Roman"/>
                <a:sym typeface="Times New Roman"/>
              </a:defRPr>
            </a:pPr>
            <a:r>
              <a:t>Simultaneous ThAr used, image scrambler to stabilize input image</a:t>
            </a:r>
          </a:p>
          <a:p>
            <a:pPr marL="80327" marR="44816" defTabSz="1003300">
              <a:spcBef>
                <a:spcPts val="900"/>
              </a:spcBef>
              <a:buClr>
                <a:srgbClr val="000000"/>
              </a:buClr>
              <a:buSzPct val="100000"/>
              <a:buFont typeface="Times New Roman"/>
              <a:buChar char="-"/>
              <a:defRPr sz="1400">
                <a:uFill>
                  <a:solidFill>
                    <a:srgbClr val="000000"/>
                  </a:solidFill>
                </a:uFill>
                <a:latin typeface="Times New Roman"/>
                <a:ea typeface="Times New Roman"/>
                <a:cs typeface="Times New Roman"/>
                <a:sym typeface="Times New Roman"/>
              </a:defRPr>
            </a:pPr>
            <a:r>
              <a:t>Deliver highly resolved spectra, well suited also for spectroscopy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pPr marL="600075" indent="-157162" defTabSz="914400">
              <a:buSzPct val="100000"/>
              <a:buChar char="-"/>
              <a:defRPr sz="1200">
                <a:latin typeface="Arial"/>
                <a:ea typeface="Arial"/>
                <a:cs typeface="Arial"/>
                <a:sym typeface="Arial"/>
              </a:defRPr>
            </a:pPr>
            <a:r>
              <a:rPr sz="1100"/>
              <a:t>The optical elements are assembled on a Nickel-plated structural Steel optical bench</a:t>
            </a:r>
          </a:p>
          <a:p>
            <a:pPr marL="1057275" lvl="1" indent="-157162" defTabSz="914400">
              <a:buSzPct val="100000"/>
              <a:buChar char="-"/>
              <a:defRPr sz="1200">
                <a:latin typeface="Arial"/>
                <a:ea typeface="Arial"/>
                <a:cs typeface="Arial"/>
                <a:sym typeface="Arial"/>
              </a:defRPr>
            </a:pPr>
            <a:r>
              <a:rPr sz="1100"/>
              <a:t>The dimensions of the bench are 3.5 x 1.4 x 1.5 meters, its weight is almost 3 tons</a:t>
            </a:r>
          </a:p>
          <a:p>
            <a:pPr marL="171450" indent="271462" defTabSz="914400">
              <a:defRPr sz="1200">
                <a:latin typeface="Arial"/>
                <a:ea typeface="Arial"/>
                <a:cs typeface="Arial"/>
                <a:sym typeface="Arial"/>
              </a:defRPr>
            </a:pPr>
            <a:r>
              <a:rPr sz="1100"/>
              <a:t>CLICK</a:t>
            </a:r>
          </a:p>
          <a:p>
            <a:pPr marL="600075" indent="-157162" defTabSz="914400">
              <a:buSzPct val="100000"/>
              <a:buChar char="-"/>
              <a:defRPr sz="1200">
                <a:latin typeface="Arial"/>
                <a:ea typeface="Arial"/>
                <a:cs typeface="Arial"/>
                <a:sym typeface="Arial"/>
              </a:defRPr>
            </a:pPr>
            <a:r>
              <a:rPr sz="1100"/>
              <a:t>This bench is placed in a Vacuum Vessel, where the pressure is maintained to less than5 x 10</a:t>
            </a:r>
            <a:r>
              <a:rPr sz="1100" baseline="30000"/>
              <a:t>-3</a:t>
            </a:r>
            <a:r>
              <a:rPr sz="1100"/>
              <a:t> mbar and the temperature is stabilized to 0.001 ºK.</a:t>
            </a:r>
          </a:p>
          <a:p>
            <a:pPr marL="600075" indent="-157162" defTabSz="914400">
              <a:buSzPct val="100000"/>
              <a:buChar char="-"/>
              <a:defRPr sz="1200">
                <a:latin typeface="Arial"/>
                <a:ea typeface="Arial"/>
                <a:cs typeface="Arial"/>
                <a:sym typeface="Arial"/>
              </a:defRPr>
            </a:pPr>
            <a:r>
              <a:rPr sz="1100"/>
              <a:t>No dissipative or moving parts are located in the Vacuum Vessel.</a:t>
            </a:r>
          </a:p>
          <a:p>
            <a:pPr marL="171450" indent="271462" defTabSz="914400">
              <a:defRPr sz="1200">
                <a:latin typeface="Arial"/>
                <a:ea typeface="Arial"/>
                <a:cs typeface="Arial"/>
                <a:sym typeface="Arial"/>
              </a:defRPr>
            </a:pPr>
            <a:r>
              <a:rPr sz="1100"/>
              <a:t>CLICK</a:t>
            </a:r>
          </a:p>
          <a:p>
            <a:pPr marL="600075" indent="-157162" defTabSz="914400">
              <a:buSzPct val="100000"/>
              <a:buChar char="-"/>
              <a:defRPr sz="1200">
                <a:latin typeface="Arial"/>
                <a:ea typeface="Arial"/>
                <a:cs typeface="Arial"/>
                <a:sym typeface="Arial"/>
              </a:defRPr>
            </a:pPr>
            <a:r>
              <a:rPr sz="1100"/>
              <a:t>This thermal regulation is obtained through onion-like thermal system, with two additional enclosures, each being ten times more stable than the preceding.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pPr marL="600075" indent="-157162" defTabSz="914400">
              <a:buSzPct val="100000"/>
              <a:buChar char="-"/>
              <a:defRPr sz="1200">
                <a:latin typeface="Arial"/>
                <a:ea typeface="Arial"/>
                <a:cs typeface="Arial"/>
                <a:sym typeface="Arial"/>
              </a:defRPr>
            </a:pPr>
            <a:r>
              <a:rPr sz="1100"/>
              <a:t>The optical elements are assembled on a Nickel-plated structural Steel optical bench</a:t>
            </a:r>
          </a:p>
          <a:p>
            <a:pPr marL="1057275" lvl="1" indent="-157162" defTabSz="914400">
              <a:buSzPct val="100000"/>
              <a:buChar char="-"/>
              <a:defRPr sz="1200">
                <a:latin typeface="Arial"/>
                <a:ea typeface="Arial"/>
                <a:cs typeface="Arial"/>
                <a:sym typeface="Arial"/>
              </a:defRPr>
            </a:pPr>
            <a:r>
              <a:rPr sz="1100"/>
              <a:t>The dimensions of the bench are 3.5 x 1.4 x 1.5 meters, its weight is almost 3 tons</a:t>
            </a:r>
          </a:p>
          <a:p>
            <a:pPr marL="171450" indent="271462" defTabSz="914400">
              <a:defRPr sz="1200">
                <a:latin typeface="Arial"/>
                <a:ea typeface="Arial"/>
                <a:cs typeface="Arial"/>
                <a:sym typeface="Arial"/>
              </a:defRPr>
            </a:pPr>
            <a:r>
              <a:rPr sz="1100"/>
              <a:t>CLICK</a:t>
            </a:r>
          </a:p>
          <a:p>
            <a:pPr marL="600075" indent="-157162" defTabSz="914400">
              <a:buSzPct val="100000"/>
              <a:buChar char="-"/>
              <a:defRPr sz="1200">
                <a:latin typeface="Arial"/>
                <a:ea typeface="Arial"/>
                <a:cs typeface="Arial"/>
                <a:sym typeface="Arial"/>
              </a:defRPr>
            </a:pPr>
            <a:r>
              <a:rPr sz="1100"/>
              <a:t>This bench is placed in a Vacuum Vessel, where the pressure is maintained to less than5 x 10</a:t>
            </a:r>
            <a:r>
              <a:rPr sz="1100" baseline="30000"/>
              <a:t>-3</a:t>
            </a:r>
            <a:r>
              <a:rPr sz="1100"/>
              <a:t> mbar and the temperature is stabilized to 0.001 ºK.</a:t>
            </a:r>
          </a:p>
          <a:p>
            <a:pPr marL="600075" indent="-157162" defTabSz="914400">
              <a:buSzPct val="100000"/>
              <a:buChar char="-"/>
              <a:defRPr sz="1200">
                <a:latin typeface="Arial"/>
                <a:ea typeface="Arial"/>
                <a:cs typeface="Arial"/>
                <a:sym typeface="Arial"/>
              </a:defRPr>
            </a:pPr>
            <a:r>
              <a:rPr sz="1100"/>
              <a:t>No dissipative or moving parts are located in the Vacuum Vessel.</a:t>
            </a:r>
          </a:p>
          <a:p>
            <a:pPr marL="171450" indent="271462" defTabSz="914400">
              <a:defRPr sz="1200">
                <a:latin typeface="Arial"/>
                <a:ea typeface="Arial"/>
                <a:cs typeface="Arial"/>
                <a:sym typeface="Arial"/>
              </a:defRPr>
            </a:pPr>
            <a:r>
              <a:rPr sz="1100"/>
              <a:t>CLICK</a:t>
            </a:r>
          </a:p>
          <a:p>
            <a:pPr marL="600075" indent="-157162" defTabSz="914400">
              <a:buSzPct val="100000"/>
              <a:buChar char="-"/>
              <a:defRPr sz="1200">
                <a:latin typeface="Arial"/>
                <a:ea typeface="Arial"/>
                <a:cs typeface="Arial"/>
                <a:sym typeface="Arial"/>
              </a:defRPr>
            </a:pPr>
            <a:r>
              <a:rPr sz="1100"/>
              <a:t>This thermal regulation is obtained through onion-like thermal system, with two additional enclosures, each being ten times more stable than the preceding.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pPr marL="314325"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Now a few numbers on the instrument. </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The spectral range runs from 380 to 780 nm. Every measurement will produce a full range spectrum.</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The standard high resolution is 134‘000, with an aperture of 1 arcsecond. </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An ultra high resolution of 225‘000 is available to the price of slit losses, a smaller fiber limits the aperture to 0.5 arcsecond.</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A medium resolution of 59’000 is achieved when more than one telescope is used, the square fiber combining a sky aperture of 1 arcsecond on each telescope.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marL="314325"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Now a few numbers on the instrument. </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The spectral range runs from 380 to 780 nm. Every measurement will produce a full range spectrum.</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The standard high resolution is 134‘000, with an aperture of 1 arcsecond. </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An ultra high resolution of 225‘000 is available to the price of slit losses, a smaller fiber limits the aperture to 0.5 arcsecond.</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A medium resolution of 59’000 is achieved when more than one telescope is used, the square fiber combining a sky aperture of 1 arcsecond on each telescope.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pPr marL="314325"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Now a few numbers on the instrument. </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The spectral range runs from 380 to 780 nm. Every measurement will produce a full range spectrum.</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The standard high resolution is 134‘000, with an aperture of 1 arcsecond. </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An ultra high resolution of 225‘000 is available to the price of slit losses, a smaller fiber limits the aperture to 0.5 arcsecond.</a:t>
            </a:r>
          </a:p>
          <a:p>
            <a:pPr marL="771525" lvl="1" indent="-314325" defTabSz="914400">
              <a:buSzPct val="100000"/>
              <a:buFont typeface="Calibri"/>
              <a:buChar char="-"/>
              <a:defRPr sz="1200">
                <a:latin typeface="Arial"/>
                <a:ea typeface="Arial"/>
                <a:cs typeface="Arial"/>
                <a:sym typeface="Arial"/>
              </a:defRPr>
            </a:pPr>
            <a:r>
              <a:rPr sz="1100">
                <a:latin typeface="Calibri"/>
                <a:ea typeface="Calibri"/>
                <a:cs typeface="Calibri"/>
                <a:sym typeface="Calibri"/>
              </a:rPr>
              <a:t>A medium resolution of 59’000 is achieved when more than one telescope is used, the square fiber combining a sky aperture of 1 arcsecond on each telescope.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half" idx="13"/>
          </p:nvPr>
        </p:nvSpPr>
        <p:spPr>
          <a:xfrm>
            <a:off x="6959600" y="1828800"/>
            <a:ext cx="4572000" cy="6096000"/>
          </a:xfrm>
          <a:prstGeom prst="rect">
            <a:avLst/>
          </a:prstGeom>
          <a:ln w="25400">
            <a:solidFill>
              <a:srgbClr val="FFFFFF"/>
            </a:solidFill>
          </a:ln>
        </p:spPr>
        <p:txBody>
          <a:bodyPr lIns="91439" tIns="45719" rIns="91439" bIns="45719" anchor="t"/>
          <a:lstStyle/>
          <a:p>
            <a:endParaRPr/>
          </a:p>
        </p:txBody>
      </p:sp>
      <p:sp>
        <p:nvSpPr>
          <p:cNvPr id="88"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89"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sz="half" idx="13"/>
          </p:nvPr>
        </p:nvSpPr>
        <p:spPr>
          <a:xfrm>
            <a:off x="6959600" y="1828800"/>
            <a:ext cx="4572000" cy="6096000"/>
          </a:xfrm>
          <a:prstGeom prst="rect">
            <a:avLst/>
          </a:prstGeom>
          <a:ln w="25400">
            <a:solidFill>
              <a:srgbClr val="FFFFFF"/>
            </a:solidFill>
          </a:ln>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99"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13"/>
          </p:nvPr>
        </p:nvSpPr>
        <p:spPr>
          <a:xfrm>
            <a:off x="7277100" y="2895600"/>
            <a:ext cx="4102100" cy="5461000"/>
          </a:xfrm>
          <a:prstGeom prst="rect">
            <a:avLst/>
          </a:prstGeom>
          <a:ln w="25400">
            <a:solidFill>
              <a:srgbClr val="FFFFFF"/>
            </a:solidFill>
          </a:ln>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36"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270000" y="254000"/>
            <a:ext cx="10464800" cy="1727200"/>
          </a:xfrm>
          <a:prstGeom prst="rect">
            <a:avLst/>
          </a:prstGeom>
        </p:spPr>
        <p:txBody>
          <a:bodyPr/>
          <a:lstStyle>
            <a:lvl1pPr>
              <a:defRPr sz="7200"/>
            </a:lvl1p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7" name="Title Text"/>
          <p:cNvSpPr txBox="1">
            <a:spLocks noGrp="1"/>
          </p:cNvSpPr>
          <p:nvPr>
            <p:ph type="title"/>
          </p:nvPr>
        </p:nvSpPr>
        <p:spPr>
          <a:prstGeom prst="rect">
            <a:avLst/>
          </a:prstGeom>
        </p:spPr>
        <p:txBody>
          <a:bodyPr/>
          <a:lstStyle/>
          <a:p>
            <a:r>
              <a:t>Title Text</a:t>
            </a: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93" name="Image"/>
          <p:cNvSpPr>
            <a:spLocks noGrp="1"/>
          </p:cNvSpPr>
          <p:nvPr>
            <p:ph type="pic" sz="half" idx="13"/>
          </p:nvPr>
        </p:nvSpPr>
        <p:spPr>
          <a:xfrm>
            <a:off x="3454400" y="2222500"/>
            <a:ext cx="6096000" cy="4572000"/>
          </a:xfrm>
          <a:prstGeom prst="rect">
            <a:avLst/>
          </a:prstGeom>
          <a:ln w="25400">
            <a:solidFill>
              <a:srgbClr val="FFFFFF"/>
            </a:solidFill>
          </a:ln>
        </p:spPr>
        <p:txBody>
          <a:bodyPr lIns="91439" tIns="45719" rIns="91439" bIns="45719" anchor="t"/>
          <a:lstStyle/>
          <a:p>
            <a:endParaRPr/>
          </a:p>
        </p:txBody>
      </p:sp>
      <p:sp>
        <p:nvSpPr>
          <p:cNvPr id="194"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02" name="Image"/>
          <p:cNvSpPr>
            <a:spLocks noGrp="1"/>
          </p:cNvSpPr>
          <p:nvPr>
            <p:ph type="pic" sz="half" idx="13"/>
          </p:nvPr>
        </p:nvSpPr>
        <p:spPr>
          <a:xfrm>
            <a:off x="3454400" y="2222500"/>
            <a:ext cx="6096000" cy="4572000"/>
          </a:xfrm>
          <a:prstGeom prst="rect">
            <a:avLst/>
          </a:prstGeom>
          <a:ln w="25400">
            <a:solidFill>
              <a:srgbClr val="FFFFFF"/>
            </a:solidFill>
          </a:ln>
          <a:effectLst>
            <a:reflection stA="50000" endPos="40000" dir="5400000" sy="-100000" algn="bl" rotWithShape="0"/>
          </a:effectLst>
        </p:spPr>
        <p:txBody>
          <a:bodyPr lIns="91439" tIns="45719" rIns="91439" bIns="45719" anchor="t"/>
          <a:lstStyle/>
          <a:p>
            <a:endParaRPr/>
          </a:p>
        </p:txBody>
      </p:sp>
      <p:sp>
        <p:nvSpPr>
          <p:cNvPr id="203"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11" name="Image"/>
          <p:cNvSpPr>
            <a:spLocks noGrp="1"/>
          </p:cNvSpPr>
          <p:nvPr>
            <p:ph type="pic" sz="half" idx="13"/>
          </p:nvPr>
        </p:nvSpPr>
        <p:spPr>
          <a:xfrm>
            <a:off x="6959600" y="1828800"/>
            <a:ext cx="4572000" cy="6096000"/>
          </a:xfrm>
          <a:prstGeom prst="rect">
            <a:avLst/>
          </a:prstGeom>
          <a:ln w="25400">
            <a:solidFill>
              <a:srgbClr val="FFFFFF"/>
            </a:solidFill>
          </a:ln>
        </p:spPr>
        <p:txBody>
          <a:bodyPr lIns="91439" tIns="45719" rIns="91439" bIns="45719" anchor="t"/>
          <a:lstStyle/>
          <a:p>
            <a:endParaRPr/>
          </a:p>
        </p:txBody>
      </p:sp>
      <p:sp>
        <p:nvSpPr>
          <p:cNvPr id="212"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213"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221" name="Image"/>
          <p:cNvSpPr>
            <a:spLocks noGrp="1"/>
          </p:cNvSpPr>
          <p:nvPr>
            <p:ph type="pic" sz="half" idx="13"/>
          </p:nvPr>
        </p:nvSpPr>
        <p:spPr>
          <a:xfrm>
            <a:off x="6959600" y="1828800"/>
            <a:ext cx="4572000" cy="6096000"/>
          </a:xfrm>
          <a:prstGeom prst="rect">
            <a:avLst/>
          </a:prstGeom>
          <a:ln w="25400">
            <a:solidFill>
              <a:srgbClr val="FFFFFF"/>
            </a:solidFill>
          </a:ln>
          <a:effectLst>
            <a:reflection stA="50000" endPos="40000" dir="5400000" sy="-100000" algn="bl" rotWithShape="0"/>
          </a:effectLst>
        </p:spPr>
        <p:txBody>
          <a:bodyPr lIns="91439" tIns="45719" rIns="91439" bIns="45719" anchor="t"/>
          <a:lstStyle/>
          <a:p>
            <a:endParaRPr/>
          </a:p>
        </p:txBody>
      </p:sp>
      <p:sp>
        <p:nvSpPr>
          <p:cNvPr id="222"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223"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31" name="Image"/>
          <p:cNvSpPr>
            <a:spLocks noGrp="1"/>
          </p:cNvSpPr>
          <p:nvPr>
            <p:ph type="pic" sz="quarter" idx="13"/>
          </p:nvPr>
        </p:nvSpPr>
        <p:spPr>
          <a:xfrm>
            <a:off x="7277100" y="2895600"/>
            <a:ext cx="4102100" cy="5461000"/>
          </a:xfrm>
          <a:prstGeom prst="rect">
            <a:avLst/>
          </a:prstGeom>
          <a:ln w="25400">
            <a:solidFill>
              <a:srgbClr val="FFFFFF"/>
            </a:solidFill>
          </a:ln>
        </p:spPr>
        <p:txBody>
          <a:bodyPr lIns="91439" tIns="45719" rIns="91439" bIns="45719" anchor="t"/>
          <a:lstStyle/>
          <a:p>
            <a:endParaRPr/>
          </a:p>
        </p:txBody>
      </p:sp>
      <p:sp>
        <p:nvSpPr>
          <p:cNvPr id="232" name="Title Text"/>
          <p:cNvSpPr txBox="1">
            <a:spLocks noGrp="1"/>
          </p:cNvSpPr>
          <p:nvPr>
            <p:ph type="title"/>
          </p:nvPr>
        </p:nvSpPr>
        <p:spPr>
          <a:prstGeom prst="rect">
            <a:avLst/>
          </a:prstGeom>
        </p:spPr>
        <p:txBody>
          <a:bodyPr/>
          <a:lstStyle/>
          <a:p>
            <a:r>
              <a:t>Title Text</a:t>
            </a:r>
          </a:p>
        </p:txBody>
      </p:sp>
      <p:sp>
        <p:nvSpPr>
          <p:cNvPr id="233"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241" name="Title Text"/>
          <p:cNvSpPr txBox="1">
            <a:spLocks noGrp="1"/>
          </p:cNvSpPr>
          <p:nvPr>
            <p:ph type="title"/>
          </p:nvPr>
        </p:nvSpPr>
        <p:spPr>
          <a:prstGeom prst="rect">
            <a:avLst/>
          </a:prstGeom>
        </p:spPr>
        <p:txBody>
          <a:bodyPr/>
          <a:lstStyle/>
          <a:p>
            <a:r>
              <a:t>Title Text</a:t>
            </a:r>
          </a:p>
        </p:txBody>
      </p:sp>
      <p:sp>
        <p:nvSpPr>
          <p:cNvPr id="242"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250" name="Title Text"/>
          <p:cNvSpPr txBox="1">
            <a:spLocks noGrp="1"/>
          </p:cNvSpPr>
          <p:nvPr>
            <p:ph type="title"/>
          </p:nvPr>
        </p:nvSpPr>
        <p:spPr>
          <a:prstGeom prst="rect">
            <a:avLst/>
          </a:prstGeom>
        </p:spPr>
        <p:txBody>
          <a:bodyPr/>
          <a:lstStyle/>
          <a:p>
            <a:r>
              <a:t>Title Text</a:t>
            </a:r>
          </a:p>
        </p:txBody>
      </p:sp>
      <p:sp>
        <p:nvSpPr>
          <p:cNvPr id="251"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 Title Slide">
    <p:bg>
      <p:bgPr>
        <a:solidFill>
          <a:srgbClr val="000000"/>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977900" y="3029937"/>
            <a:ext cx="11049000" cy="2090704"/>
          </a:xfrm>
          <a:prstGeom prst="rect">
            <a:avLst/>
          </a:prstGeom>
          <a:ln>
            <a:round/>
          </a:ln>
        </p:spPr>
        <p:txBody>
          <a:bodyPr lIns="38100" tIns="38100" rIns="38100" bIns="38100"/>
          <a:lstStyle>
            <a:lvl1pPr defTabSz="1295400">
              <a:defRPr sz="6200">
                <a:uFill>
                  <a:solidFill>
                    <a:srgbClr val="FFFFFF"/>
                  </a:solidFill>
                </a:uFill>
                <a:latin typeface="Calibri"/>
                <a:ea typeface="Calibri"/>
                <a:cs typeface="Calibri"/>
                <a:sym typeface="Calibri"/>
              </a:defRPr>
            </a:lvl1pPr>
          </a:lstStyle>
          <a:p>
            <a:r>
              <a:t>Title Text</a:t>
            </a:r>
          </a:p>
        </p:txBody>
      </p:sp>
      <p:sp>
        <p:nvSpPr>
          <p:cNvPr id="260" name="Body Level One…"/>
          <p:cNvSpPr txBox="1">
            <a:spLocks noGrp="1"/>
          </p:cNvSpPr>
          <p:nvPr>
            <p:ph type="body" sz="quarter" idx="1"/>
          </p:nvPr>
        </p:nvSpPr>
        <p:spPr>
          <a:xfrm>
            <a:off x="1955800" y="5524500"/>
            <a:ext cx="9105900" cy="2489200"/>
          </a:xfrm>
          <a:prstGeom prst="rect">
            <a:avLst/>
          </a:prstGeom>
          <a:ln>
            <a:round/>
          </a:ln>
        </p:spPr>
        <p:txBody>
          <a:bodyPr lIns="38100" tIns="38100" rIns="38100" bIns="38100" anchor="t"/>
          <a:lstStyle>
            <a:lvl1pPr marL="0" indent="0" algn="ctr" defTabSz="1295400">
              <a:spcBef>
                <a:spcPts val="1000"/>
              </a:spcBef>
              <a:buClr>
                <a:srgbClr val="FFFFFF"/>
              </a:buClr>
              <a:buSzTx/>
              <a:buNone/>
              <a:defRPr sz="4400">
                <a:uFill>
                  <a:solidFill>
                    <a:srgbClr val="FFFFFF"/>
                  </a:solidFill>
                </a:uFill>
                <a:latin typeface="Calibri"/>
                <a:ea typeface="Calibri"/>
                <a:cs typeface="Calibri"/>
                <a:sym typeface="Calibri"/>
              </a:defRPr>
            </a:lvl1pPr>
            <a:lvl2pPr marL="647700" indent="0" algn="ctr" defTabSz="1295400">
              <a:spcBef>
                <a:spcPts val="900"/>
              </a:spcBef>
              <a:buClr>
                <a:srgbClr val="FFFFFF"/>
              </a:buClr>
              <a:buSzTx/>
              <a:buNone/>
              <a:defRPr sz="3800">
                <a:uFill>
                  <a:solidFill>
                    <a:srgbClr val="FFFFFF"/>
                  </a:solidFill>
                </a:uFill>
                <a:latin typeface="Calibri"/>
                <a:ea typeface="Calibri"/>
                <a:cs typeface="Calibri"/>
                <a:sym typeface="Calibri"/>
              </a:defRPr>
            </a:lvl2pPr>
            <a:lvl3pPr marL="1295400" indent="0" algn="ctr" defTabSz="1295400">
              <a:spcBef>
                <a:spcPts val="800"/>
              </a:spcBef>
              <a:buClr>
                <a:srgbClr val="FFFFFF"/>
              </a:buClr>
              <a:buSzTx/>
              <a:buNone/>
              <a:defRPr sz="3400">
                <a:uFill>
                  <a:solidFill>
                    <a:srgbClr val="FFFFFF"/>
                  </a:solidFill>
                </a:uFill>
                <a:latin typeface="Calibri"/>
                <a:ea typeface="Calibri"/>
                <a:cs typeface="Calibri"/>
                <a:sym typeface="Calibri"/>
              </a:defRPr>
            </a:lvl3pPr>
            <a:lvl4pPr marL="1955800" indent="0" algn="ctr" defTabSz="1295400">
              <a:spcBef>
                <a:spcPts val="600"/>
              </a:spcBef>
              <a:buClr>
                <a:srgbClr val="FFFFFF"/>
              </a:buClr>
              <a:buSzTx/>
              <a:buNone/>
              <a:defRPr sz="2800">
                <a:uFill>
                  <a:solidFill>
                    <a:srgbClr val="FFFFFF"/>
                  </a:solidFill>
                </a:uFill>
                <a:latin typeface="Calibri"/>
                <a:ea typeface="Calibri"/>
                <a:cs typeface="Calibri"/>
                <a:sym typeface="Calibri"/>
              </a:defRPr>
            </a:lvl4pPr>
            <a:lvl5pPr marL="2603500" indent="0" algn="ctr" defTabSz="1295400">
              <a:spcBef>
                <a:spcPts val="600"/>
              </a:spcBef>
              <a:buClr>
                <a:srgbClr val="FFFFFF"/>
              </a:buClr>
              <a:buSzTx/>
              <a:buNone/>
              <a:defRPr sz="2800">
                <a:uFill>
                  <a:solidFill>
                    <a:srgbClr val="FFFFFF"/>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12059682" y="9236286"/>
            <a:ext cx="294879" cy="317501"/>
          </a:xfrm>
          <a:prstGeom prst="rect">
            <a:avLst/>
          </a:prstGeom>
          <a:ln>
            <a:round/>
          </a:ln>
        </p:spPr>
        <p:txBody>
          <a:bodyPr lIns="38100" tIns="38100" rIns="38100" bIns="38100" anchor="ctr"/>
          <a:lstStyle>
            <a:lvl1pPr algn="r" defTabSz="647700">
              <a:defRPr sz="1600">
                <a:uFill>
                  <a:solidFill>
                    <a:srgbClr val="FFFFFF"/>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copie">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lvl1pPr>
              <a:defRPr sz="6000"/>
            </a:lvl1pPr>
          </a:lstStyle>
          <a:p>
            <a:r>
              <a:t>Title Text</a:t>
            </a:r>
          </a:p>
        </p:txBody>
      </p:sp>
      <p:sp>
        <p:nvSpPr>
          <p:cNvPr id="269"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sz="3600"/>
            </a:lvl1pPr>
            <a:lvl2pPr>
              <a:spcBef>
                <a:spcPts val="2400"/>
              </a:spcBef>
              <a:defRPr sz="3600"/>
            </a:lvl2pPr>
            <a:lvl3pPr>
              <a:spcBef>
                <a:spcPts val="2400"/>
              </a:spcBef>
              <a:defRPr sz="3600"/>
            </a:lvl3pPr>
            <a:lvl4pPr>
              <a:spcBef>
                <a:spcPts val="2400"/>
              </a:spcBef>
              <a:defRPr sz="3600"/>
            </a:lvl4pPr>
            <a:lvl5pPr>
              <a:spcBef>
                <a:spcPts val="2400"/>
              </a:spcBef>
              <a:defRPr sz="3600"/>
            </a:lvl5p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1270000" y="254000"/>
            <a:ext cx="10452100" cy="1701800"/>
          </a:xfrm>
          <a:prstGeom prst="rect">
            <a:avLst/>
          </a:prstGeom>
        </p:spPr>
        <p:txBody>
          <a:bodyPr/>
          <a:lstStyle>
            <a:lvl1pPr algn="r">
              <a:defRPr sz="4400"/>
            </a:lvl1pPr>
          </a:lstStyle>
          <a:p>
            <a:r>
              <a:t>Title Text</a:t>
            </a:r>
          </a:p>
        </p:txBody>
      </p:sp>
      <p:sp>
        <p:nvSpPr>
          <p:cNvPr id="278" name="Body Level One…"/>
          <p:cNvSpPr txBox="1">
            <a:spLocks noGrp="1"/>
          </p:cNvSpPr>
          <p:nvPr>
            <p:ph type="body" idx="1"/>
          </p:nvPr>
        </p:nvSpPr>
        <p:spPr>
          <a:xfrm>
            <a:off x="1270000" y="2768600"/>
            <a:ext cx="10452100" cy="5702300"/>
          </a:xfrm>
          <a:prstGeom prst="rect">
            <a:avLst/>
          </a:prstGeom>
        </p:spPr>
        <p:txBody>
          <a:bodyPr/>
          <a:lstStyle>
            <a:lvl1pPr>
              <a:spcBef>
                <a:spcPts val="2400"/>
              </a:spcBef>
              <a:defRPr sz="3400"/>
            </a:lvl1pPr>
            <a:lvl2pPr>
              <a:spcBef>
                <a:spcPts val="2400"/>
              </a:spcBef>
              <a:defRPr sz="3000"/>
            </a:lvl2pPr>
            <a:lvl3pPr>
              <a:spcBef>
                <a:spcPts val="2400"/>
              </a:spcBef>
              <a:defRPr sz="2800"/>
            </a:lvl3pPr>
            <a:lvl4pPr>
              <a:spcBef>
                <a:spcPts val="2400"/>
              </a:spcBef>
              <a:defRPr sz="2400"/>
            </a:lvl4pPr>
            <a:lvl5pPr>
              <a:spcBef>
                <a:spcPts val="2400"/>
              </a:spcBef>
              <a:defRPr sz="24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6330950" y="92837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1270000" y="254000"/>
            <a:ext cx="10452100" cy="1701800"/>
          </a:xfrm>
          <a:prstGeom prst="rect">
            <a:avLst/>
          </a:prstGeom>
        </p:spPr>
        <p:txBody>
          <a:bodyPr/>
          <a:lstStyle>
            <a:lvl1pPr algn="r">
              <a:defRPr sz="4400"/>
            </a:lvl1pPr>
          </a:lstStyle>
          <a:p>
            <a:r>
              <a:t>Title Text</a:t>
            </a:r>
          </a:p>
        </p:txBody>
      </p:sp>
      <p:sp>
        <p:nvSpPr>
          <p:cNvPr id="287" name="Body Level One…"/>
          <p:cNvSpPr txBox="1">
            <a:spLocks noGrp="1"/>
          </p:cNvSpPr>
          <p:nvPr>
            <p:ph type="body" idx="1"/>
          </p:nvPr>
        </p:nvSpPr>
        <p:spPr>
          <a:xfrm>
            <a:off x="1270000" y="2768600"/>
            <a:ext cx="10452100" cy="5702300"/>
          </a:xfrm>
          <a:prstGeom prst="rect">
            <a:avLst/>
          </a:prstGeom>
        </p:spPr>
        <p:txBody>
          <a:bodyPr/>
          <a:lstStyle>
            <a:lvl1pPr>
              <a:spcBef>
                <a:spcPts val="2400"/>
              </a:spcBef>
              <a:defRPr sz="3400"/>
            </a:lvl1pPr>
            <a:lvl2pPr>
              <a:spcBef>
                <a:spcPts val="2400"/>
              </a:spcBef>
              <a:defRPr sz="3000"/>
            </a:lvl2pPr>
            <a:lvl3pPr>
              <a:spcBef>
                <a:spcPts val="2400"/>
              </a:spcBef>
              <a:defRPr sz="2800"/>
            </a:lvl3pPr>
            <a:lvl4pPr>
              <a:spcBef>
                <a:spcPts val="2400"/>
              </a:spcBef>
              <a:defRPr sz="2400"/>
            </a:lvl4pPr>
            <a:lvl5pPr>
              <a:spcBef>
                <a:spcPts val="2400"/>
              </a:spcBef>
              <a:defRPr sz="24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xfrm>
            <a:off x="6330950" y="92837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1270000" y="254000"/>
            <a:ext cx="10452100" cy="1701800"/>
          </a:xfrm>
          <a:prstGeom prst="rect">
            <a:avLst/>
          </a:prstGeom>
        </p:spPr>
        <p:txBody>
          <a:bodyPr/>
          <a:lstStyle>
            <a:lvl1pPr algn="r">
              <a:defRPr sz="4400"/>
            </a:lvl1pPr>
          </a:lstStyle>
          <a:p>
            <a:r>
              <a:t>Title Text</a:t>
            </a:r>
          </a:p>
        </p:txBody>
      </p:sp>
      <p:sp>
        <p:nvSpPr>
          <p:cNvPr id="296" name="Body Level One…"/>
          <p:cNvSpPr txBox="1">
            <a:spLocks noGrp="1"/>
          </p:cNvSpPr>
          <p:nvPr>
            <p:ph type="body" idx="1"/>
          </p:nvPr>
        </p:nvSpPr>
        <p:spPr>
          <a:xfrm>
            <a:off x="1270000" y="2768600"/>
            <a:ext cx="10452100" cy="5702300"/>
          </a:xfrm>
          <a:prstGeom prst="rect">
            <a:avLst/>
          </a:prstGeom>
        </p:spPr>
        <p:txBody>
          <a:bodyPr/>
          <a:lstStyle>
            <a:lvl1pPr>
              <a:spcBef>
                <a:spcPts val="2400"/>
              </a:spcBef>
              <a:defRPr sz="3400"/>
            </a:lvl1pPr>
            <a:lvl2pPr>
              <a:spcBef>
                <a:spcPts val="2400"/>
              </a:spcBef>
              <a:defRPr sz="3000"/>
            </a:lvl2pPr>
            <a:lvl3pPr>
              <a:spcBef>
                <a:spcPts val="2400"/>
              </a:spcBef>
              <a:defRPr sz="2800"/>
            </a:lvl3pPr>
            <a:lvl4pPr>
              <a:spcBef>
                <a:spcPts val="2400"/>
              </a:spcBef>
              <a:defRPr sz="2400"/>
            </a:lvl4pPr>
            <a:lvl5pPr>
              <a:spcBef>
                <a:spcPts val="2400"/>
              </a:spcBef>
              <a:defRPr sz="2400"/>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6330950" y="92837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4" name="Title Text"/>
          <p:cNvSpPr txBox="1">
            <a:spLocks noGrp="1"/>
          </p:cNvSpPr>
          <p:nvPr>
            <p:ph type="title"/>
          </p:nvPr>
        </p:nvSpPr>
        <p:spPr>
          <a:xfrm>
            <a:off x="1270000" y="254000"/>
            <a:ext cx="10452100" cy="1701800"/>
          </a:xfrm>
          <a:prstGeom prst="rect">
            <a:avLst/>
          </a:prstGeom>
        </p:spPr>
        <p:txBody>
          <a:bodyPr/>
          <a:lstStyle>
            <a:lvl1pPr algn="r">
              <a:defRPr sz="4400"/>
            </a:lvl1pPr>
          </a:lstStyle>
          <a:p>
            <a:r>
              <a:t>Title Text</a:t>
            </a:r>
          </a:p>
        </p:txBody>
      </p:sp>
      <p:sp>
        <p:nvSpPr>
          <p:cNvPr id="305" name="Body Level One…"/>
          <p:cNvSpPr txBox="1">
            <a:spLocks noGrp="1"/>
          </p:cNvSpPr>
          <p:nvPr>
            <p:ph type="body" idx="1"/>
          </p:nvPr>
        </p:nvSpPr>
        <p:spPr>
          <a:xfrm>
            <a:off x="1270000" y="2768600"/>
            <a:ext cx="10452100" cy="5702300"/>
          </a:xfrm>
          <a:prstGeom prst="rect">
            <a:avLst/>
          </a:prstGeom>
        </p:spPr>
        <p:txBody>
          <a:bodyPr/>
          <a:lstStyle>
            <a:lvl1pPr>
              <a:spcBef>
                <a:spcPts val="2400"/>
              </a:spcBef>
              <a:defRPr sz="3400"/>
            </a:lvl1pPr>
            <a:lvl2pPr>
              <a:spcBef>
                <a:spcPts val="2400"/>
              </a:spcBef>
              <a:defRPr sz="3000"/>
            </a:lvl2pPr>
            <a:lvl3pPr>
              <a:spcBef>
                <a:spcPts val="2400"/>
              </a:spcBef>
              <a:defRPr sz="2800"/>
            </a:lvl3pPr>
            <a:lvl4pPr>
              <a:spcBef>
                <a:spcPts val="2400"/>
              </a:spcBef>
              <a:defRPr sz="2400"/>
            </a:lvl4pPr>
            <a:lvl5pPr>
              <a:spcBef>
                <a:spcPts val="2400"/>
              </a:spcBef>
              <a:defRPr sz="2400"/>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6330950" y="92837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copy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 name="Title Text"/>
          <p:cNvSpPr txBox="1">
            <a:spLocks noGrp="1"/>
          </p:cNvSpPr>
          <p:nvPr>
            <p:ph type="title"/>
          </p:nvPr>
        </p:nvSpPr>
        <p:spPr>
          <a:xfrm>
            <a:off x="1270000" y="254000"/>
            <a:ext cx="10452100" cy="1701800"/>
          </a:xfrm>
          <a:prstGeom prst="rect">
            <a:avLst/>
          </a:prstGeom>
        </p:spPr>
        <p:txBody>
          <a:bodyPr/>
          <a:lstStyle>
            <a:lvl1pPr algn="r">
              <a:defRPr sz="4400"/>
            </a:lvl1pPr>
          </a:lstStyle>
          <a:p>
            <a:r>
              <a:t>Title Text</a:t>
            </a:r>
          </a:p>
        </p:txBody>
      </p:sp>
      <p:sp>
        <p:nvSpPr>
          <p:cNvPr id="314" name="Body Level One…"/>
          <p:cNvSpPr txBox="1">
            <a:spLocks noGrp="1"/>
          </p:cNvSpPr>
          <p:nvPr>
            <p:ph type="body" idx="1"/>
          </p:nvPr>
        </p:nvSpPr>
        <p:spPr>
          <a:xfrm>
            <a:off x="1270000" y="2768600"/>
            <a:ext cx="10452100" cy="5702300"/>
          </a:xfrm>
          <a:prstGeom prst="rect">
            <a:avLst/>
          </a:prstGeom>
        </p:spPr>
        <p:txBody>
          <a:bodyPr/>
          <a:lstStyle>
            <a:lvl1pPr>
              <a:spcBef>
                <a:spcPts val="2400"/>
              </a:spcBef>
              <a:defRPr sz="3400"/>
            </a:lvl1pPr>
            <a:lvl2pPr>
              <a:spcBef>
                <a:spcPts val="2400"/>
              </a:spcBef>
              <a:defRPr sz="3000"/>
            </a:lvl2pPr>
            <a:lvl3pPr>
              <a:spcBef>
                <a:spcPts val="2400"/>
              </a:spcBef>
              <a:defRPr sz="2800"/>
            </a:lvl3pPr>
            <a:lvl4pPr>
              <a:spcBef>
                <a:spcPts val="2400"/>
              </a:spcBef>
              <a:defRPr sz="2400"/>
            </a:lvl4pPr>
            <a:lvl5pPr>
              <a:spcBef>
                <a:spcPts val="2400"/>
              </a:spcBef>
              <a:defRPr sz="2400"/>
            </a:lvl5p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xfrm>
            <a:off x="6330950" y="92837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copy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1270000" y="254000"/>
            <a:ext cx="10477500" cy="2438400"/>
          </a:xfrm>
          <a:prstGeom prst="rect">
            <a:avLst/>
          </a:prstGeom>
        </p:spPr>
        <p:txBody>
          <a:bodyPr/>
          <a:lstStyle>
            <a:lvl1pPr>
              <a:defRPr sz="7800"/>
            </a:lvl1pPr>
          </a:lstStyle>
          <a:p>
            <a:r>
              <a:t>Title Text</a:t>
            </a:r>
          </a:p>
        </p:txBody>
      </p:sp>
      <p:sp>
        <p:nvSpPr>
          <p:cNvPr id="323" name="Body Level One…"/>
          <p:cNvSpPr txBox="1">
            <a:spLocks noGrp="1"/>
          </p:cNvSpPr>
          <p:nvPr>
            <p:ph type="body" idx="1"/>
          </p:nvPr>
        </p:nvSpPr>
        <p:spPr>
          <a:xfrm>
            <a:off x="1270000" y="2768600"/>
            <a:ext cx="10477500" cy="5727700"/>
          </a:xfrm>
          <a:prstGeom prst="rect">
            <a:avLst/>
          </a:prstGeom>
        </p:spPr>
        <p:txBody>
          <a:bodyPr/>
          <a:lstStyle>
            <a:lvl1pPr>
              <a:spcBef>
                <a:spcPts val="2400"/>
              </a:spcBef>
              <a:defRPr sz="3800"/>
            </a:lvl1pPr>
            <a:lvl2pPr>
              <a:spcBef>
                <a:spcPts val="2400"/>
              </a:spcBef>
              <a:defRPr sz="3800"/>
            </a:lvl2pPr>
            <a:lvl3pPr>
              <a:spcBef>
                <a:spcPts val="2400"/>
              </a:spcBef>
              <a:defRPr sz="3800"/>
            </a:lvl3pPr>
            <a:lvl4pPr>
              <a:spcBef>
                <a:spcPts val="2400"/>
              </a:spcBef>
              <a:defRPr sz="3800"/>
            </a:lvl4pPr>
            <a:lvl5pPr>
              <a:spcBef>
                <a:spcPts val="2400"/>
              </a:spcBef>
              <a:defRPr sz="3800"/>
            </a:lvl5pPr>
          </a:lstStyle>
          <a:p>
            <a:r>
              <a:t>Body Level One</a:t>
            </a:r>
          </a:p>
          <a:p>
            <a:pPr lvl="1"/>
            <a:r>
              <a:t>Body Level Two</a:t>
            </a:r>
          </a:p>
          <a:p>
            <a:pPr lvl="2"/>
            <a:r>
              <a:t>Body Level Three</a:t>
            </a:r>
          </a:p>
          <a:p>
            <a:pPr lvl="3"/>
            <a:r>
              <a:t>Body Level Four</a:t>
            </a:r>
          </a:p>
          <a:p>
            <a:pPr lvl="4"/>
            <a:r>
              <a:t>Body Level Five</a:t>
            </a:r>
          </a:p>
        </p:txBody>
      </p:sp>
      <p:sp>
        <p:nvSpPr>
          <p:cNvPr id="324" name="Slide Number"/>
          <p:cNvSpPr txBox="1">
            <a:spLocks noGrp="1"/>
          </p:cNvSpPr>
          <p:nvPr>
            <p:ph type="sldNum" sz="quarter" idx="2"/>
          </p:nvPr>
        </p:nvSpPr>
        <p:spPr>
          <a:xfrm>
            <a:off x="6330950" y="92964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Nouvelle présentation">
    <p:bg>
      <p:bgPr>
        <a:solidFill>
          <a:srgbClr val="FFFFFF"/>
        </a:solidFill>
        <a:effectLst/>
      </p:bgPr>
    </p:bg>
    <p:spTree>
      <p:nvGrpSpPr>
        <p:cNvPr id="1" name=""/>
        <p:cNvGrpSpPr/>
        <p:nvPr/>
      </p:nvGrpSpPr>
      <p:grpSpPr>
        <a:xfrm>
          <a:off x="0" y="0"/>
          <a:ext cx="0" cy="0"/>
          <a:chOff x="0" y="0"/>
          <a:chExt cx="0" cy="0"/>
        </a:xfrm>
      </p:grpSpPr>
      <p:pic>
        <p:nvPicPr>
          <p:cNvPr id="331" name="espresso_fond_noir.png" descr="espresso_fond_noir.png"/>
          <p:cNvPicPr>
            <a:picLocks/>
          </p:cNvPicPr>
          <p:nvPr/>
        </p:nvPicPr>
        <p:blipFill>
          <a:blip r:embed="rId2">
            <a:extLst/>
          </a:blip>
          <a:stretch>
            <a:fillRect/>
          </a:stretch>
        </p:blipFill>
        <p:spPr>
          <a:xfrm>
            <a:off x="0" y="0"/>
            <a:ext cx="13020252" cy="9765884"/>
          </a:xfrm>
          <a:prstGeom prst="rect">
            <a:avLst/>
          </a:prstGeom>
          <a:ln w="12700">
            <a:miter lim="400000"/>
          </a:ln>
        </p:spPr>
      </p:pic>
      <p:sp>
        <p:nvSpPr>
          <p:cNvPr id="332" name="Title Text"/>
          <p:cNvSpPr txBox="1">
            <a:spLocks noGrp="1"/>
          </p:cNvSpPr>
          <p:nvPr>
            <p:ph type="title"/>
          </p:nvPr>
        </p:nvSpPr>
        <p:spPr>
          <a:xfrm>
            <a:off x="1549400" y="749300"/>
            <a:ext cx="9918700" cy="1181100"/>
          </a:xfrm>
          <a:prstGeom prst="rect">
            <a:avLst/>
          </a:prstGeom>
        </p:spPr>
        <p:txBody>
          <a:bodyPr/>
          <a:lstStyle>
            <a:lvl1pPr marL="68980" marR="68980" algn="r" defTabSz="1345112">
              <a:defRPr sz="4600" b="1">
                <a:solidFill>
                  <a:srgbClr val="058096"/>
                </a:solidFill>
                <a:uFill>
                  <a:solidFill>
                    <a:srgbClr val="058096"/>
                  </a:solidFill>
                </a:uFill>
                <a:latin typeface="Arial"/>
                <a:ea typeface="Arial"/>
                <a:cs typeface="Arial"/>
                <a:sym typeface="Arial"/>
              </a:defRPr>
            </a:lvl1pPr>
          </a:lstStyle>
          <a:p>
            <a:r>
              <a:t>Title Text</a:t>
            </a:r>
          </a:p>
        </p:txBody>
      </p:sp>
      <p:sp>
        <p:nvSpPr>
          <p:cNvPr id="333" name="Body Level One…"/>
          <p:cNvSpPr txBox="1">
            <a:spLocks noGrp="1"/>
          </p:cNvSpPr>
          <p:nvPr>
            <p:ph type="body" idx="1"/>
          </p:nvPr>
        </p:nvSpPr>
        <p:spPr>
          <a:xfrm>
            <a:off x="2133600" y="3543300"/>
            <a:ext cx="9918700" cy="6215771"/>
          </a:xfrm>
          <a:prstGeom prst="rect">
            <a:avLst/>
          </a:prstGeom>
        </p:spPr>
        <p:txBody>
          <a:bodyPr anchor="t"/>
          <a:lstStyle>
            <a:lvl1pPr marL="444011" marR="68980" indent="-390525" defTabSz="1345112">
              <a:lnSpc>
                <a:spcPct val="120000"/>
              </a:lnSpc>
              <a:spcBef>
                <a:spcPts val="700"/>
              </a:spcBef>
              <a:buClr>
                <a:srgbClr val="058096"/>
              </a:buClr>
              <a:buSzPct val="100000"/>
              <a:buFont typeface="Arial"/>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4000">
                <a:uFill>
                  <a:solidFill>
                    <a:srgbClr val="FFFFFF"/>
                  </a:solidFill>
                </a:uFill>
                <a:latin typeface="Arial"/>
                <a:ea typeface="Arial"/>
                <a:cs typeface="Arial"/>
                <a:sym typeface="Arial"/>
              </a:defRPr>
            </a:lvl2pPr>
            <a:lvl3pPr marL="1356824" marR="68980" indent="-260350" defTabSz="1345112">
              <a:spcBef>
                <a:spcPts val="700"/>
              </a:spcBef>
              <a:buSzPct val="100000"/>
              <a:defRPr sz="3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8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8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Nouvelle présentation copy">
    <p:bg>
      <p:bgPr>
        <a:solidFill>
          <a:srgbClr val="FFFFFF"/>
        </a:solidFill>
        <a:effectLst/>
      </p:bgPr>
    </p:bg>
    <p:spTree>
      <p:nvGrpSpPr>
        <p:cNvPr id="1" name=""/>
        <p:cNvGrpSpPr/>
        <p:nvPr/>
      </p:nvGrpSpPr>
      <p:grpSpPr>
        <a:xfrm>
          <a:off x="0" y="0"/>
          <a:ext cx="0" cy="0"/>
          <a:chOff x="0" y="0"/>
          <a:chExt cx="0" cy="0"/>
        </a:xfrm>
      </p:grpSpPr>
      <p:pic>
        <p:nvPicPr>
          <p:cNvPr id="341" name="espresso_fond_noir.png" descr="espresso_fond_noir.png"/>
          <p:cNvPicPr>
            <a:picLocks/>
          </p:cNvPicPr>
          <p:nvPr/>
        </p:nvPicPr>
        <p:blipFill>
          <a:blip r:embed="rId2">
            <a:extLst/>
          </a:blip>
          <a:stretch>
            <a:fillRect/>
          </a:stretch>
        </p:blipFill>
        <p:spPr>
          <a:xfrm>
            <a:off x="0" y="0"/>
            <a:ext cx="13020252" cy="9765884"/>
          </a:xfrm>
          <a:prstGeom prst="rect">
            <a:avLst/>
          </a:prstGeom>
          <a:ln w="12700">
            <a:miter lim="400000"/>
          </a:ln>
        </p:spPr>
      </p:pic>
      <p:sp>
        <p:nvSpPr>
          <p:cNvPr id="342" name="Title Text"/>
          <p:cNvSpPr txBox="1">
            <a:spLocks noGrp="1"/>
          </p:cNvSpPr>
          <p:nvPr>
            <p:ph type="title"/>
          </p:nvPr>
        </p:nvSpPr>
        <p:spPr>
          <a:xfrm>
            <a:off x="1549400" y="749300"/>
            <a:ext cx="9918700" cy="1181100"/>
          </a:xfrm>
          <a:prstGeom prst="rect">
            <a:avLst/>
          </a:prstGeom>
        </p:spPr>
        <p:txBody>
          <a:bodyPr/>
          <a:lstStyle>
            <a:lvl1pPr marL="68980" marR="68980" algn="r" defTabSz="1345112">
              <a:defRPr sz="4600" b="1">
                <a:solidFill>
                  <a:srgbClr val="058096"/>
                </a:solidFill>
                <a:uFill>
                  <a:solidFill>
                    <a:srgbClr val="058096"/>
                  </a:solidFill>
                </a:uFill>
                <a:latin typeface="Arial"/>
                <a:ea typeface="Arial"/>
                <a:cs typeface="Arial"/>
                <a:sym typeface="Arial"/>
              </a:defRPr>
            </a:lvl1pPr>
          </a:lstStyle>
          <a:p>
            <a:r>
              <a:t>Title Text</a:t>
            </a:r>
          </a:p>
        </p:txBody>
      </p:sp>
      <p:sp>
        <p:nvSpPr>
          <p:cNvPr id="343" name="Body Level One…"/>
          <p:cNvSpPr txBox="1">
            <a:spLocks noGrp="1"/>
          </p:cNvSpPr>
          <p:nvPr>
            <p:ph type="body" idx="1"/>
          </p:nvPr>
        </p:nvSpPr>
        <p:spPr>
          <a:xfrm>
            <a:off x="2133600" y="3543300"/>
            <a:ext cx="9918700" cy="6215771"/>
          </a:xfrm>
          <a:prstGeom prst="rect">
            <a:avLst/>
          </a:prstGeom>
        </p:spPr>
        <p:txBody>
          <a:bodyPr anchor="t"/>
          <a:lstStyle>
            <a:lvl1pPr marL="444011" marR="68980" indent="-390525" defTabSz="1345112">
              <a:lnSpc>
                <a:spcPct val="120000"/>
              </a:lnSpc>
              <a:spcBef>
                <a:spcPts val="700"/>
              </a:spcBef>
              <a:buClr>
                <a:srgbClr val="058096"/>
              </a:buClr>
              <a:buSzPct val="100000"/>
              <a:buFont typeface="Arial"/>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4000">
                <a:uFill>
                  <a:solidFill>
                    <a:srgbClr val="FFFFFF"/>
                  </a:solidFill>
                </a:uFill>
                <a:latin typeface="Arial"/>
                <a:ea typeface="Arial"/>
                <a:cs typeface="Arial"/>
                <a:sym typeface="Arial"/>
              </a:defRPr>
            </a:lvl2pPr>
            <a:lvl3pPr marL="1356824" marR="68980" indent="-260350" defTabSz="1345112">
              <a:spcBef>
                <a:spcPts val="700"/>
              </a:spcBef>
              <a:buSzPct val="100000"/>
              <a:defRPr sz="3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8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8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1028A6"/>
            </a:gs>
            <a:gs pos="100000">
              <a:srgbClr val="050F56"/>
            </a:gs>
          </a:gsLst>
          <a:lin ang="2700000" scaled="0"/>
        </a:grad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977900" y="431800"/>
            <a:ext cx="11049000" cy="1841500"/>
          </a:xfrm>
          <a:prstGeom prst="rect">
            <a:avLst/>
          </a:prstGeom>
        </p:spPr>
        <p:txBody>
          <a:bodyPr/>
          <a:lstStyle>
            <a:lvl1pPr marL="57799" marR="57799" algn="l" defTabSz="1295400">
              <a:defRPr sz="4400">
                <a:solidFill>
                  <a:srgbClr val="FFEF94"/>
                </a:solidFill>
                <a:uFill>
                  <a:solidFill>
                    <a:srgbClr val="FFEF94"/>
                  </a:solidFill>
                </a:uFill>
                <a:latin typeface="Arial"/>
                <a:ea typeface="Arial"/>
                <a:cs typeface="Arial"/>
                <a:sym typeface="Arial"/>
              </a:defRPr>
            </a:lvl1pPr>
          </a:lstStyle>
          <a:p>
            <a:r>
              <a:t>Title Text</a:t>
            </a:r>
          </a:p>
        </p:txBody>
      </p:sp>
      <p:sp>
        <p:nvSpPr>
          <p:cNvPr id="352" name="Body Level One…"/>
          <p:cNvSpPr txBox="1">
            <a:spLocks noGrp="1"/>
          </p:cNvSpPr>
          <p:nvPr>
            <p:ph type="body" idx="1"/>
          </p:nvPr>
        </p:nvSpPr>
        <p:spPr>
          <a:xfrm>
            <a:off x="977900" y="2273300"/>
            <a:ext cx="11049000" cy="7480300"/>
          </a:xfrm>
          <a:prstGeom prst="rect">
            <a:avLst/>
          </a:prstGeom>
        </p:spPr>
        <p:txBody>
          <a:bodyPr anchor="t"/>
          <a:lstStyle>
            <a:lvl1pPr marL="383539" marR="57799" indent="-342899" defTabSz="1295400">
              <a:spcBef>
                <a:spcPts val="900"/>
              </a:spcBef>
              <a:buSzPct val="100000"/>
              <a:defRPr sz="3800">
                <a:solidFill>
                  <a:srgbClr val="FFEF94"/>
                </a:solidFill>
                <a:uFill>
                  <a:solidFill>
                    <a:srgbClr val="FFEF94"/>
                  </a:solidFill>
                </a:uFill>
                <a:latin typeface="Arial"/>
                <a:ea typeface="Arial"/>
                <a:cs typeface="Arial"/>
                <a:sym typeface="Arial"/>
              </a:defRPr>
            </a:lvl1pPr>
            <a:lvl2pPr marL="783590" marR="57799" indent="-285750" defTabSz="1295400">
              <a:spcBef>
                <a:spcPts val="700"/>
              </a:spcBef>
              <a:buSzPct val="100000"/>
              <a:buChar char="–"/>
              <a:defRPr sz="3400">
                <a:solidFill>
                  <a:srgbClr val="FFEF94"/>
                </a:solidFill>
                <a:uFill>
                  <a:solidFill>
                    <a:srgbClr val="FFEF94"/>
                  </a:solidFill>
                </a:uFill>
                <a:latin typeface="Arial"/>
                <a:ea typeface="Arial"/>
                <a:cs typeface="Arial"/>
                <a:sym typeface="Arial"/>
              </a:defRPr>
            </a:lvl2pPr>
            <a:lvl3pPr marL="1183639" marR="57799" indent="-228600" defTabSz="1295400">
              <a:spcBef>
                <a:spcPts val="600"/>
              </a:spcBef>
              <a:buSzPct val="100000"/>
              <a:defRPr sz="2800">
                <a:solidFill>
                  <a:srgbClr val="FFEF94"/>
                </a:solidFill>
                <a:uFill>
                  <a:solidFill>
                    <a:srgbClr val="FFEF94"/>
                  </a:solidFill>
                </a:uFill>
                <a:latin typeface="Arial"/>
                <a:ea typeface="Arial"/>
                <a:cs typeface="Arial"/>
                <a:sym typeface="Arial"/>
              </a:defRPr>
            </a:lvl3pPr>
            <a:lvl4pPr marL="1640839" marR="57799" indent="-228600" defTabSz="1295400">
              <a:spcBef>
                <a:spcPts val="500"/>
              </a:spcBef>
              <a:buSzPct val="100000"/>
              <a:buChar char="–"/>
              <a:defRPr sz="2400">
                <a:solidFill>
                  <a:srgbClr val="FFEF94"/>
                </a:solidFill>
                <a:uFill>
                  <a:solidFill>
                    <a:srgbClr val="FFEF94"/>
                  </a:solidFill>
                </a:uFill>
                <a:latin typeface="Arial"/>
                <a:ea typeface="Arial"/>
                <a:cs typeface="Arial"/>
                <a:sym typeface="Arial"/>
              </a:defRPr>
            </a:lvl4pPr>
            <a:lvl5pPr marL="2098039" marR="57799" indent="-228600" defTabSz="1295400">
              <a:spcBef>
                <a:spcPts val="500"/>
              </a:spcBef>
              <a:buSzPct val="100000"/>
              <a:buChar char="»"/>
              <a:defRPr sz="2200">
                <a:solidFill>
                  <a:srgbClr val="FFEF94"/>
                </a:solidFill>
                <a:uFill>
                  <a:solidFill>
                    <a:srgbClr val="FFEF94"/>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10490487" y="8890000"/>
            <a:ext cx="368574" cy="360822"/>
          </a:xfrm>
          <a:prstGeom prst="rect">
            <a:avLst/>
          </a:prstGeom>
        </p:spPr>
        <p:txBody>
          <a:bodyPr/>
          <a:lstStyle>
            <a:lvl1pPr defTabSz="825500">
              <a:defRPr>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Nouvelle présentation">
    <p:bg>
      <p:bgPr>
        <a:solidFill>
          <a:srgbClr val="FFFFFF"/>
        </a:solidFill>
        <a:effectLst/>
      </p:bgPr>
    </p:bg>
    <p:spTree>
      <p:nvGrpSpPr>
        <p:cNvPr id="1" name=""/>
        <p:cNvGrpSpPr/>
        <p:nvPr/>
      </p:nvGrpSpPr>
      <p:grpSpPr>
        <a:xfrm>
          <a:off x="0" y="0"/>
          <a:ext cx="0" cy="0"/>
          <a:chOff x="0" y="0"/>
          <a:chExt cx="0" cy="0"/>
        </a:xfrm>
      </p:grpSpPr>
      <p:pic>
        <p:nvPicPr>
          <p:cNvPr id="360"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361" name="ESPRESSO FDR 14.05.2013"/>
          <p:cNvSpPr txBox="1"/>
          <p:nvPr/>
        </p:nvSpPr>
        <p:spPr>
          <a:xfrm>
            <a:off x="8102600" y="9144000"/>
            <a:ext cx="41402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980" marR="68980" algn="r" defTabSz="1345112">
              <a:buClr>
                <a:srgbClr val="FFFFFF"/>
              </a:buClr>
              <a:buFont typeface="Arial"/>
              <a:defRPr sz="1400">
                <a:solidFill>
                  <a:srgbClr val="FFFFFF"/>
                </a:solidFill>
                <a:uFill>
                  <a:solidFill>
                    <a:srgbClr val="FFFFFF"/>
                  </a:solidFill>
                </a:uFill>
                <a:latin typeface="Arial"/>
                <a:ea typeface="Arial"/>
                <a:cs typeface="Arial"/>
                <a:sym typeface="Arial"/>
              </a:defRPr>
            </a:lvl1pPr>
          </a:lstStyle>
          <a:p>
            <a:r>
              <a:t>ESPRESSO FDR 14.05.2013</a:t>
            </a:r>
          </a:p>
        </p:txBody>
      </p:sp>
      <p:sp>
        <p:nvSpPr>
          <p:cNvPr id="362" name="Title Text"/>
          <p:cNvSpPr txBox="1">
            <a:spLocks noGrp="1"/>
          </p:cNvSpPr>
          <p:nvPr>
            <p:ph type="title"/>
          </p:nvPr>
        </p:nvSpPr>
        <p:spPr>
          <a:xfrm>
            <a:off x="3619500" y="528217"/>
            <a:ext cx="7785100" cy="2088303"/>
          </a:xfrm>
          <a:prstGeom prst="rect">
            <a:avLst/>
          </a:prstGeom>
        </p:spPr>
        <p:txBody>
          <a:bodyPr/>
          <a:lstStyle>
            <a:lvl1pPr marL="68980" marR="68980" algn="r" defTabSz="1345112">
              <a:defRPr sz="4600" b="1">
                <a:solidFill>
                  <a:srgbClr val="00B8E1"/>
                </a:solidFill>
                <a:uFill>
                  <a:solidFill>
                    <a:srgbClr val="00B8E1"/>
                  </a:solidFill>
                </a:uFill>
                <a:latin typeface="Arial"/>
                <a:ea typeface="Arial"/>
                <a:cs typeface="Arial"/>
                <a:sym typeface="Arial"/>
              </a:defRPr>
            </a:lvl1pPr>
          </a:lstStyle>
          <a:p>
            <a:r>
              <a:t>Title Text</a:t>
            </a:r>
          </a:p>
        </p:txBody>
      </p:sp>
      <p:sp>
        <p:nvSpPr>
          <p:cNvPr id="363" name="Body Level One…"/>
          <p:cNvSpPr txBox="1">
            <a:spLocks noGrp="1"/>
          </p:cNvSpPr>
          <p:nvPr>
            <p:ph type="body" idx="1"/>
          </p:nvPr>
        </p:nvSpPr>
        <p:spPr>
          <a:xfrm>
            <a:off x="2133600" y="2616519"/>
            <a:ext cx="9918700" cy="7137081"/>
          </a:xfrm>
          <a:prstGeom prst="rect">
            <a:avLst/>
          </a:prstGeom>
        </p:spPr>
        <p:txBody>
          <a:bodyPr anchor="t"/>
          <a:lstStyle>
            <a:lvl1pPr marL="444011" marR="68980" indent="-390525" defTabSz="1345112">
              <a:lnSpc>
                <a:spcPct val="120000"/>
              </a:lnSpc>
              <a:spcBef>
                <a:spcPts val="700"/>
              </a:spcBef>
              <a:buClr>
                <a:srgbClr val="00B8E1"/>
              </a:buClr>
              <a:buSzPct val="100000"/>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2400">
                <a:uFill>
                  <a:solidFill>
                    <a:srgbClr val="FFFFFF"/>
                  </a:solidFill>
                </a:uFill>
                <a:latin typeface="Arial"/>
                <a:ea typeface="Arial"/>
                <a:cs typeface="Arial"/>
                <a:sym typeface="Arial"/>
              </a:defRPr>
            </a:lvl2pPr>
            <a:lvl3pPr marL="1356824" marR="68980" indent="-260350" defTabSz="1345112">
              <a:spcBef>
                <a:spcPts val="700"/>
              </a:spcBef>
              <a:buSzPct val="100000"/>
              <a:defRPr sz="2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2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Nouvelle présentation copy">
    <p:bg>
      <p:bgPr>
        <a:solidFill>
          <a:srgbClr val="FFFFFF"/>
        </a:solidFill>
        <a:effectLst/>
      </p:bgPr>
    </p:bg>
    <p:spTree>
      <p:nvGrpSpPr>
        <p:cNvPr id="1" name=""/>
        <p:cNvGrpSpPr/>
        <p:nvPr/>
      </p:nvGrpSpPr>
      <p:grpSpPr>
        <a:xfrm>
          <a:off x="0" y="0"/>
          <a:ext cx="0" cy="0"/>
          <a:chOff x="0" y="0"/>
          <a:chExt cx="0" cy="0"/>
        </a:xfrm>
      </p:grpSpPr>
      <p:pic>
        <p:nvPicPr>
          <p:cNvPr id="371"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372" name="Title Text"/>
          <p:cNvSpPr txBox="1">
            <a:spLocks noGrp="1"/>
          </p:cNvSpPr>
          <p:nvPr>
            <p:ph type="title"/>
          </p:nvPr>
        </p:nvSpPr>
        <p:spPr>
          <a:xfrm>
            <a:off x="3619500" y="528217"/>
            <a:ext cx="7785100" cy="2088303"/>
          </a:xfrm>
          <a:prstGeom prst="rect">
            <a:avLst/>
          </a:prstGeom>
        </p:spPr>
        <p:txBody>
          <a:bodyPr/>
          <a:lstStyle>
            <a:lvl1pPr marL="68980" marR="68980" algn="r" defTabSz="1345112">
              <a:defRPr sz="4600" b="1">
                <a:solidFill>
                  <a:srgbClr val="76D6FF"/>
                </a:solidFill>
                <a:uFill>
                  <a:solidFill>
                    <a:srgbClr val="00B8E1"/>
                  </a:solidFill>
                </a:uFill>
                <a:latin typeface="Arial"/>
                <a:ea typeface="Arial"/>
                <a:cs typeface="Arial"/>
                <a:sym typeface="Arial"/>
              </a:defRPr>
            </a:lvl1pPr>
          </a:lstStyle>
          <a:p>
            <a:r>
              <a:t>Title Text</a:t>
            </a:r>
          </a:p>
        </p:txBody>
      </p:sp>
      <p:sp>
        <p:nvSpPr>
          <p:cNvPr id="373" name="Body Level One…"/>
          <p:cNvSpPr txBox="1">
            <a:spLocks noGrp="1"/>
          </p:cNvSpPr>
          <p:nvPr>
            <p:ph type="body" idx="1"/>
          </p:nvPr>
        </p:nvSpPr>
        <p:spPr>
          <a:xfrm>
            <a:off x="2133600" y="2616519"/>
            <a:ext cx="9918700" cy="7137081"/>
          </a:xfrm>
          <a:prstGeom prst="rect">
            <a:avLst/>
          </a:prstGeom>
        </p:spPr>
        <p:txBody>
          <a:bodyPr anchor="t"/>
          <a:lstStyle>
            <a:lvl1pPr marL="444011" marR="68980" indent="-390525" defTabSz="1345112">
              <a:lnSpc>
                <a:spcPct val="120000"/>
              </a:lnSpc>
              <a:spcBef>
                <a:spcPts val="700"/>
              </a:spcBef>
              <a:buClr>
                <a:srgbClr val="00B8E1"/>
              </a:buClr>
              <a:buSzPct val="100000"/>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2400">
                <a:uFill>
                  <a:solidFill>
                    <a:srgbClr val="FFFFFF"/>
                  </a:solidFill>
                </a:uFill>
                <a:latin typeface="Arial"/>
                <a:ea typeface="Arial"/>
                <a:cs typeface="Arial"/>
                <a:sym typeface="Arial"/>
              </a:defRPr>
            </a:lvl2pPr>
            <a:lvl3pPr marL="1356824" marR="68980" indent="-260350" defTabSz="1345112">
              <a:spcBef>
                <a:spcPts val="700"/>
              </a:spcBef>
              <a:buSzPct val="100000"/>
              <a:defRPr sz="2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2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4" name="Slide Number"/>
          <p:cNvSpPr txBox="1">
            <a:spLocks noGrp="1"/>
          </p:cNvSpPr>
          <p:nvPr>
            <p:ph type="sldNum" sz="quarter" idx="2"/>
          </p:nvPr>
        </p:nvSpPr>
        <p:spPr>
          <a:xfrm>
            <a:off x="12238411" y="91951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Nouvelle présentation copy 1">
    <p:bg>
      <p:bgPr>
        <a:solidFill>
          <a:srgbClr val="FFFFFF"/>
        </a:solidFill>
        <a:effectLst/>
      </p:bgPr>
    </p:bg>
    <p:spTree>
      <p:nvGrpSpPr>
        <p:cNvPr id="1" name=""/>
        <p:cNvGrpSpPr/>
        <p:nvPr/>
      </p:nvGrpSpPr>
      <p:grpSpPr>
        <a:xfrm>
          <a:off x="0" y="0"/>
          <a:ext cx="0" cy="0"/>
          <a:chOff x="0" y="0"/>
          <a:chExt cx="0" cy="0"/>
        </a:xfrm>
      </p:grpSpPr>
      <p:pic>
        <p:nvPicPr>
          <p:cNvPr id="381"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382" name="ESPRESSO FDR 14.05.2013"/>
          <p:cNvSpPr txBox="1"/>
          <p:nvPr/>
        </p:nvSpPr>
        <p:spPr>
          <a:xfrm>
            <a:off x="8102600" y="9144000"/>
            <a:ext cx="41402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980" marR="68980" algn="r" defTabSz="1345112">
              <a:buClr>
                <a:srgbClr val="FFFFFF"/>
              </a:buClr>
              <a:buFont typeface="Arial"/>
              <a:defRPr sz="1400">
                <a:solidFill>
                  <a:srgbClr val="FFFFFF"/>
                </a:solidFill>
                <a:uFill>
                  <a:solidFill>
                    <a:srgbClr val="FFFFFF"/>
                  </a:solidFill>
                </a:uFill>
                <a:latin typeface="Arial"/>
                <a:ea typeface="Arial"/>
                <a:cs typeface="Arial"/>
                <a:sym typeface="Arial"/>
              </a:defRPr>
            </a:lvl1pPr>
          </a:lstStyle>
          <a:p>
            <a:r>
              <a:t>ESPRESSO FDR 14.05.2013</a:t>
            </a:r>
          </a:p>
        </p:txBody>
      </p:sp>
      <p:sp>
        <p:nvSpPr>
          <p:cNvPr id="383" name="Title Text"/>
          <p:cNvSpPr txBox="1">
            <a:spLocks noGrp="1"/>
          </p:cNvSpPr>
          <p:nvPr>
            <p:ph type="title"/>
          </p:nvPr>
        </p:nvSpPr>
        <p:spPr>
          <a:xfrm>
            <a:off x="3619500" y="528217"/>
            <a:ext cx="7785100" cy="2088303"/>
          </a:xfrm>
          <a:prstGeom prst="rect">
            <a:avLst/>
          </a:prstGeom>
        </p:spPr>
        <p:txBody>
          <a:bodyPr/>
          <a:lstStyle>
            <a:lvl1pPr marL="68980" marR="68980" algn="r" defTabSz="1345112">
              <a:defRPr sz="4600" b="1">
                <a:solidFill>
                  <a:srgbClr val="00B8E1"/>
                </a:solidFill>
                <a:uFill>
                  <a:solidFill>
                    <a:srgbClr val="00B8E1"/>
                  </a:solidFill>
                </a:uFill>
                <a:latin typeface="Arial"/>
                <a:ea typeface="Arial"/>
                <a:cs typeface="Arial"/>
                <a:sym typeface="Arial"/>
              </a:defRPr>
            </a:lvl1pPr>
          </a:lstStyle>
          <a:p>
            <a:r>
              <a:t>Title Text</a:t>
            </a:r>
          </a:p>
        </p:txBody>
      </p:sp>
      <p:sp>
        <p:nvSpPr>
          <p:cNvPr id="384" name="Body Level One…"/>
          <p:cNvSpPr txBox="1">
            <a:spLocks noGrp="1"/>
          </p:cNvSpPr>
          <p:nvPr>
            <p:ph type="body" idx="1"/>
          </p:nvPr>
        </p:nvSpPr>
        <p:spPr>
          <a:xfrm>
            <a:off x="2133600" y="2616519"/>
            <a:ext cx="9918700" cy="7137081"/>
          </a:xfrm>
          <a:prstGeom prst="rect">
            <a:avLst/>
          </a:prstGeom>
        </p:spPr>
        <p:txBody>
          <a:bodyPr anchor="t"/>
          <a:lstStyle>
            <a:lvl1pPr marL="444011" marR="68980" indent="-390525" defTabSz="1345112">
              <a:lnSpc>
                <a:spcPct val="120000"/>
              </a:lnSpc>
              <a:spcBef>
                <a:spcPts val="700"/>
              </a:spcBef>
              <a:buClr>
                <a:srgbClr val="00B8E1"/>
              </a:buClr>
              <a:buSzPct val="100000"/>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2400">
                <a:uFill>
                  <a:solidFill>
                    <a:srgbClr val="FFFFFF"/>
                  </a:solidFill>
                </a:uFill>
                <a:latin typeface="Arial"/>
                <a:ea typeface="Arial"/>
                <a:cs typeface="Arial"/>
                <a:sym typeface="Arial"/>
              </a:defRPr>
            </a:lvl2pPr>
            <a:lvl3pPr marL="1356824" marR="68980" indent="-260350" defTabSz="1345112">
              <a:spcBef>
                <a:spcPts val="700"/>
              </a:spcBef>
              <a:buSzPct val="100000"/>
              <a:defRPr sz="2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2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5"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Nouvelle présentation copy 2">
    <p:bg>
      <p:bgPr>
        <a:solidFill>
          <a:srgbClr val="FFFFFF"/>
        </a:solidFill>
        <a:effectLst/>
      </p:bgPr>
    </p:bg>
    <p:spTree>
      <p:nvGrpSpPr>
        <p:cNvPr id="1" name=""/>
        <p:cNvGrpSpPr/>
        <p:nvPr/>
      </p:nvGrpSpPr>
      <p:grpSpPr>
        <a:xfrm>
          <a:off x="0" y="0"/>
          <a:ext cx="0" cy="0"/>
          <a:chOff x="0" y="0"/>
          <a:chExt cx="0" cy="0"/>
        </a:xfrm>
      </p:grpSpPr>
      <p:pic>
        <p:nvPicPr>
          <p:cNvPr id="392"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393" name="ESPRESSO FDR 14.05.2013"/>
          <p:cNvSpPr txBox="1"/>
          <p:nvPr/>
        </p:nvSpPr>
        <p:spPr>
          <a:xfrm>
            <a:off x="8102600" y="9144000"/>
            <a:ext cx="41402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980" marR="68980" algn="r" defTabSz="1345112">
              <a:buClr>
                <a:srgbClr val="FFFFFF"/>
              </a:buClr>
              <a:buFont typeface="Arial"/>
              <a:defRPr sz="1400">
                <a:solidFill>
                  <a:srgbClr val="FFFFFF"/>
                </a:solidFill>
                <a:uFill>
                  <a:solidFill>
                    <a:srgbClr val="FFFFFF"/>
                  </a:solidFill>
                </a:uFill>
                <a:latin typeface="Arial"/>
                <a:ea typeface="Arial"/>
                <a:cs typeface="Arial"/>
                <a:sym typeface="Arial"/>
              </a:defRPr>
            </a:lvl1pPr>
          </a:lstStyle>
          <a:p>
            <a:r>
              <a:t>ESPRESSO FDR 14.05.2013</a:t>
            </a:r>
          </a:p>
        </p:txBody>
      </p:sp>
      <p:sp>
        <p:nvSpPr>
          <p:cNvPr id="394" name="Title Text"/>
          <p:cNvSpPr txBox="1">
            <a:spLocks noGrp="1"/>
          </p:cNvSpPr>
          <p:nvPr>
            <p:ph type="title"/>
          </p:nvPr>
        </p:nvSpPr>
        <p:spPr>
          <a:xfrm>
            <a:off x="3619500" y="528217"/>
            <a:ext cx="7785100" cy="2088303"/>
          </a:xfrm>
          <a:prstGeom prst="rect">
            <a:avLst/>
          </a:prstGeom>
        </p:spPr>
        <p:txBody>
          <a:bodyPr/>
          <a:lstStyle>
            <a:lvl1pPr marL="68980" marR="68980" algn="r" defTabSz="1345112">
              <a:defRPr sz="4600" b="1">
                <a:solidFill>
                  <a:srgbClr val="00B8E1"/>
                </a:solidFill>
                <a:uFill>
                  <a:solidFill>
                    <a:srgbClr val="00B8E1"/>
                  </a:solidFill>
                </a:uFill>
                <a:latin typeface="Arial"/>
                <a:ea typeface="Arial"/>
                <a:cs typeface="Arial"/>
                <a:sym typeface="Arial"/>
              </a:defRPr>
            </a:lvl1pPr>
          </a:lstStyle>
          <a:p>
            <a:r>
              <a:t>Title Text</a:t>
            </a:r>
          </a:p>
        </p:txBody>
      </p:sp>
      <p:sp>
        <p:nvSpPr>
          <p:cNvPr id="395" name="Body Level One…"/>
          <p:cNvSpPr txBox="1">
            <a:spLocks noGrp="1"/>
          </p:cNvSpPr>
          <p:nvPr>
            <p:ph type="body" idx="1"/>
          </p:nvPr>
        </p:nvSpPr>
        <p:spPr>
          <a:xfrm>
            <a:off x="2133600" y="2616519"/>
            <a:ext cx="9918700" cy="7137081"/>
          </a:xfrm>
          <a:prstGeom prst="rect">
            <a:avLst/>
          </a:prstGeom>
        </p:spPr>
        <p:txBody>
          <a:bodyPr anchor="t"/>
          <a:lstStyle>
            <a:lvl1pPr marL="444011" marR="68980" indent="-390525" defTabSz="1345112">
              <a:lnSpc>
                <a:spcPct val="120000"/>
              </a:lnSpc>
              <a:spcBef>
                <a:spcPts val="700"/>
              </a:spcBef>
              <a:buClr>
                <a:srgbClr val="00B8E1"/>
              </a:buClr>
              <a:buSzPct val="100000"/>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2400">
                <a:uFill>
                  <a:solidFill>
                    <a:srgbClr val="FFFFFF"/>
                  </a:solidFill>
                </a:uFill>
                <a:latin typeface="Arial"/>
                <a:ea typeface="Arial"/>
                <a:cs typeface="Arial"/>
                <a:sym typeface="Arial"/>
              </a:defRPr>
            </a:lvl2pPr>
            <a:lvl3pPr marL="1356824" marR="68980" indent="-260350" defTabSz="1345112">
              <a:spcBef>
                <a:spcPts val="700"/>
              </a:spcBef>
              <a:buSzPct val="100000"/>
              <a:defRPr sz="2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2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6"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Nouvelle présentation copy 3">
    <p:bg>
      <p:bgPr>
        <a:solidFill>
          <a:srgbClr val="FFFFFF"/>
        </a:solidFill>
        <a:effectLst/>
      </p:bgPr>
    </p:bg>
    <p:spTree>
      <p:nvGrpSpPr>
        <p:cNvPr id="1" name=""/>
        <p:cNvGrpSpPr/>
        <p:nvPr/>
      </p:nvGrpSpPr>
      <p:grpSpPr>
        <a:xfrm>
          <a:off x="0" y="0"/>
          <a:ext cx="0" cy="0"/>
          <a:chOff x="0" y="0"/>
          <a:chExt cx="0" cy="0"/>
        </a:xfrm>
      </p:grpSpPr>
      <p:pic>
        <p:nvPicPr>
          <p:cNvPr id="403"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404" name="ESPRESSO FDR 14.05.2013"/>
          <p:cNvSpPr txBox="1"/>
          <p:nvPr/>
        </p:nvSpPr>
        <p:spPr>
          <a:xfrm>
            <a:off x="8102600" y="9144000"/>
            <a:ext cx="41402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980" marR="68980" algn="r" defTabSz="1345112">
              <a:buClr>
                <a:srgbClr val="FFFFFF"/>
              </a:buClr>
              <a:buFont typeface="Arial"/>
              <a:defRPr sz="1400">
                <a:solidFill>
                  <a:srgbClr val="FFFFFF"/>
                </a:solidFill>
                <a:uFill>
                  <a:solidFill>
                    <a:srgbClr val="FFFFFF"/>
                  </a:solidFill>
                </a:uFill>
                <a:latin typeface="Arial"/>
                <a:ea typeface="Arial"/>
                <a:cs typeface="Arial"/>
                <a:sym typeface="Arial"/>
              </a:defRPr>
            </a:lvl1pPr>
          </a:lstStyle>
          <a:p>
            <a:r>
              <a:t>ESPRESSO FDR 14.05.2013</a:t>
            </a:r>
          </a:p>
        </p:txBody>
      </p:sp>
      <p:sp>
        <p:nvSpPr>
          <p:cNvPr id="405" name="Title Text"/>
          <p:cNvSpPr txBox="1">
            <a:spLocks noGrp="1"/>
          </p:cNvSpPr>
          <p:nvPr>
            <p:ph type="title"/>
          </p:nvPr>
        </p:nvSpPr>
        <p:spPr>
          <a:xfrm>
            <a:off x="3619500" y="528217"/>
            <a:ext cx="7785100" cy="2088303"/>
          </a:xfrm>
          <a:prstGeom prst="rect">
            <a:avLst/>
          </a:prstGeom>
        </p:spPr>
        <p:txBody>
          <a:bodyPr/>
          <a:lstStyle>
            <a:lvl1pPr marL="68980" marR="68980" algn="r" defTabSz="1345112">
              <a:defRPr sz="4600" b="1">
                <a:solidFill>
                  <a:srgbClr val="00B8E1"/>
                </a:solidFill>
                <a:uFill>
                  <a:solidFill>
                    <a:srgbClr val="00B8E1"/>
                  </a:solidFill>
                </a:uFill>
                <a:latin typeface="Arial"/>
                <a:ea typeface="Arial"/>
                <a:cs typeface="Arial"/>
                <a:sym typeface="Arial"/>
              </a:defRPr>
            </a:lvl1pPr>
          </a:lstStyle>
          <a:p>
            <a:r>
              <a:t>Title Text</a:t>
            </a:r>
          </a:p>
        </p:txBody>
      </p:sp>
      <p:sp>
        <p:nvSpPr>
          <p:cNvPr id="406" name="Body Level One…"/>
          <p:cNvSpPr txBox="1">
            <a:spLocks noGrp="1"/>
          </p:cNvSpPr>
          <p:nvPr>
            <p:ph type="body" idx="1"/>
          </p:nvPr>
        </p:nvSpPr>
        <p:spPr>
          <a:xfrm>
            <a:off x="2133600" y="2616519"/>
            <a:ext cx="9918700" cy="7137081"/>
          </a:xfrm>
          <a:prstGeom prst="rect">
            <a:avLst/>
          </a:prstGeom>
        </p:spPr>
        <p:txBody>
          <a:bodyPr anchor="t"/>
          <a:lstStyle>
            <a:lvl1pPr marL="444011" marR="68980" indent="-390525" defTabSz="1345112">
              <a:lnSpc>
                <a:spcPct val="120000"/>
              </a:lnSpc>
              <a:spcBef>
                <a:spcPts val="700"/>
              </a:spcBef>
              <a:buClr>
                <a:srgbClr val="00B8E1"/>
              </a:buClr>
              <a:buSzPct val="100000"/>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2400">
                <a:uFill>
                  <a:solidFill>
                    <a:srgbClr val="FFFFFF"/>
                  </a:solidFill>
                </a:uFill>
                <a:latin typeface="Arial"/>
                <a:ea typeface="Arial"/>
                <a:cs typeface="Arial"/>
                <a:sym typeface="Arial"/>
              </a:defRPr>
            </a:lvl2pPr>
            <a:lvl3pPr marL="1356824" marR="68980" indent="-260350" defTabSz="1345112">
              <a:spcBef>
                <a:spcPts val="700"/>
              </a:spcBef>
              <a:buSzPct val="100000"/>
              <a:defRPr sz="2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2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07"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Nouvelle présentation copy 1">
    <p:bg>
      <p:bgPr>
        <a:solidFill>
          <a:srgbClr val="FFFFFF"/>
        </a:solidFill>
        <a:effectLst/>
      </p:bgPr>
    </p:bg>
    <p:spTree>
      <p:nvGrpSpPr>
        <p:cNvPr id="1" name=""/>
        <p:cNvGrpSpPr/>
        <p:nvPr/>
      </p:nvGrpSpPr>
      <p:grpSpPr>
        <a:xfrm>
          <a:off x="0" y="0"/>
          <a:ext cx="0" cy="0"/>
          <a:chOff x="0" y="0"/>
          <a:chExt cx="0" cy="0"/>
        </a:xfrm>
      </p:grpSpPr>
      <p:pic>
        <p:nvPicPr>
          <p:cNvPr id="414" name="espresso_fond_noir.png" descr="espresso_fond_noir.png"/>
          <p:cNvPicPr>
            <a:picLocks/>
          </p:cNvPicPr>
          <p:nvPr/>
        </p:nvPicPr>
        <p:blipFill>
          <a:blip r:embed="rId2">
            <a:extLst/>
          </a:blip>
          <a:stretch>
            <a:fillRect/>
          </a:stretch>
        </p:blipFill>
        <p:spPr>
          <a:xfrm>
            <a:off x="0" y="0"/>
            <a:ext cx="13020252" cy="9765884"/>
          </a:xfrm>
          <a:prstGeom prst="rect">
            <a:avLst/>
          </a:prstGeom>
          <a:ln w="12700">
            <a:miter lim="400000"/>
          </a:ln>
        </p:spPr>
      </p:pic>
      <p:sp>
        <p:nvSpPr>
          <p:cNvPr id="415" name="Title Text"/>
          <p:cNvSpPr txBox="1">
            <a:spLocks noGrp="1"/>
          </p:cNvSpPr>
          <p:nvPr>
            <p:ph type="title"/>
          </p:nvPr>
        </p:nvSpPr>
        <p:spPr>
          <a:xfrm>
            <a:off x="1549400" y="749300"/>
            <a:ext cx="9918700" cy="1181100"/>
          </a:xfrm>
          <a:prstGeom prst="rect">
            <a:avLst/>
          </a:prstGeom>
        </p:spPr>
        <p:txBody>
          <a:bodyPr/>
          <a:lstStyle>
            <a:lvl1pPr marL="68980" marR="68980" algn="r" defTabSz="1345112">
              <a:defRPr sz="4600" b="1">
                <a:solidFill>
                  <a:srgbClr val="058096"/>
                </a:solidFill>
                <a:uFill>
                  <a:solidFill>
                    <a:srgbClr val="058096"/>
                  </a:solidFill>
                </a:uFill>
                <a:latin typeface="Arial"/>
                <a:ea typeface="Arial"/>
                <a:cs typeface="Arial"/>
                <a:sym typeface="Arial"/>
              </a:defRPr>
            </a:lvl1pPr>
          </a:lstStyle>
          <a:p>
            <a:r>
              <a:t>Title Text</a:t>
            </a:r>
          </a:p>
        </p:txBody>
      </p:sp>
      <p:sp>
        <p:nvSpPr>
          <p:cNvPr id="416" name="Body Level One…"/>
          <p:cNvSpPr txBox="1">
            <a:spLocks noGrp="1"/>
          </p:cNvSpPr>
          <p:nvPr>
            <p:ph type="body" idx="1"/>
          </p:nvPr>
        </p:nvSpPr>
        <p:spPr>
          <a:xfrm>
            <a:off x="2133600" y="3543300"/>
            <a:ext cx="9918700" cy="6215771"/>
          </a:xfrm>
          <a:prstGeom prst="rect">
            <a:avLst/>
          </a:prstGeom>
        </p:spPr>
        <p:txBody>
          <a:bodyPr anchor="t"/>
          <a:lstStyle>
            <a:lvl1pPr marL="444011" marR="68980" indent="-390525" defTabSz="1345112">
              <a:lnSpc>
                <a:spcPct val="120000"/>
              </a:lnSpc>
              <a:spcBef>
                <a:spcPts val="700"/>
              </a:spcBef>
              <a:buClr>
                <a:srgbClr val="058096"/>
              </a:buClr>
              <a:buSzPct val="100000"/>
              <a:buFont typeface="Arial"/>
              <a:defRPr sz="3000">
                <a:uFill>
                  <a:solidFill>
                    <a:srgbClr val="FFFFFF"/>
                  </a:solidFill>
                </a:uFill>
                <a:latin typeface="Arial"/>
                <a:ea typeface="Arial"/>
                <a:cs typeface="Arial"/>
                <a:sym typeface="Arial"/>
              </a:defRPr>
            </a:lvl1pPr>
            <a:lvl2pPr marL="901211" marR="68980" indent="-327025" defTabSz="1345112">
              <a:spcBef>
                <a:spcPts val="900"/>
              </a:spcBef>
              <a:buSzPct val="100000"/>
              <a:buChar char="–"/>
              <a:defRPr sz="4000">
                <a:uFill>
                  <a:solidFill>
                    <a:srgbClr val="FFFFFF"/>
                  </a:solidFill>
                </a:uFill>
                <a:latin typeface="Arial"/>
                <a:ea typeface="Arial"/>
                <a:cs typeface="Arial"/>
                <a:sym typeface="Arial"/>
              </a:defRPr>
            </a:lvl2pPr>
            <a:lvl3pPr marL="1356824" marR="68980" indent="-260350" defTabSz="1345112">
              <a:spcBef>
                <a:spcPts val="700"/>
              </a:spcBef>
              <a:buSzPct val="100000"/>
              <a:defRPr sz="3200">
                <a:uFill>
                  <a:solidFill>
                    <a:srgbClr val="FFFFFF"/>
                  </a:solidFill>
                </a:uFill>
                <a:latin typeface="Arial"/>
                <a:ea typeface="Arial"/>
                <a:cs typeface="Arial"/>
                <a:sym typeface="Arial"/>
              </a:defRPr>
            </a:lvl3pPr>
            <a:lvl4pPr marL="1879112" marR="68980" indent="-261937" defTabSz="1345112">
              <a:spcBef>
                <a:spcPts val="600"/>
              </a:spcBef>
              <a:buSzPct val="100000"/>
              <a:buChar char="–"/>
              <a:defRPr sz="2800">
                <a:uFill>
                  <a:solidFill>
                    <a:srgbClr val="FFFFFF"/>
                  </a:solidFill>
                </a:uFill>
                <a:latin typeface="Arial"/>
                <a:ea typeface="Arial"/>
                <a:cs typeface="Arial"/>
                <a:sym typeface="Arial"/>
              </a:defRPr>
            </a:lvl4pPr>
            <a:lvl5pPr marL="2399812" marR="68980" indent="-260350" defTabSz="1345112">
              <a:spcBef>
                <a:spcPts val="600"/>
              </a:spcBef>
              <a:buSzPct val="100000"/>
              <a:buChar char="»"/>
              <a:defRPr sz="28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12238411" y="9118919"/>
            <a:ext cx="312069" cy="298984"/>
          </a:xfrm>
          <a:prstGeom prst="rect">
            <a:avLst/>
          </a:prstGeom>
        </p:spPr>
        <p:txBody>
          <a:bodyPr/>
          <a:lstStyle>
            <a:lvl1pPr defTabSz="749300">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424" name="Slide Number"/>
          <p:cNvSpPr txBox="1">
            <a:spLocks noGrp="1"/>
          </p:cNvSpPr>
          <p:nvPr>
            <p:ph type="sldNum" sz="quarter" idx="2"/>
          </p:nvPr>
        </p:nvSpPr>
        <p:spPr>
          <a:xfrm>
            <a:off x="12241787" y="8885711"/>
            <a:ext cx="321806" cy="308721"/>
          </a:xfrm>
          <a:prstGeom prst="rect">
            <a:avLst/>
          </a:prstGeom>
        </p:spPr>
        <p:txBody>
          <a:bodyPr lIns="55668" tIns="55668" rIns="55668" bIns="55668"/>
          <a:lstStyle>
            <a:lvl1pPr defTabSz="457200">
              <a:defRPr sz="14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431" name="Title Text"/>
          <p:cNvSpPr txBox="1">
            <a:spLocks noGrp="1"/>
          </p:cNvSpPr>
          <p:nvPr>
            <p:ph type="title"/>
          </p:nvPr>
        </p:nvSpPr>
        <p:spPr>
          <a:xfrm>
            <a:off x="1270000" y="254000"/>
            <a:ext cx="10464800" cy="1715818"/>
          </a:xfrm>
          <a:prstGeom prst="rect">
            <a:avLst/>
          </a:prstGeom>
        </p:spPr>
        <p:txBody>
          <a:bodyPr/>
          <a:lstStyle>
            <a:lvl1pPr>
              <a:defRPr sz="4800"/>
            </a:lvl1pPr>
          </a:lstStyle>
          <a:p>
            <a:r>
              <a:t>Title Text</a:t>
            </a:r>
          </a:p>
        </p:txBody>
      </p:sp>
      <p:sp>
        <p:nvSpPr>
          <p:cNvPr id="432"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sz="3600"/>
            </a:lvl1pPr>
            <a:lvl2pPr>
              <a:spcBef>
                <a:spcPts val="2400"/>
              </a:spcBef>
              <a:defRPr sz="3600"/>
            </a:lvl2pPr>
            <a:lvl3pPr>
              <a:spcBef>
                <a:spcPts val="2400"/>
              </a:spcBef>
              <a:defRPr sz="3600"/>
            </a:lvl3pPr>
            <a:lvl4pPr>
              <a:spcBef>
                <a:spcPts val="2400"/>
              </a:spcBef>
              <a:defRPr sz="3600"/>
            </a:lvl4pPr>
            <a:lvl5pPr>
              <a:spcBef>
                <a:spcPts val="2400"/>
              </a:spcBef>
              <a:defRPr sz="3600"/>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pic>
        <p:nvPicPr>
          <p:cNvPr id="440" name="droppedImage.png" descr="droppedImage.png"/>
          <p:cNvPicPr>
            <a:picLocks noChangeAspect="1"/>
          </p:cNvPicPr>
          <p:nvPr/>
        </p:nvPicPr>
        <p:blipFill>
          <a:blip r:embed="rId2">
            <a:extLst/>
          </a:blip>
          <a:stretch>
            <a:fillRect/>
          </a:stretch>
        </p:blipFill>
        <p:spPr>
          <a:xfrm>
            <a:off x="11632438" y="101600"/>
            <a:ext cx="1236346" cy="1397000"/>
          </a:xfrm>
          <a:prstGeom prst="rect">
            <a:avLst/>
          </a:prstGeom>
          <a:ln w="12700">
            <a:miter lim="400000"/>
          </a:ln>
        </p:spPr>
      </p:pic>
      <p:sp>
        <p:nvSpPr>
          <p:cNvPr id="441" name="Title Text"/>
          <p:cNvSpPr txBox="1">
            <a:spLocks noGrp="1"/>
          </p:cNvSpPr>
          <p:nvPr>
            <p:ph type="title"/>
          </p:nvPr>
        </p:nvSpPr>
        <p:spPr>
          <a:prstGeom prst="rect">
            <a:avLst/>
          </a:prstGeom>
        </p:spPr>
        <p:txBody>
          <a:bodyPr/>
          <a:lstStyle>
            <a:lvl1pPr>
              <a:defRPr sz="4800"/>
            </a:lvl1pPr>
          </a:lstStyle>
          <a:p>
            <a:r>
              <a:t>Title Text</a:t>
            </a:r>
          </a:p>
        </p:txBody>
      </p:sp>
      <p:sp>
        <p:nvSpPr>
          <p:cNvPr id="442"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sz="3600"/>
            </a:lvl1pPr>
            <a:lvl2pPr>
              <a:spcBef>
                <a:spcPts val="2400"/>
              </a:spcBef>
              <a:defRPr sz="3600"/>
            </a:lvl2pPr>
            <a:lvl3pPr>
              <a:spcBef>
                <a:spcPts val="2400"/>
              </a:spcBef>
              <a:defRPr sz="3600"/>
            </a:lvl3pPr>
            <a:lvl4pPr>
              <a:spcBef>
                <a:spcPts val="2400"/>
              </a:spcBef>
              <a:defRPr sz="3600"/>
            </a:lvl4pPr>
            <a:lvl5pPr>
              <a:spcBef>
                <a:spcPts val="2400"/>
              </a:spcBef>
              <a:defRPr sz="3600"/>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1270000" y="1638300"/>
            <a:ext cx="10464800" cy="3302000"/>
          </a:xfrm>
          <a:prstGeom prst="rect">
            <a:avLst/>
          </a:prstGeom>
        </p:spPr>
        <p:txBody>
          <a:bodyPr anchor="b"/>
          <a:lstStyle>
            <a:lvl1pPr>
              <a:defRPr>
                <a:solidFill>
                  <a:srgbClr val="000000"/>
                </a:solidFill>
              </a:defRPr>
            </a:lvl1pPr>
          </a:lstStyle>
          <a:p>
            <a:r>
              <a:t>Title Text</a:t>
            </a:r>
          </a:p>
        </p:txBody>
      </p:sp>
      <p:sp>
        <p:nvSpPr>
          <p:cNvPr id="451"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defRPr>
            </a:lvl1pPr>
            <a:lvl2pPr marL="0" indent="0" algn="ctr">
              <a:spcBef>
                <a:spcPts val="0"/>
              </a:spcBef>
              <a:buSzTx/>
              <a:buNone/>
              <a:defRPr sz="3600">
                <a:solidFill>
                  <a:srgbClr val="000000"/>
                </a:solidFill>
              </a:defRPr>
            </a:lvl2pPr>
            <a:lvl3pPr marL="0" indent="0" algn="ctr">
              <a:spcBef>
                <a:spcPts val="0"/>
              </a:spcBef>
              <a:buSzTx/>
              <a:buNone/>
              <a:defRPr sz="3600">
                <a:solidFill>
                  <a:srgbClr val="000000"/>
                </a:solidFill>
              </a:defRPr>
            </a:lvl3pPr>
            <a:lvl4pPr marL="0" indent="0" algn="ctr">
              <a:spcBef>
                <a:spcPts val="0"/>
              </a:spcBef>
              <a:buSzTx/>
              <a:buNone/>
              <a:defRPr sz="3600">
                <a:solidFill>
                  <a:srgbClr val="000000"/>
                </a:solidFill>
              </a:defRPr>
            </a:lvl4pPr>
            <a:lvl5pPr marL="0" indent="0" algn="ctr">
              <a:spcBef>
                <a:spcPts val="0"/>
              </a:spcBef>
              <a:buSz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re et puces">
    <p:bg>
      <p:bgPr>
        <a:solidFill>
          <a:srgbClr val="FFFFFF"/>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952500" y="444500"/>
            <a:ext cx="11099800" cy="2159000"/>
          </a:xfrm>
          <a:prstGeom prst="rect">
            <a:avLst/>
          </a:prstGeom>
        </p:spPr>
        <p:txBody>
          <a:bodyPr>
            <a:normAutofit/>
          </a:bodyPr>
          <a:lstStyle>
            <a:lvl1pPr>
              <a:defRPr sz="8000">
                <a:solidFill>
                  <a:srgbClr val="000000"/>
                </a:solidFill>
                <a:latin typeface="Helvetica Light"/>
                <a:ea typeface="Helvetica Light"/>
                <a:cs typeface="Helvetica Light"/>
                <a:sym typeface="Helvetica Light"/>
              </a:defRPr>
            </a:lvl1pPr>
          </a:lstStyle>
          <a:p>
            <a:r>
              <a:t>Title Text</a:t>
            </a:r>
          </a:p>
        </p:txBody>
      </p:sp>
      <p:sp>
        <p:nvSpPr>
          <p:cNvPr id="460" name="Body Level One…"/>
          <p:cNvSpPr txBox="1">
            <a:spLocks noGrp="1"/>
          </p:cNvSpPr>
          <p:nvPr>
            <p:ph type="body" idx="1"/>
          </p:nvPr>
        </p:nvSpPr>
        <p:spPr>
          <a:xfrm>
            <a:off x="952500" y="2603500"/>
            <a:ext cx="11099800" cy="6286500"/>
          </a:xfrm>
          <a:prstGeom prst="rect">
            <a:avLst/>
          </a:prstGeom>
        </p:spPr>
        <p:txBody>
          <a:bodyPr>
            <a:normAutofit/>
          </a:bodyPr>
          <a:lstStyle>
            <a:lvl1pPr marL="444500" indent="-444500">
              <a:spcBef>
                <a:spcPts val="4200"/>
              </a:spcBef>
              <a:buSzPct val="75000"/>
              <a:defRPr sz="3600">
                <a:solidFill>
                  <a:srgbClr val="000000"/>
                </a:solidFill>
                <a:latin typeface="Helvetica Light"/>
                <a:ea typeface="Helvetica Light"/>
                <a:cs typeface="Helvetica Light"/>
                <a:sym typeface="Helvetica Light"/>
              </a:defRPr>
            </a:lvl1pPr>
            <a:lvl2pPr marL="889000" indent="-444500">
              <a:spcBef>
                <a:spcPts val="4200"/>
              </a:spcBef>
              <a:buSzPct val="75000"/>
              <a:defRPr sz="3600">
                <a:solidFill>
                  <a:srgbClr val="000000"/>
                </a:solidFill>
                <a:latin typeface="Helvetica Light"/>
                <a:ea typeface="Helvetica Light"/>
                <a:cs typeface="Helvetica Light"/>
                <a:sym typeface="Helvetica Light"/>
              </a:defRPr>
            </a:lvl2pPr>
            <a:lvl3pPr marL="1333500" indent="-444500">
              <a:spcBef>
                <a:spcPts val="4200"/>
              </a:spcBef>
              <a:buSzPct val="75000"/>
              <a:defRPr sz="3600">
                <a:solidFill>
                  <a:srgbClr val="000000"/>
                </a:solidFill>
                <a:latin typeface="Helvetica Light"/>
                <a:ea typeface="Helvetica Light"/>
                <a:cs typeface="Helvetica Light"/>
                <a:sym typeface="Helvetica Light"/>
              </a:defRPr>
            </a:lvl3pPr>
            <a:lvl4pPr marL="1778000" indent="-444500">
              <a:spcBef>
                <a:spcPts val="4200"/>
              </a:spcBef>
              <a:buSzPct val="75000"/>
              <a:defRPr sz="3600">
                <a:solidFill>
                  <a:srgbClr val="000000"/>
                </a:solidFill>
                <a:latin typeface="Helvetica Light"/>
                <a:ea typeface="Helvetica Light"/>
                <a:cs typeface="Helvetica Light"/>
                <a:sym typeface="Helvetica Light"/>
              </a:defRPr>
            </a:lvl4pPr>
            <a:lvl5pPr marL="2222500" indent="-444500">
              <a:spcBef>
                <a:spcPts val="4200"/>
              </a:spcBef>
              <a:buSzPct val="75000"/>
              <a:defRPr sz="36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re - Haut">
    <p:bg>
      <p:bgPr>
        <a:solidFill>
          <a:srgbClr val="FFFFFF"/>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952500" y="444500"/>
            <a:ext cx="11099800" cy="2159000"/>
          </a:xfrm>
          <a:prstGeom prst="rect">
            <a:avLst/>
          </a:prstGeom>
        </p:spPr>
        <p:txBody>
          <a:bodyPr>
            <a:normAutofit/>
          </a:bodyPr>
          <a:lstStyle>
            <a:lvl1pPr>
              <a:defRPr sz="8000">
                <a:solidFill>
                  <a:srgbClr val="000000"/>
                </a:solidFill>
                <a:latin typeface="Helvetica Light"/>
                <a:ea typeface="Helvetica Light"/>
                <a:cs typeface="Helvetica Light"/>
                <a:sym typeface="Helvetica Light"/>
              </a:defRPr>
            </a:lvl1pPr>
          </a:lstStyle>
          <a:p>
            <a:r>
              <a:t>Title Text</a:t>
            </a:r>
          </a:p>
        </p:txBody>
      </p:sp>
      <p:sp>
        <p:nvSpPr>
          <p:cNvPr id="469" name="Slide Numb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re, puces et photo">
    <p:bg>
      <p:bgPr>
        <a:solidFill>
          <a:srgbClr val="FFFFFF"/>
        </a:solidFill>
        <a:effectLst/>
      </p:bgPr>
    </p:bg>
    <p:spTree>
      <p:nvGrpSpPr>
        <p:cNvPr id="1" name=""/>
        <p:cNvGrpSpPr/>
        <p:nvPr/>
      </p:nvGrpSpPr>
      <p:grpSpPr>
        <a:xfrm>
          <a:off x="0" y="0"/>
          <a:ext cx="0" cy="0"/>
          <a:chOff x="0" y="0"/>
          <a:chExt cx="0" cy="0"/>
        </a:xfrm>
      </p:grpSpPr>
      <p:sp>
        <p:nvSpPr>
          <p:cNvPr id="476" name="Image"/>
          <p:cNvSpPr>
            <a:spLocks noGrp="1"/>
          </p:cNvSpPr>
          <p:nvPr>
            <p:ph type="pic" sz="half" idx="13"/>
          </p:nvPr>
        </p:nvSpPr>
        <p:spPr>
          <a:xfrm>
            <a:off x="6718300" y="2603500"/>
            <a:ext cx="5334000" cy="6286500"/>
          </a:xfrm>
          <a:prstGeom prst="rect">
            <a:avLst/>
          </a:prstGeom>
        </p:spPr>
        <p:txBody>
          <a:bodyPr lIns="91439" tIns="45719" rIns="91439" bIns="45719" anchor="t"/>
          <a:lstStyle/>
          <a:p>
            <a:endParaRPr/>
          </a:p>
        </p:txBody>
      </p:sp>
      <p:sp>
        <p:nvSpPr>
          <p:cNvPr id="477" name="Title Text"/>
          <p:cNvSpPr txBox="1">
            <a:spLocks noGrp="1"/>
          </p:cNvSpPr>
          <p:nvPr>
            <p:ph type="title"/>
          </p:nvPr>
        </p:nvSpPr>
        <p:spPr>
          <a:xfrm>
            <a:off x="952500" y="444500"/>
            <a:ext cx="11099800" cy="2159000"/>
          </a:xfrm>
          <a:prstGeom prst="rect">
            <a:avLst/>
          </a:prstGeom>
        </p:spPr>
        <p:txBody>
          <a:bodyPr>
            <a:normAutofit/>
          </a:bodyPr>
          <a:lstStyle>
            <a:lvl1pPr>
              <a:defRPr sz="8000">
                <a:solidFill>
                  <a:srgbClr val="000000"/>
                </a:solidFill>
                <a:latin typeface="Helvetica Light"/>
                <a:ea typeface="Helvetica Light"/>
                <a:cs typeface="Helvetica Light"/>
                <a:sym typeface="Helvetica Light"/>
              </a:defRPr>
            </a:lvl1pPr>
          </a:lstStyle>
          <a:p>
            <a:r>
              <a:t>Title Text</a:t>
            </a:r>
          </a:p>
        </p:txBody>
      </p:sp>
      <p:sp>
        <p:nvSpPr>
          <p:cNvPr id="478" name="Body Level One…"/>
          <p:cNvSpPr txBox="1">
            <a:spLocks noGrp="1"/>
          </p:cNvSpPr>
          <p:nvPr>
            <p:ph type="body" sz="half" idx="1"/>
          </p:nvPr>
        </p:nvSpPr>
        <p:spPr>
          <a:xfrm>
            <a:off x="952500" y="2603500"/>
            <a:ext cx="5334000" cy="6286500"/>
          </a:xfrm>
          <a:prstGeom prst="rect">
            <a:avLst/>
          </a:prstGeom>
        </p:spPr>
        <p:txBody>
          <a:bodyPr>
            <a:normAutofit/>
          </a:bodyPr>
          <a:lstStyle>
            <a:lvl1pPr marL="342900" indent="-342900">
              <a:spcBef>
                <a:spcPts val="3200"/>
              </a:spcBef>
              <a:buSzPct val="75000"/>
              <a:defRPr sz="2800">
                <a:solidFill>
                  <a:srgbClr val="000000"/>
                </a:solidFill>
                <a:latin typeface="Helvetica Light"/>
                <a:ea typeface="Helvetica Light"/>
                <a:cs typeface="Helvetica Light"/>
                <a:sym typeface="Helvetica Light"/>
              </a:defRPr>
            </a:lvl1pPr>
            <a:lvl2pPr marL="685800" indent="-342900">
              <a:spcBef>
                <a:spcPts val="3200"/>
              </a:spcBef>
              <a:buSzPct val="75000"/>
              <a:defRPr sz="2800">
                <a:solidFill>
                  <a:srgbClr val="000000"/>
                </a:solidFill>
                <a:latin typeface="Helvetica Light"/>
                <a:ea typeface="Helvetica Light"/>
                <a:cs typeface="Helvetica Light"/>
                <a:sym typeface="Helvetica Light"/>
              </a:defRPr>
            </a:lvl2pPr>
            <a:lvl3pPr marL="1028700" indent="-342900">
              <a:spcBef>
                <a:spcPts val="3200"/>
              </a:spcBef>
              <a:buSzPct val="75000"/>
              <a:defRPr sz="2800">
                <a:solidFill>
                  <a:srgbClr val="000000"/>
                </a:solidFill>
                <a:latin typeface="Helvetica Light"/>
                <a:ea typeface="Helvetica Light"/>
                <a:cs typeface="Helvetica Light"/>
                <a:sym typeface="Helvetica Light"/>
              </a:defRPr>
            </a:lvl3pPr>
            <a:lvl4pPr marL="1371600" indent="-342900">
              <a:spcBef>
                <a:spcPts val="3200"/>
              </a:spcBef>
              <a:buSzPct val="75000"/>
              <a:defRPr sz="2800">
                <a:solidFill>
                  <a:srgbClr val="000000"/>
                </a:solidFill>
                <a:latin typeface="Helvetica Light"/>
                <a:ea typeface="Helvetica Light"/>
                <a:cs typeface="Helvetica Light"/>
                <a:sym typeface="Helvetica Light"/>
              </a:defRPr>
            </a:lvl4pPr>
            <a:lvl5pPr marL="1714500" indent="-342900">
              <a:spcBef>
                <a:spcPts val="3200"/>
              </a:spcBef>
              <a:buSzPct val="75000"/>
              <a:defRPr sz="28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79" name="Slide Numb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el und Inhalt copie">
    <p:bg>
      <p:bgPr>
        <a:solidFill>
          <a:srgbClr val="FFFFFF"/>
        </a:solidFill>
        <a:effectLst/>
      </p:bgPr>
    </p:bg>
    <p:spTree>
      <p:nvGrpSpPr>
        <p:cNvPr id="1" name=""/>
        <p:cNvGrpSpPr/>
        <p:nvPr/>
      </p:nvGrpSpPr>
      <p:grpSpPr>
        <a:xfrm>
          <a:off x="0" y="0"/>
          <a:ext cx="0" cy="0"/>
          <a:chOff x="0" y="0"/>
          <a:chExt cx="0" cy="0"/>
        </a:xfrm>
      </p:grpSpPr>
      <p:sp>
        <p:nvSpPr>
          <p:cNvPr id="486" name="Body Level One…"/>
          <p:cNvSpPr>
            <a:spLocks noGrp="1"/>
          </p:cNvSpPr>
          <p:nvPr>
            <p:ph type="body" idx="1"/>
          </p:nvPr>
        </p:nvSpPr>
        <p:spPr>
          <a:xfrm>
            <a:off x="424462" y="2596444"/>
            <a:ext cx="11686259" cy="7157156"/>
          </a:xfrm>
          <a:prstGeom prst="rect">
            <a:avLst/>
          </a:prstGeom>
        </p:spPr>
        <p:txBody>
          <a:bodyPr lIns="65023" tIns="65023" rIns="65023" bIns="65023" anchor="t">
            <a:normAutofit/>
          </a:bodyPr>
          <a:lstStyle>
            <a:lvl1pPr marL="310242" indent="-310242" defTabSz="1300480">
              <a:lnSpc>
                <a:spcPct val="90000"/>
              </a:lnSpc>
              <a:spcBef>
                <a:spcPts val="1400"/>
              </a:spcBef>
              <a:buSzPct val="100000"/>
              <a:buFont typeface="Arial"/>
              <a:defRPr sz="3800">
                <a:solidFill>
                  <a:srgbClr val="000000"/>
                </a:solidFill>
                <a:latin typeface="Helvetica"/>
                <a:ea typeface="Helvetica"/>
                <a:cs typeface="Helvetica"/>
                <a:sym typeface="Helvetica"/>
              </a:defRPr>
            </a:lvl1pPr>
            <a:lvl2pPr marL="819150" indent="-361950" defTabSz="1300480">
              <a:lnSpc>
                <a:spcPct val="90000"/>
              </a:lnSpc>
              <a:spcBef>
                <a:spcPts val="1400"/>
              </a:spcBef>
              <a:buSzPct val="100000"/>
              <a:buFont typeface="Arial"/>
              <a:defRPr sz="3800">
                <a:solidFill>
                  <a:srgbClr val="000000"/>
                </a:solidFill>
                <a:latin typeface="Helvetica"/>
                <a:ea typeface="Helvetica"/>
                <a:cs typeface="Helvetica"/>
                <a:sym typeface="Helvetica"/>
              </a:defRPr>
            </a:lvl2pPr>
            <a:lvl3pPr marL="1348739" indent="-434339" defTabSz="1300480">
              <a:lnSpc>
                <a:spcPct val="90000"/>
              </a:lnSpc>
              <a:spcBef>
                <a:spcPts val="1400"/>
              </a:spcBef>
              <a:buSzPct val="100000"/>
              <a:buFont typeface="Arial"/>
              <a:defRPr sz="3800">
                <a:solidFill>
                  <a:srgbClr val="000000"/>
                </a:solidFill>
                <a:latin typeface="Helvetica"/>
                <a:ea typeface="Helvetica"/>
                <a:cs typeface="Helvetica"/>
                <a:sym typeface="Helvetica"/>
              </a:defRPr>
            </a:lvl3pPr>
            <a:lvl4pPr marL="1854200" indent="-482600" defTabSz="1300480">
              <a:lnSpc>
                <a:spcPct val="90000"/>
              </a:lnSpc>
              <a:spcBef>
                <a:spcPts val="1400"/>
              </a:spcBef>
              <a:buSzPct val="100000"/>
              <a:buFont typeface="Arial"/>
              <a:defRPr sz="3800">
                <a:solidFill>
                  <a:srgbClr val="000000"/>
                </a:solidFill>
                <a:latin typeface="Helvetica"/>
                <a:ea typeface="Helvetica"/>
                <a:cs typeface="Helvetica"/>
                <a:sym typeface="Helvetica"/>
              </a:defRPr>
            </a:lvl4pPr>
            <a:lvl5pPr marL="2311400" indent="-482600" defTabSz="1300480">
              <a:lnSpc>
                <a:spcPct val="90000"/>
              </a:lnSpc>
              <a:spcBef>
                <a:spcPts val="1400"/>
              </a:spcBef>
              <a:buSzPct val="100000"/>
              <a:buFont typeface="Arial"/>
              <a:defRPr sz="3800">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pic>
        <p:nvPicPr>
          <p:cNvPr id="487" name="image1.png" descr="image1.png"/>
          <p:cNvPicPr>
            <a:picLocks noChangeAspect="1"/>
          </p:cNvPicPr>
          <p:nvPr/>
        </p:nvPicPr>
        <p:blipFill>
          <a:blip r:embed="rId2">
            <a:extLst/>
          </a:blip>
          <a:stretch>
            <a:fillRect/>
          </a:stretch>
        </p:blipFill>
        <p:spPr>
          <a:xfrm>
            <a:off x="353892" y="234047"/>
            <a:ext cx="3129101" cy="857953"/>
          </a:xfrm>
          <a:prstGeom prst="rect">
            <a:avLst/>
          </a:prstGeom>
          <a:ln w="12700">
            <a:miter lim="400000"/>
          </a:ln>
        </p:spPr>
      </p:pic>
      <p:sp>
        <p:nvSpPr>
          <p:cNvPr id="488" name="Title Text"/>
          <p:cNvSpPr>
            <a:spLocks noGrp="1"/>
          </p:cNvSpPr>
          <p:nvPr>
            <p:ph type="title"/>
          </p:nvPr>
        </p:nvSpPr>
        <p:spPr>
          <a:xfrm>
            <a:off x="3820159" y="327381"/>
            <a:ext cx="8290561" cy="2269064"/>
          </a:xfrm>
          <a:prstGeom prst="rect">
            <a:avLst/>
          </a:prstGeom>
        </p:spPr>
        <p:txBody>
          <a:bodyPr lIns="65023" tIns="65023" rIns="65023" bIns="65023">
            <a:normAutofit/>
          </a:bodyPr>
          <a:lstStyle>
            <a:lvl1pPr algn="l" defTabSz="1300480">
              <a:lnSpc>
                <a:spcPct val="90000"/>
              </a:lnSpc>
              <a:defRPr sz="6200">
                <a:solidFill>
                  <a:srgbClr val="000000"/>
                </a:solidFill>
                <a:latin typeface="Helvetica"/>
                <a:ea typeface="Helvetica"/>
                <a:cs typeface="Helvetica"/>
                <a:sym typeface="Helvetica"/>
              </a:defRPr>
            </a:lvl1pPr>
          </a:lstStyle>
          <a:p>
            <a:r>
              <a:t>Title Text</a:t>
            </a:r>
          </a:p>
        </p:txBody>
      </p:sp>
      <p:sp>
        <p:nvSpPr>
          <p:cNvPr id="489" name="Slide Number"/>
          <p:cNvSpPr>
            <a:spLocks noGrp="1"/>
          </p:cNvSpPr>
          <p:nvPr>
            <p:ph type="sldNum" sz="quarter" idx="2"/>
          </p:nvPr>
        </p:nvSpPr>
        <p:spPr>
          <a:xfrm>
            <a:off x="6235398" y="9013049"/>
            <a:ext cx="534003" cy="498349"/>
          </a:xfrm>
          <a:prstGeom prst="rect">
            <a:avLst/>
          </a:prstGeom>
        </p:spPr>
        <p:txBody>
          <a:bodyPr wrap="square" lIns="65023" tIns="65023" rIns="65023" bIns="65023"/>
          <a:lstStyle>
            <a:lvl1pPr algn="r" defTabSz="1300480">
              <a:defRPr sz="2400">
                <a:solidFill>
                  <a:srgbClr val="000000"/>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Diapositive de titre">
    <p:bg>
      <p:bgPr>
        <a:solidFill>
          <a:srgbClr val="FFFFFF"/>
        </a:solidFill>
        <a:effectLst/>
      </p:bgPr>
    </p:bg>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975359" y="3029937"/>
            <a:ext cx="11054082" cy="2090703"/>
          </a:xfrm>
          <a:prstGeom prst="rect">
            <a:avLst/>
          </a:prstGeom>
        </p:spPr>
        <p:txBody>
          <a:bodyPr lIns="65023" tIns="65023" rIns="65023" bIns="65023">
            <a:normAutofit/>
          </a:bodyPr>
          <a:lstStyle>
            <a:lvl1pPr defTabSz="650240">
              <a:defRPr sz="6200">
                <a:solidFill>
                  <a:srgbClr val="000000"/>
                </a:solidFill>
                <a:latin typeface="Calibri"/>
                <a:ea typeface="Calibri"/>
                <a:cs typeface="Calibri"/>
                <a:sym typeface="Calibri"/>
              </a:defRPr>
            </a:lvl1pPr>
          </a:lstStyle>
          <a:p>
            <a:r>
              <a:t>Title Text</a:t>
            </a:r>
          </a:p>
        </p:txBody>
      </p:sp>
      <p:sp>
        <p:nvSpPr>
          <p:cNvPr id="497" name="Body Level One…"/>
          <p:cNvSpPr txBox="1">
            <a:spLocks noGrp="1"/>
          </p:cNvSpPr>
          <p:nvPr>
            <p:ph type="body" sz="quarter" idx="1"/>
          </p:nvPr>
        </p:nvSpPr>
        <p:spPr>
          <a:xfrm>
            <a:off x="1950719" y="5527040"/>
            <a:ext cx="9103361" cy="2492587"/>
          </a:xfrm>
          <a:prstGeom prst="rect">
            <a:avLst/>
          </a:prstGeom>
        </p:spPr>
        <p:txBody>
          <a:bodyPr lIns="65023" tIns="65023" rIns="65023" bIns="65023" anchor="t">
            <a:normAutofit/>
          </a:bodyPr>
          <a:lstStyle>
            <a:lvl1pPr marL="0" indent="0" algn="ctr" defTabSz="650240">
              <a:spcBef>
                <a:spcPts val="1000"/>
              </a:spcBef>
              <a:buSzTx/>
              <a:buNone/>
              <a:defRPr sz="4400">
                <a:solidFill>
                  <a:srgbClr val="888888"/>
                </a:solidFill>
                <a:latin typeface="Calibri"/>
                <a:ea typeface="Calibri"/>
                <a:cs typeface="Calibri"/>
                <a:sym typeface="Calibri"/>
              </a:defRPr>
            </a:lvl1pPr>
            <a:lvl2pPr marL="0" indent="457200" algn="ctr" defTabSz="650240">
              <a:spcBef>
                <a:spcPts val="1000"/>
              </a:spcBef>
              <a:buSzTx/>
              <a:buNone/>
              <a:defRPr sz="4400">
                <a:solidFill>
                  <a:srgbClr val="888888"/>
                </a:solidFill>
                <a:latin typeface="Calibri"/>
                <a:ea typeface="Calibri"/>
                <a:cs typeface="Calibri"/>
                <a:sym typeface="Calibri"/>
              </a:defRPr>
            </a:lvl2pPr>
            <a:lvl3pPr marL="0" indent="914400" algn="ctr" defTabSz="650240">
              <a:spcBef>
                <a:spcPts val="1000"/>
              </a:spcBef>
              <a:buSzTx/>
              <a:buNone/>
              <a:defRPr sz="4400">
                <a:solidFill>
                  <a:srgbClr val="888888"/>
                </a:solidFill>
                <a:latin typeface="Calibri"/>
                <a:ea typeface="Calibri"/>
                <a:cs typeface="Calibri"/>
                <a:sym typeface="Calibri"/>
              </a:defRPr>
            </a:lvl3pPr>
            <a:lvl4pPr marL="0" indent="1371600" algn="ctr" defTabSz="650240">
              <a:spcBef>
                <a:spcPts val="1000"/>
              </a:spcBef>
              <a:buSzTx/>
              <a:buNone/>
              <a:defRPr sz="4400">
                <a:solidFill>
                  <a:srgbClr val="888888"/>
                </a:solidFill>
                <a:latin typeface="Calibri"/>
                <a:ea typeface="Calibri"/>
                <a:cs typeface="Calibri"/>
                <a:sym typeface="Calibri"/>
              </a:defRPr>
            </a:lvl4pPr>
            <a:lvl5pPr marL="0" indent="1828800" algn="ctr" defTabSz="650240">
              <a:spcBef>
                <a:spcPts val="1000"/>
              </a:spcBef>
              <a:buSzTx/>
              <a:buNone/>
              <a:defRPr sz="4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re et contenu">
    <p:bg>
      <p:bgPr>
        <a:solidFill>
          <a:srgbClr val="FFFFFF"/>
        </a:solidFill>
        <a:effectLst/>
      </p:bgPr>
    </p:bg>
    <p:spTree>
      <p:nvGrpSpPr>
        <p:cNvPr id="1" name=""/>
        <p:cNvGrpSpPr/>
        <p:nvPr/>
      </p:nvGrpSpPr>
      <p:grpSpPr>
        <a:xfrm>
          <a:off x="0" y="0"/>
          <a:ext cx="0" cy="0"/>
          <a:chOff x="0" y="0"/>
          <a:chExt cx="0" cy="0"/>
        </a:xfrm>
      </p:grpSpPr>
      <p:sp>
        <p:nvSpPr>
          <p:cNvPr id="505" name="Title Text"/>
          <p:cNvSpPr txBox="1">
            <a:spLocks noGrp="1"/>
          </p:cNvSpPr>
          <p:nvPr>
            <p:ph type="title"/>
          </p:nvPr>
        </p:nvSpPr>
        <p:spPr>
          <a:xfrm>
            <a:off x="650239" y="390596"/>
            <a:ext cx="11704322" cy="1625601"/>
          </a:xfrm>
          <a:prstGeom prst="rect">
            <a:avLst/>
          </a:prstGeom>
        </p:spPr>
        <p:txBody>
          <a:bodyPr lIns="65023" tIns="65023" rIns="65023" bIns="65023">
            <a:normAutofit/>
          </a:bodyPr>
          <a:lstStyle>
            <a:lvl1pPr defTabSz="650240">
              <a:defRPr sz="6200">
                <a:solidFill>
                  <a:srgbClr val="000000"/>
                </a:solidFill>
                <a:latin typeface="Calibri"/>
                <a:ea typeface="Calibri"/>
                <a:cs typeface="Calibri"/>
                <a:sym typeface="Calibri"/>
              </a:defRPr>
            </a:lvl1pPr>
          </a:lstStyle>
          <a:p>
            <a:r>
              <a:t>Title Text</a:t>
            </a:r>
          </a:p>
        </p:txBody>
      </p:sp>
      <p:sp>
        <p:nvSpPr>
          <p:cNvPr id="506" name="Body Level One…"/>
          <p:cNvSpPr txBox="1">
            <a:spLocks noGrp="1"/>
          </p:cNvSpPr>
          <p:nvPr>
            <p:ph type="body" idx="1"/>
          </p:nvPr>
        </p:nvSpPr>
        <p:spPr>
          <a:xfrm>
            <a:off x="650239" y="2275839"/>
            <a:ext cx="11704322" cy="6436927"/>
          </a:xfrm>
          <a:prstGeom prst="rect">
            <a:avLst/>
          </a:prstGeom>
        </p:spPr>
        <p:txBody>
          <a:bodyPr lIns="65023" tIns="65023" rIns="65023" bIns="65023" anchor="t">
            <a:normAutofit/>
          </a:bodyPr>
          <a:lstStyle>
            <a:lvl1pPr marL="471487" indent="-471487" defTabSz="650240">
              <a:spcBef>
                <a:spcPts val="1000"/>
              </a:spcBef>
              <a:buSzPct val="100000"/>
              <a:buFont typeface="Arial"/>
              <a:defRPr sz="4400">
                <a:solidFill>
                  <a:srgbClr val="000000"/>
                </a:solidFill>
                <a:latin typeface="Calibri"/>
                <a:ea typeface="Calibri"/>
                <a:cs typeface="Calibri"/>
                <a:sym typeface="Calibri"/>
              </a:defRPr>
            </a:lvl1pPr>
            <a:lvl2pPr marL="906235" indent="-449035" defTabSz="650240">
              <a:spcBef>
                <a:spcPts val="1000"/>
              </a:spcBef>
              <a:buSzPct val="100000"/>
              <a:buFont typeface="Arial"/>
              <a:buChar char="–"/>
              <a:defRPr sz="4400">
                <a:solidFill>
                  <a:srgbClr val="000000"/>
                </a:solidFill>
                <a:latin typeface="Calibri"/>
                <a:ea typeface="Calibri"/>
                <a:cs typeface="Calibri"/>
                <a:sym typeface="Calibri"/>
              </a:defRPr>
            </a:lvl2pPr>
            <a:lvl3pPr marL="1333500" indent="-419100" defTabSz="650240">
              <a:spcBef>
                <a:spcPts val="1000"/>
              </a:spcBef>
              <a:buSzPct val="100000"/>
              <a:buFont typeface="Arial"/>
              <a:defRPr sz="4400">
                <a:solidFill>
                  <a:srgbClr val="000000"/>
                </a:solidFill>
                <a:latin typeface="Calibri"/>
                <a:ea typeface="Calibri"/>
                <a:cs typeface="Calibri"/>
                <a:sym typeface="Calibri"/>
              </a:defRPr>
            </a:lvl3pPr>
            <a:lvl4pPr marL="1874520" indent="-502920" defTabSz="650240">
              <a:spcBef>
                <a:spcPts val="1000"/>
              </a:spcBef>
              <a:buSzPct val="100000"/>
              <a:buFont typeface="Arial"/>
              <a:buChar char="–"/>
              <a:defRPr sz="4400">
                <a:solidFill>
                  <a:srgbClr val="000000"/>
                </a:solidFill>
                <a:latin typeface="Calibri"/>
                <a:ea typeface="Calibri"/>
                <a:cs typeface="Calibri"/>
                <a:sym typeface="Calibri"/>
              </a:defRPr>
            </a:lvl4pPr>
            <a:lvl5pPr marL="2331720" indent="-502920" defTabSz="650240">
              <a:spcBef>
                <a:spcPts val="1000"/>
              </a:spcBef>
              <a:buSzPct val="100000"/>
              <a:buFont typeface="Arial"/>
              <a:buChar char="»"/>
              <a:defRPr sz="4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7"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Nouvelle présentation">
    <p:bg>
      <p:bgPr>
        <a:solidFill>
          <a:srgbClr val="FFFFFF"/>
        </a:solidFill>
        <a:effectLst/>
      </p:bgPr>
    </p:bg>
    <p:spTree>
      <p:nvGrpSpPr>
        <p:cNvPr id="1" name=""/>
        <p:cNvGrpSpPr/>
        <p:nvPr/>
      </p:nvGrpSpPr>
      <p:grpSpPr>
        <a:xfrm>
          <a:off x="0" y="0"/>
          <a:ext cx="0" cy="0"/>
          <a:chOff x="0" y="0"/>
          <a:chExt cx="0" cy="0"/>
        </a:xfrm>
      </p:grpSpPr>
      <p:pic>
        <p:nvPicPr>
          <p:cNvPr id="514" name="espresso_fond_noir.png" descr="espresso_fond_noir.png"/>
          <p:cNvPicPr>
            <a:picLocks/>
          </p:cNvPicPr>
          <p:nvPr/>
        </p:nvPicPr>
        <p:blipFill>
          <a:blip r:embed="rId2">
            <a:extLst/>
          </a:blip>
          <a:stretch>
            <a:fillRect/>
          </a:stretch>
        </p:blipFill>
        <p:spPr>
          <a:xfrm>
            <a:off x="0" y="275963"/>
            <a:ext cx="13020252" cy="9213263"/>
          </a:xfrm>
          <a:prstGeom prst="rect">
            <a:avLst/>
          </a:prstGeom>
          <a:ln w="12700">
            <a:miter lim="400000"/>
          </a:ln>
        </p:spPr>
      </p:pic>
      <p:sp>
        <p:nvSpPr>
          <p:cNvPr id="515" name="Title Text"/>
          <p:cNvSpPr txBox="1">
            <a:spLocks noGrp="1"/>
          </p:cNvSpPr>
          <p:nvPr>
            <p:ph type="title"/>
          </p:nvPr>
        </p:nvSpPr>
        <p:spPr>
          <a:xfrm>
            <a:off x="1560653" y="986755"/>
            <a:ext cx="9920193" cy="1112546"/>
          </a:xfrm>
          <a:prstGeom prst="rect">
            <a:avLst/>
          </a:prstGeom>
        </p:spPr>
        <p:txBody>
          <a:bodyPr lIns="61808" tIns="61808" rIns="61808" bIns="61808"/>
          <a:lstStyle>
            <a:lvl1pPr marL="68980" marR="68980" algn="r" defTabSz="1345112">
              <a:defRPr sz="4200" b="1">
                <a:solidFill>
                  <a:srgbClr val="058096"/>
                </a:solidFill>
                <a:uFill>
                  <a:solidFill>
                    <a:srgbClr val="058096"/>
                  </a:solidFill>
                </a:uFill>
                <a:latin typeface="Arial"/>
                <a:ea typeface="Arial"/>
                <a:cs typeface="Arial"/>
                <a:sym typeface="Arial"/>
              </a:defRPr>
            </a:lvl1pPr>
          </a:lstStyle>
          <a:p>
            <a:r>
              <a:t>Title Text</a:t>
            </a:r>
          </a:p>
        </p:txBody>
      </p:sp>
      <p:sp>
        <p:nvSpPr>
          <p:cNvPr id="516" name="Body Level One…"/>
          <p:cNvSpPr txBox="1">
            <a:spLocks noGrp="1"/>
          </p:cNvSpPr>
          <p:nvPr>
            <p:ph type="body" idx="1"/>
          </p:nvPr>
        </p:nvSpPr>
        <p:spPr>
          <a:xfrm>
            <a:off x="2132377" y="3613598"/>
            <a:ext cx="9920193" cy="5864039"/>
          </a:xfrm>
          <a:prstGeom prst="rect">
            <a:avLst/>
          </a:prstGeom>
        </p:spPr>
        <p:txBody>
          <a:bodyPr lIns="61808" tIns="61808" rIns="61808" bIns="61808" anchor="t"/>
          <a:lstStyle>
            <a:lvl1pPr marL="550518" marR="68980" indent="-497031" defTabSz="1345112">
              <a:lnSpc>
                <a:spcPct val="120000"/>
              </a:lnSpc>
              <a:spcBef>
                <a:spcPts val="700"/>
              </a:spcBef>
              <a:buClr>
                <a:srgbClr val="058096"/>
              </a:buClr>
              <a:buSzPct val="100000"/>
              <a:buFont typeface="Arial"/>
              <a:defRPr sz="2800">
                <a:uFill>
                  <a:solidFill>
                    <a:srgbClr val="FFFFFF"/>
                  </a:solidFill>
                </a:uFill>
                <a:latin typeface="Arial"/>
                <a:ea typeface="Arial"/>
                <a:cs typeface="Arial"/>
                <a:sym typeface="Arial"/>
              </a:defRPr>
            </a:lvl1pPr>
            <a:lvl2pPr marL="988418" marR="68980" indent="-414231" defTabSz="1345112">
              <a:spcBef>
                <a:spcPts val="900"/>
              </a:spcBef>
              <a:buSzPct val="100000"/>
              <a:buChar char="–"/>
              <a:defRPr sz="3800">
                <a:uFill>
                  <a:solidFill>
                    <a:srgbClr val="FFFFFF"/>
                  </a:solidFill>
                </a:uFill>
                <a:latin typeface="Arial"/>
                <a:ea typeface="Arial"/>
                <a:cs typeface="Arial"/>
                <a:sym typeface="Arial"/>
              </a:defRPr>
            </a:lvl2pPr>
            <a:lvl3pPr marL="1421912" marR="68980" indent="-325437" defTabSz="1345112">
              <a:spcBef>
                <a:spcPts val="700"/>
              </a:spcBef>
              <a:buSzPct val="100000"/>
              <a:defRPr sz="3000">
                <a:uFill>
                  <a:solidFill>
                    <a:srgbClr val="FFFFFF"/>
                  </a:solidFill>
                </a:uFill>
                <a:latin typeface="Arial"/>
                <a:ea typeface="Arial"/>
                <a:cs typeface="Arial"/>
                <a:sym typeface="Arial"/>
              </a:defRPr>
            </a:lvl3pPr>
            <a:lvl4pPr marL="1937320" marR="68980" indent="-320145" defTabSz="1345112">
              <a:spcBef>
                <a:spcPts val="600"/>
              </a:spcBef>
              <a:buSzPct val="100000"/>
              <a:buChar char="–"/>
              <a:defRPr sz="2200">
                <a:uFill>
                  <a:solidFill>
                    <a:srgbClr val="FFFFFF"/>
                  </a:solidFill>
                </a:uFill>
                <a:latin typeface="Arial"/>
                <a:ea typeface="Arial"/>
                <a:cs typeface="Arial"/>
                <a:sym typeface="Arial"/>
              </a:defRPr>
            </a:lvl4pPr>
            <a:lvl5pPr marL="2457667" marR="68980" indent="-318205"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12227404" y="8878870"/>
            <a:ext cx="334085" cy="321000"/>
          </a:xfrm>
          <a:prstGeom prst="rect">
            <a:avLst/>
          </a:prstGeom>
        </p:spPr>
        <p:txBody>
          <a:bodyPr lIns="61808" tIns="61808" rIns="61808" bIns="61808"/>
          <a:lstStyle>
            <a:lvl1pPr defTabSz="753426">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Nouvelle présentation">
    <p:bg>
      <p:bgPr>
        <a:solidFill>
          <a:srgbClr val="FFFFFF"/>
        </a:solidFill>
        <a:effectLst/>
      </p:bgPr>
    </p:bg>
    <p:spTree>
      <p:nvGrpSpPr>
        <p:cNvPr id="1" name=""/>
        <p:cNvGrpSpPr/>
        <p:nvPr/>
      </p:nvGrpSpPr>
      <p:grpSpPr>
        <a:xfrm>
          <a:off x="0" y="0"/>
          <a:ext cx="0" cy="0"/>
          <a:chOff x="0" y="0"/>
          <a:chExt cx="0" cy="0"/>
        </a:xfrm>
      </p:grpSpPr>
      <p:pic>
        <p:nvPicPr>
          <p:cNvPr id="524" name="espresso_project_B.png" descr="espresso_project_B.png"/>
          <p:cNvPicPr>
            <a:picLocks/>
          </p:cNvPicPr>
          <p:nvPr/>
        </p:nvPicPr>
        <p:blipFill>
          <a:blip r:embed="rId2">
            <a:extLst/>
          </a:blip>
          <a:stretch>
            <a:fillRect/>
          </a:stretch>
        </p:blipFill>
        <p:spPr>
          <a:xfrm>
            <a:off x="-7726" y="270168"/>
            <a:ext cx="13020252" cy="9213264"/>
          </a:xfrm>
          <a:prstGeom prst="rect">
            <a:avLst/>
          </a:prstGeom>
          <a:ln w="12700">
            <a:miter lim="400000"/>
          </a:ln>
        </p:spPr>
      </p:pic>
      <p:sp>
        <p:nvSpPr>
          <p:cNvPr id="525" name="Title Text"/>
          <p:cNvSpPr txBox="1">
            <a:spLocks noGrp="1"/>
          </p:cNvSpPr>
          <p:nvPr>
            <p:ph type="title"/>
          </p:nvPr>
        </p:nvSpPr>
        <p:spPr>
          <a:xfrm>
            <a:off x="3615770" y="774290"/>
            <a:ext cx="7787816" cy="1970133"/>
          </a:xfrm>
          <a:prstGeom prst="rect">
            <a:avLst/>
          </a:prstGeom>
        </p:spPr>
        <p:txBody>
          <a:bodyPr lIns="61808" tIns="61808" rIns="61808" bIns="61808"/>
          <a:lstStyle>
            <a:lvl1pPr marL="68980" marR="68980" algn="r" defTabSz="1345112">
              <a:defRPr sz="4600" b="1">
                <a:solidFill>
                  <a:srgbClr val="00B8E1"/>
                </a:solidFill>
                <a:uFill>
                  <a:solidFill>
                    <a:srgbClr val="00B8E1"/>
                  </a:solidFill>
                </a:uFill>
                <a:latin typeface="Arial"/>
                <a:ea typeface="Arial"/>
                <a:cs typeface="Arial"/>
                <a:sym typeface="Arial"/>
              </a:defRPr>
            </a:lvl1pPr>
          </a:lstStyle>
          <a:p>
            <a:r>
              <a:t>Title Text</a:t>
            </a:r>
          </a:p>
        </p:txBody>
      </p:sp>
      <p:sp>
        <p:nvSpPr>
          <p:cNvPr id="526" name="Body Level One…"/>
          <p:cNvSpPr txBox="1">
            <a:spLocks noGrp="1"/>
          </p:cNvSpPr>
          <p:nvPr>
            <p:ph type="body" idx="1"/>
          </p:nvPr>
        </p:nvSpPr>
        <p:spPr>
          <a:xfrm>
            <a:off x="1847104" y="2744422"/>
            <a:ext cx="9920193" cy="6733215"/>
          </a:xfrm>
          <a:prstGeom prst="rect">
            <a:avLst/>
          </a:prstGeom>
        </p:spPr>
        <p:txBody>
          <a:bodyPr lIns="61808" tIns="61808" rIns="61808" bIns="61808" anchor="t"/>
          <a:lstStyle>
            <a:lvl1pPr marL="541643" marR="68980" indent="-488156" defTabSz="1345112">
              <a:lnSpc>
                <a:spcPct val="120000"/>
              </a:lnSpc>
              <a:spcBef>
                <a:spcPts val="700"/>
              </a:spcBef>
              <a:buClr>
                <a:srgbClr val="00B8E1"/>
              </a:buClr>
              <a:buSzPct val="100000"/>
              <a:defRPr sz="3000">
                <a:uFill>
                  <a:solidFill>
                    <a:srgbClr val="FFFFFF"/>
                  </a:solidFill>
                </a:uFill>
                <a:latin typeface="Arial"/>
                <a:ea typeface="Arial"/>
                <a:cs typeface="Arial"/>
                <a:sym typeface="Arial"/>
              </a:defRPr>
            </a:lvl1pPr>
            <a:lvl2pPr marL="966616" marR="68980" indent="-392430" defTabSz="1345112">
              <a:spcBef>
                <a:spcPts val="900"/>
              </a:spcBef>
              <a:buSzPct val="100000"/>
              <a:buChar char="–"/>
              <a:defRPr sz="2400">
                <a:uFill>
                  <a:solidFill>
                    <a:srgbClr val="FFFFFF"/>
                  </a:solidFill>
                </a:uFill>
                <a:latin typeface="Arial"/>
                <a:ea typeface="Arial"/>
                <a:cs typeface="Arial"/>
                <a:sym typeface="Arial"/>
              </a:defRPr>
            </a:lvl2pPr>
            <a:lvl3pPr marL="1414680" marR="68980" indent="-318205" defTabSz="1345112">
              <a:spcBef>
                <a:spcPts val="700"/>
              </a:spcBef>
              <a:buSzPct val="100000"/>
              <a:defRPr sz="2200">
                <a:uFill>
                  <a:solidFill>
                    <a:srgbClr val="FFFFFF"/>
                  </a:solidFill>
                </a:uFill>
                <a:latin typeface="Arial"/>
                <a:ea typeface="Arial"/>
                <a:cs typeface="Arial"/>
                <a:sym typeface="Arial"/>
              </a:defRPr>
            </a:lvl3pPr>
            <a:lvl4pPr marL="1937320" marR="68980" indent="-320145" defTabSz="1345112">
              <a:spcBef>
                <a:spcPts val="600"/>
              </a:spcBef>
              <a:buSzPct val="100000"/>
              <a:buChar char="–"/>
              <a:defRPr sz="2200">
                <a:uFill>
                  <a:solidFill>
                    <a:srgbClr val="FFFFFF"/>
                  </a:solidFill>
                </a:uFill>
                <a:latin typeface="Arial"/>
                <a:ea typeface="Arial"/>
                <a:cs typeface="Arial"/>
                <a:sym typeface="Arial"/>
              </a:defRPr>
            </a:lvl4pPr>
            <a:lvl5pPr marL="2457667" marR="68980" indent="-318205" defTabSz="1345112">
              <a:spcBef>
                <a:spcPts val="600"/>
              </a:spcBef>
              <a:buSzPct val="100000"/>
              <a:buChar char="»"/>
              <a:defRPr sz="2200">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 name="Slide Number"/>
          <p:cNvSpPr txBox="1">
            <a:spLocks noGrp="1"/>
          </p:cNvSpPr>
          <p:nvPr>
            <p:ph type="sldNum" sz="quarter" idx="2"/>
          </p:nvPr>
        </p:nvSpPr>
        <p:spPr>
          <a:xfrm>
            <a:off x="12227403" y="8878871"/>
            <a:ext cx="334085" cy="321000"/>
          </a:xfrm>
          <a:prstGeom prst="rect">
            <a:avLst/>
          </a:prstGeom>
        </p:spPr>
        <p:txBody>
          <a:bodyPr lIns="61808" tIns="61808" rIns="61808" bIns="61808"/>
          <a:lstStyle>
            <a:lvl1pPr defTabSz="753426">
              <a:defRPr sz="14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4" name="Title Text"/>
          <p:cNvSpPr txBox="1">
            <a:spLocks noGrp="1"/>
          </p:cNvSpPr>
          <p:nvPr>
            <p:ph type="title"/>
          </p:nvPr>
        </p:nvSpPr>
        <p:spPr>
          <a:xfrm>
            <a:off x="1264355" y="21515"/>
            <a:ext cx="10476090" cy="2557930"/>
          </a:xfrm>
          <a:prstGeom prst="rect">
            <a:avLst/>
          </a:prstGeom>
        </p:spPr>
        <p:txBody>
          <a:bodyPr lIns="54186" tIns="54186" rIns="54186" bIns="54186"/>
          <a:lstStyle>
            <a:lvl1pPr defTabSz="1174044">
              <a:defRPr sz="5600">
                <a:solidFill>
                  <a:srgbClr val="FCFC69"/>
                </a:solidFill>
                <a:uFill>
                  <a:solidFill>
                    <a:srgbClr val="FCFC69"/>
                  </a:solidFill>
                </a:uFill>
                <a:latin typeface="Chalkboard"/>
                <a:ea typeface="Chalkboard"/>
                <a:cs typeface="Chalkboard"/>
                <a:sym typeface="Chalkboard"/>
              </a:defRPr>
            </a:lvl1pPr>
          </a:lstStyle>
          <a:p>
            <a:r>
              <a:t>Title Text</a:t>
            </a:r>
          </a:p>
        </p:txBody>
      </p:sp>
      <p:sp>
        <p:nvSpPr>
          <p:cNvPr id="535" name="Body Level One…"/>
          <p:cNvSpPr txBox="1">
            <a:spLocks noGrp="1"/>
          </p:cNvSpPr>
          <p:nvPr>
            <p:ph type="body" idx="1"/>
          </p:nvPr>
        </p:nvSpPr>
        <p:spPr>
          <a:xfrm>
            <a:off x="1264355" y="1860408"/>
            <a:ext cx="10476090" cy="7893192"/>
          </a:xfrm>
          <a:prstGeom prst="rect">
            <a:avLst/>
          </a:prstGeom>
        </p:spPr>
        <p:txBody>
          <a:bodyPr lIns="54186" tIns="54186" rIns="54186" bIns="54186"/>
          <a:lstStyle>
            <a:lvl1pPr marL="415431" indent="0" defTabSz="1174044">
              <a:spcBef>
                <a:spcPts val="2900"/>
              </a:spcBef>
              <a:buSzTx/>
              <a:buNone/>
              <a:defRPr sz="3000">
                <a:uFill>
                  <a:solidFill>
                    <a:srgbClr val="FFFFFF"/>
                  </a:solidFill>
                </a:uFill>
                <a:latin typeface="Chalkboard"/>
                <a:ea typeface="Chalkboard"/>
                <a:cs typeface="Chalkboard"/>
                <a:sym typeface="Chalkboard"/>
              </a:defRPr>
            </a:lvl1pPr>
            <a:lvl2pPr marL="934720" indent="-693420" defTabSz="1174044">
              <a:spcBef>
                <a:spcPts val="2900"/>
              </a:spcBef>
              <a:buSzPct val="155000"/>
              <a:defRPr sz="2800">
                <a:uFill>
                  <a:solidFill>
                    <a:srgbClr val="FFFFFF"/>
                  </a:solidFill>
                </a:uFill>
                <a:latin typeface="Chalkboard"/>
                <a:ea typeface="Chalkboard"/>
                <a:cs typeface="Chalkboard"/>
                <a:sym typeface="Chalkboard"/>
              </a:defRPr>
            </a:lvl2pPr>
            <a:lvl3pPr marL="1656714" indent="-475614" defTabSz="1174044">
              <a:spcBef>
                <a:spcPts val="1400"/>
              </a:spcBef>
              <a:buClr>
                <a:srgbClr val="FFFFFF"/>
              </a:buClr>
              <a:buSzPct val="125000"/>
              <a:buFont typeface="Zapf Dingbats"/>
              <a:buChar char="✴"/>
              <a:defRPr sz="2800">
                <a:uFill>
                  <a:solidFill>
                    <a:srgbClr val="FFFFFF"/>
                  </a:solidFill>
                </a:uFill>
                <a:latin typeface="Chalkboard"/>
                <a:ea typeface="Chalkboard"/>
                <a:cs typeface="Chalkboard"/>
                <a:sym typeface="Chalkboard"/>
              </a:defRPr>
            </a:lvl3pPr>
            <a:lvl4pPr marL="2065866" indent="-452966" defTabSz="1174044">
              <a:spcBef>
                <a:spcPts val="2900"/>
              </a:spcBef>
              <a:buClr>
                <a:srgbClr val="FFFFFF"/>
              </a:buClr>
              <a:buSzPct val="125000"/>
              <a:buFont typeface="Zapf Dingbats"/>
              <a:buChar char="✦"/>
              <a:defRPr sz="2400">
                <a:uFill>
                  <a:solidFill>
                    <a:srgbClr val="FFFFFF"/>
                  </a:solidFill>
                </a:uFill>
                <a:latin typeface="Chalkboard"/>
                <a:ea typeface="Chalkboard"/>
                <a:cs typeface="Chalkboard"/>
                <a:sym typeface="Chalkboard"/>
              </a:defRPr>
            </a:lvl4pPr>
            <a:lvl5pPr marL="2523066" indent="-452966" defTabSz="1174044">
              <a:spcBef>
                <a:spcPts val="2900"/>
              </a:spcBef>
              <a:buClr>
                <a:srgbClr val="FFFFFF"/>
              </a:buClr>
              <a:buSzPct val="125000"/>
              <a:buFont typeface="Lucida Grande"/>
              <a:buChar char="-"/>
              <a:defRPr sz="2400">
                <a:uFill>
                  <a:solidFill>
                    <a:srgbClr val="FFFFFF"/>
                  </a:solidFill>
                </a:u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536" name="Slide Number"/>
          <p:cNvSpPr txBox="1">
            <a:spLocks noGrp="1"/>
          </p:cNvSpPr>
          <p:nvPr>
            <p:ph type="sldNum" sz="quarter" idx="2"/>
          </p:nvPr>
        </p:nvSpPr>
        <p:spPr>
          <a:xfrm>
            <a:off x="6340205" y="9157546"/>
            <a:ext cx="324389" cy="370741"/>
          </a:xfrm>
          <a:prstGeom prst="rect">
            <a:avLst/>
          </a:prstGeom>
        </p:spPr>
        <p:txBody>
          <a:bodyPr lIns="72248" tIns="72248" rIns="72248" bIns="72248"/>
          <a:lstStyle>
            <a:lvl1pPr defTabSz="740551">
              <a:defRPr sz="1400">
                <a:uFill>
                  <a:solidFill>
                    <a:srgbClr val="FFFFFF"/>
                  </a:solidFill>
                </a:u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543" name="Title Text"/>
          <p:cNvSpPr txBox="1">
            <a:spLocks noGrp="1"/>
          </p:cNvSpPr>
          <p:nvPr>
            <p:ph type="title"/>
          </p:nvPr>
        </p:nvSpPr>
        <p:spPr>
          <a:xfrm>
            <a:off x="1269999" y="1638300"/>
            <a:ext cx="10464801" cy="3302000"/>
          </a:xfrm>
          <a:prstGeom prst="rect">
            <a:avLst/>
          </a:prstGeom>
        </p:spPr>
        <p:txBody>
          <a:bodyPr anchor="b"/>
          <a:lstStyle>
            <a:lvl1pPr>
              <a:defRPr sz="8200">
                <a:solidFill>
                  <a:srgbClr val="000000"/>
                </a:solidFill>
              </a:defRPr>
            </a:lvl1pPr>
          </a:lstStyle>
          <a:p>
            <a:r>
              <a:t>Title Text</a:t>
            </a:r>
          </a:p>
        </p:txBody>
      </p:sp>
      <p:sp>
        <p:nvSpPr>
          <p:cNvPr id="544" name="Body Level One…"/>
          <p:cNvSpPr txBox="1">
            <a:spLocks noGrp="1"/>
          </p:cNvSpPr>
          <p:nvPr>
            <p:ph type="body" sz="quarter" idx="1"/>
          </p:nvPr>
        </p:nvSpPr>
        <p:spPr>
          <a:xfrm>
            <a:off x="1269999" y="5029200"/>
            <a:ext cx="10464801" cy="1130300"/>
          </a:xfrm>
          <a:prstGeom prst="rect">
            <a:avLst/>
          </a:prstGeom>
        </p:spPr>
        <p:txBody>
          <a:bodyPr anchor="t"/>
          <a:lstStyle>
            <a:lvl1pPr marL="0" indent="0" algn="ctr">
              <a:spcBef>
                <a:spcPts val="0"/>
              </a:spcBef>
              <a:buSzTx/>
              <a:buNone/>
              <a:defRPr sz="3400">
                <a:solidFill>
                  <a:srgbClr val="000000"/>
                </a:solidFill>
              </a:defRPr>
            </a:lvl1pPr>
            <a:lvl2pPr marL="0" indent="0" algn="ctr">
              <a:spcBef>
                <a:spcPts val="0"/>
              </a:spcBef>
              <a:buSzTx/>
              <a:buNone/>
              <a:defRPr sz="3400">
                <a:solidFill>
                  <a:srgbClr val="000000"/>
                </a:solidFill>
              </a:defRPr>
            </a:lvl2pPr>
            <a:lvl3pPr marL="0" indent="0" algn="ctr">
              <a:spcBef>
                <a:spcPts val="0"/>
              </a:spcBef>
              <a:buSzTx/>
              <a:buNone/>
              <a:defRPr sz="3400">
                <a:solidFill>
                  <a:srgbClr val="000000"/>
                </a:solidFill>
              </a:defRPr>
            </a:lvl3pPr>
            <a:lvl4pPr marL="0" indent="0" algn="ctr">
              <a:spcBef>
                <a:spcPts val="0"/>
              </a:spcBef>
              <a:buSzTx/>
              <a:buNone/>
              <a:defRPr sz="3400">
                <a:solidFill>
                  <a:srgbClr val="000000"/>
                </a:solidFill>
              </a:defRPr>
            </a:lvl4pPr>
            <a:lvl5pPr marL="0" indent="0" algn="ctr">
              <a:spcBef>
                <a:spcPts val="0"/>
              </a:spcBef>
              <a:buSzTx/>
              <a:buNone/>
              <a:defRPr sz="3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45" name="Slide Number"/>
          <p:cNvSpPr txBox="1">
            <a:spLocks noGrp="1"/>
          </p:cNvSpPr>
          <p:nvPr>
            <p:ph type="sldNum" sz="quarter" idx="2"/>
          </p:nvPr>
        </p:nvSpPr>
        <p:spPr>
          <a:xfrm>
            <a:off x="6337300" y="9258300"/>
            <a:ext cx="317501" cy="342900"/>
          </a:xfrm>
          <a:prstGeom prst="rect">
            <a:avLst/>
          </a:prstGeom>
        </p:spPr>
        <p:txBody>
          <a:bodyPr/>
          <a:lstStyle>
            <a:lvl1pPr>
              <a:defRPr sz="1600">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2" name="Title Text"/>
          <p:cNvSpPr txBox="1">
            <a:spLocks noGrp="1"/>
          </p:cNvSpPr>
          <p:nvPr>
            <p:ph type="title"/>
          </p:nvPr>
        </p:nvSpPr>
        <p:spPr>
          <a:xfrm>
            <a:off x="1270000" y="254000"/>
            <a:ext cx="10464801" cy="1727201"/>
          </a:xfrm>
          <a:prstGeom prst="rect">
            <a:avLst/>
          </a:prstGeom>
        </p:spPr>
        <p:txBody>
          <a:bodyPr/>
          <a:lstStyle>
            <a:lvl1pPr defTabSz="747776">
              <a:defRPr sz="7000"/>
            </a:lvl1pPr>
          </a:lstStyle>
          <a:p>
            <a:r>
              <a:t>Title Text</a:t>
            </a:r>
          </a:p>
        </p:txBody>
      </p:sp>
      <p:sp>
        <p:nvSpPr>
          <p:cNvPr id="553" name="Body Level One…"/>
          <p:cNvSpPr txBox="1">
            <a:spLocks noGrp="1"/>
          </p:cNvSpPr>
          <p:nvPr>
            <p:ph type="body" idx="1"/>
          </p:nvPr>
        </p:nvSpPr>
        <p:spPr>
          <a:xfrm>
            <a:off x="1270000" y="2768600"/>
            <a:ext cx="10464801" cy="5715000"/>
          </a:xfrm>
          <a:prstGeom prst="rect">
            <a:avLst/>
          </a:prstGeom>
        </p:spPr>
        <p:txBody>
          <a:bodyPr/>
          <a:lstStyle>
            <a:lvl1pPr marL="861785" indent="-544285" defTabSz="747776">
              <a:spcBef>
                <a:spcPts val="3000"/>
              </a:spcBef>
              <a:defRPr sz="4000"/>
            </a:lvl1pPr>
            <a:lvl2pPr marL="1306285" indent="-544285" defTabSz="747776">
              <a:spcBef>
                <a:spcPts val="3000"/>
              </a:spcBef>
              <a:defRPr sz="4000"/>
            </a:lvl2pPr>
            <a:lvl3pPr marL="1750785" indent="-544285" defTabSz="747776">
              <a:spcBef>
                <a:spcPts val="3000"/>
              </a:spcBef>
              <a:defRPr sz="4000"/>
            </a:lvl3pPr>
            <a:lvl4pPr marL="2195285" indent="-544285" defTabSz="747776">
              <a:spcBef>
                <a:spcPts val="3000"/>
              </a:spcBef>
              <a:defRPr sz="4000"/>
            </a:lvl4pPr>
            <a:lvl5pPr marL="2639785" indent="-544285" defTabSz="747776">
              <a:spcBef>
                <a:spcPts val="3000"/>
              </a:spcBef>
              <a:defRPr sz="4000"/>
            </a:lvl5pPr>
          </a:lstStyle>
          <a:p>
            <a:r>
              <a:t>Body Level One</a:t>
            </a:r>
          </a:p>
          <a:p>
            <a:pPr lvl="1"/>
            <a:r>
              <a:t>Body Level Two</a:t>
            </a:r>
          </a:p>
          <a:p>
            <a:pPr lvl="2"/>
            <a:r>
              <a:t>Body Level Three</a:t>
            </a:r>
          </a:p>
          <a:p>
            <a:pPr lvl="3"/>
            <a:r>
              <a:t>Body Level Four</a:t>
            </a:r>
          </a:p>
          <a:p>
            <a:pPr lvl="4"/>
            <a:r>
              <a:t>Body Level Five</a:t>
            </a:r>
          </a:p>
        </p:txBody>
      </p:sp>
      <p:sp>
        <p:nvSpPr>
          <p:cNvPr id="554" name="Slide Number"/>
          <p:cNvSpPr txBox="1">
            <a:spLocks noGrp="1"/>
          </p:cNvSpPr>
          <p:nvPr>
            <p:ph type="sldNum" sz="quarter" idx="2"/>
          </p:nvPr>
        </p:nvSpPr>
        <p:spPr>
          <a:xfrm>
            <a:off x="6337300" y="9258300"/>
            <a:ext cx="317501" cy="342900"/>
          </a:xfrm>
          <a:prstGeom prst="rect">
            <a:avLst/>
          </a:prstGeom>
        </p:spPr>
        <p:txBody>
          <a:bodyPr/>
          <a:lstStyle>
            <a:lvl1pPr defTabSz="747776">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mp; Bullets copy 5">
    <p:bg>
      <p:bgPr>
        <a:solidFill>
          <a:srgbClr val="000000"/>
        </a:solidFill>
        <a:effectLst/>
      </p:bgPr>
    </p:bg>
    <p:spTree>
      <p:nvGrpSpPr>
        <p:cNvPr id="1" name=""/>
        <p:cNvGrpSpPr/>
        <p:nvPr/>
      </p:nvGrpSpPr>
      <p:grpSpPr>
        <a:xfrm>
          <a:off x="0" y="0"/>
          <a:ext cx="0" cy="0"/>
          <a:chOff x="0" y="0"/>
          <a:chExt cx="0" cy="0"/>
        </a:xfrm>
      </p:grpSpPr>
      <p:sp>
        <p:nvSpPr>
          <p:cNvPr id="561" name="Title Text"/>
          <p:cNvSpPr txBox="1">
            <a:spLocks noGrp="1"/>
          </p:cNvSpPr>
          <p:nvPr>
            <p:ph type="title"/>
          </p:nvPr>
        </p:nvSpPr>
        <p:spPr>
          <a:xfrm>
            <a:off x="1267968" y="260096"/>
            <a:ext cx="10468865" cy="1723136"/>
          </a:xfrm>
          <a:prstGeom prst="rect">
            <a:avLst/>
          </a:prstGeom>
        </p:spPr>
        <p:txBody>
          <a:bodyPr lIns="65023" tIns="65023" rIns="65023" bIns="65023"/>
          <a:lstStyle>
            <a:lvl1pPr defTabSz="585216">
              <a:defRPr sz="7000"/>
            </a:lvl1pPr>
          </a:lstStyle>
          <a:p>
            <a:r>
              <a:t>Title Text</a:t>
            </a:r>
          </a:p>
        </p:txBody>
      </p:sp>
      <p:sp>
        <p:nvSpPr>
          <p:cNvPr id="562" name="Body Level One…"/>
          <p:cNvSpPr txBox="1">
            <a:spLocks noGrp="1"/>
          </p:cNvSpPr>
          <p:nvPr>
            <p:ph type="body" idx="1"/>
          </p:nvPr>
        </p:nvSpPr>
        <p:spPr>
          <a:xfrm>
            <a:off x="1267968" y="2763520"/>
            <a:ext cx="10468865" cy="5722113"/>
          </a:xfrm>
          <a:prstGeom prst="rect">
            <a:avLst/>
          </a:prstGeom>
        </p:spPr>
        <p:txBody>
          <a:bodyPr lIns="65023" tIns="65023" rIns="65023" bIns="65023"/>
          <a:lstStyle>
            <a:lvl1pPr marL="1031875" indent="-714375" defTabSz="585216">
              <a:spcBef>
                <a:spcPts val="2400"/>
              </a:spcBef>
              <a:defRPr sz="4000"/>
            </a:lvl1pPr>
            <a:lvl2pPr marL="1476375" indent="-714375" defTabSz="585216">
              <a:spcBef>
                <a:spcPts val="2400"/>
              </a:spcBef>
              <a:defRPr sz="4000"/>
            </a:lvl2pPr>
            <a:lvl3pPr marL="1920875" indent="-714375" defTabSz="585216">
              <a:spcBef>
                <a:spcPts val="2400"/>
              </a:spcBef>
              <a:defRPr sz="4000"/>
            </a:lvl3pPr>
            <a:lvl4pPr marL="2365375" indent="-714375" defTabSz="585216">
              <a:spcBef>
                <a:spcPts val="2400"/>
              </a:spcBef>
              <a:defRPr sz="4000"/>
            </a:lvl4pPr>
            <a:lvl5pPr marL="2809875" indent="-714375" defTabSz="585216">
              <a:spcBef>
                <a:spcPts val="2400"/>
              </a:spcBef>
              <a:defRPr sz="4000"/>
            </a:lvl5pPr>
          </a:lstStyle>
          <a:p>
            <a:r>
              <a:t>Body Level One</a:t>
            </a:r>
          </a:p>
          <a:p>
            <a:pPr lvl="1"/>
            <a:r>
              <a:t>Body Level Two</a:t>
            </a:r>
          </a:p>
          <a:p>
            <a:pPr lvl="2"/>
            <a:r>
              <a:t>Body Level Three</a:t>
            </a:r>
          </a:p>
          <a:p>
            <a:pPr lvl="3"/>
            <a:r>
              <a:t>Body Level Four</a:t>
            </a:r>
          </a:p>
          <a:p>
            <a:pPr lvl="4"/>
            <a:r>
              <a:t>Body Level Five</a:t>
            </a:r>
          </a:p>
        </p:txBody>
      </p:sp>
      <p:sp>
        <p:nvSpPr>
          <p:cNvPr id="563" name="Slide Number"/>
          <p:cNvSpPr txBox="1">
            <a:spLocks noGrp="1"/>
          </p:cNvSpPr>
          <p:nvPr>
            <p:ph type="sldNum" sz="quarter" idx="2"/>
          </p:nvPr>
        </p:nvSpPr>
        <p:spPr>
          <a:xfrm>
            <a:off x="6321297" y="9249664"/>
            <a:ext cx="345949" cy="371349"/>
          </a:xfrm>
          <a:prstGeom prst="rect">
            <a:avLst/>
          </a:prstGeom>
        </p:spPr>
        <p:txBody>
          <a:bodyPr lIns="65023" tIns="65023" rIns="65023" bIns="65023"/>
          <a:lstStyle>
            <a:lvl1pPr defTabSz="585216">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70" name="chalk_line_10x7.png" descr="chalk_line_10x7.png"/>
          <p:cNvPicPr>
            <a:picLocks/>
          </p:cNvPicPr>
          <p:nvPr/>
        </p:nvPicPr>
        <p:blipFill>
          <a:blip r:embed="rId3">
            <a:alphaModFix amt="45000"/>
            <a:extLst/>
          </a:blip>
          <a:stretch>
            <a:fillRect/>
          </a:stretch>
        </p:blipFill>
        <p:spPr>
          <a:xfrm>
            <a:off x="393700" y="355600"/>
            <a:ext cx="12217400" cy="8775700"/>
          </a:xfrm>
          <a:prstGeom prst="rect">
            <a:avLst/>
          </a:prstGeom>
          <a:ln w="12700">
            <a:miter lim="400000"/>
          </a:ln>
        </p:spPr>
      </p:pic>
      <p:sp>
        <p:nvSpPr>
          <p:cNvPr id="571" name="Title Text"/>
          <p:cNvSpPr txBox="1">
            <a:spLocks noGrp="1"/>
          </p:cNvSpPr>
          <p:nvPr>
            <p:ph type="title"/>
          </p:nvPr>
        </p:nvSpPr>
        <p:spPr>
          <a:xfrm>
            <a:off x="901700" y="635000"/>
            <a:ext cx="11201400" cy="1714500"/>
          </a:xfrm>
          <a:prstGeom prst="rect">
            <a:avLst/>
          </a:prstGeom>
        </p:spPr>
        <p:txBody>
          <a:bodyPr anchor="t">
            <a:normAutofit/>
          </a:bodyPr>
          <a:lstStyle>
            <a:lvl1pPr algn="l">
              <a:lnSpc>
                <a:spcPct val="80000"/>
              </a:lnSpc>
              <a:defRPr sz="4800" b="1" cap="all" spc="384">
                <a:solidFill>
                  <a:srgbClr val="3E3B39"/>
                </a:solidFill>
                <a:effectLst>
                  <a:outerShdw blurRad="25400" dist="25400" dir="5520000" rotWithShape="0">
                    <a:srgbClr val="FFFFFF">
                      <a:alpha val="72000"/>
                    </a:srgbClr>
                  </a:outerShdw>
                </a:effectLst>
                <a:latin typeface="Avenir Next"/>
                <a:ea typeface="Avenir Next"/>
                <a:cs typeface="Avenir Next"/>
                <a:sym typeface="Avenir Next"/>
              </a:defRPr>
            </a:lvl1pPr>
          </a:lstStyle>
          <a:p>
            <a:r>
              <a:t>Title Text</a:t>
            </a:r>
          </a:p>
        </p:txBody>
      </p:sp>
      <p:sp>
        <p:nvSpPr>
          <p:cNvPr id="572" name="Body Level One…"/>
          <p:cNvSpPr txBox="1">
            <a:spLocks noGrp="1"/>
          </p:cNvSpPr>
          <p:nvPr>
            <p:ph type="body" idx="1"/>
          </p:nvPr>
        </p:nvSpPr>
        <p:spPr>
          <a:xfrm>
            <a:off x="901700" y="2603500"/>
            <a:ext cx="11201400" cy="5969000"/>
          </a:xfrm>
          <a:prstGeom prst="rect">
            <a:avLst/>
          </a:prstGeom>
        </p:spPr>
        <p:txBody>
          <a:bodyPr>
            <a:normAutofit/>
          </a:bodyPr>
          <a:lstStyle>
            <a:lvl1pPr marL="444500" indent="-444500">
              <a:spcBef>
                <a:spcPts val="3200"/>
              </a:spcBef>
              <a:buSzPct val="75000"/>
              <a:defRPr sz="3600">
                <a:solidFill>
                  <a:srgbClr val="5E524C"/>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1pPr>
            <a:lvl2pPr marL="889000" indent="-444500">
              <a:spcBef>
                <a:spcPts val="3200"/>
              </a:spcBef>
              <a:buSzPct val="75000"/>
              <a:defRPr sz="3600">
                <a:solidFill>
                  <a:srgbClr val="5E524C"/>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2pPr>
            <a:lvl3pPr marL="1333500" indent="-444500">
              <a:spcBef>
                <a:spcPts val="3200"/>
              </a:spcBef>
              <a:buSzPct val="75000"/>
              <a:defRPr sz="3600">
                <a:solidFill>
                  <a:srgbClr val="5E524C"/>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3pPr>
            <a:lvl4pPr marL="1778000" indent="-444500">
              <a:spcBef>
                <a:spcPts val="3200"/>
              </a:spcBef>
              <a:buSzPct val="75000"/>
              <a:defRPr sz="3600">
                <a:solidFill>
                  <a:srgbClr val="5E524C"/>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4pPr>
            <a:lvl5pPr marL="2222500" indent="-444500">
              <a:spcBef>
                <a:spcPts val="3200"/>
              </a:spcBef>
              <a:buSzPct val="75000"/>
              <a:defRPr sz="3600">
                <a:solidFill>
                  <a:srgbClr val="5E524C"/>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6299199" y="9258300"/>
            <a:ext cx="409652" cy="419100"/>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a:ea typeface="Avenir Next"/>
                <a:cs typeface="Avenir Next"/>
                <a:sym typeface="Avenir Nex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3454400" y="2222500"/>
            <a:ext cx="6096000" cy="4572000"/>
          </a:xfrm>
          <a:prstGeom prst="rect">
            <a:avLst/>
          </a:prstGeom>
          <a:ln w="25400">
            <a:solidFill>
              <a:srgbClr val="FFFFFF"/>
            </a:solidFill>
          </a:ln>
        </p:spPr>
        <p:txBody>
          <a:bodyPr lIns="91439" tIns="45719" rIns="91439" bIns="45719" anchor="t"/>
          <a:lstStyle/>
          <a:p>
            <a:endParaRPr/>
          </a:p>
        </p:txBody>
      </p:sp>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13"/>
          </p:nvPr>
        </p:nvSpPr>
        <p:spPr>
          <a:xfrm>
            <a:off x="3454400" y="2222500"/>
            <a:ext cx="6096000" cy="4572000"/>
          </a:xfrm>
          <a:prstGeom prst="rect">
            <a:avLst/>
          </a:prstGeom>
          <a:ln w="25400">
            <a:solidFill>
              <a:srgbClr val="FFFFFF"/>
            </a:solidFill>
          </a:ln>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theme" Target="../theme/theme1.xml"/><Relationship Id="rId64" Type="http://schemas.openxmlformats.org/officeDocument/2006/relationships/image" Target="../media/image1.jpeg"/><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lgn="ctr" defTabSz="584200">
              <a:defRPr sz="1800">
                <a:solidFill>
                  <a:srgbClr val="FFFFFF"/>
                </a:solidFill>
                <a:latin typeface="+mn-lt"/>
                <a:ea typeface="+mn-ea"/>
                <a:cs typeface="+mn-c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3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tif"/><Relationship Id="rId6" Type="http://schemas.openxmlformats.org/officeDocument/2006/relationships/image" Target="../media/image29.tif"/><Relationship Id="rId1" Type="http://schemas.openxmlformats.org/officeDocument/2006/relationships/slideLayout" Target="../slideLayouts/slideLayout4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41.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tif"/><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41.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3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0.tif"/><Relationship Id="rId1" Type="http://schemas.openxmlformats.org/officeDocument/2006/relationships/slideLayout" Target="../slideLayouts/slideLayout41.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59.xml"/><Relationship Id="rId2"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56.png"/><Relationship Id="rId3"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49.xml"/><Relationship Id="rId2"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41.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67.png"/><Relationship Id="rId3"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46.xml"/><Relationship Id="rId2"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tif"/><Relationship Id="rId1" Type="http://schemas.openxmlformats.org/officeDocument/2006/relationships/slideLayout" Target="../slideLayouts/slideLayout53.xml"/><Relationship Id="rId2"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tif"/><Relationship Id="rId1" Type="http://schemas.openxmlformats.org/officeDocument/2006/relationships/slideLayout" Target="../slideLayouts/slideLayout55.xml"/><Relationship Id="rId2"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4.tif"/><Relationship Id="rId3" Type="http://schemas.openxmlformats.org/officeDocument/2006/relationships/image" Target="../media/image85.t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1.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41.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1" Type="http://schemas.openxmlformats.org/officeDocument/2006/relationships/slideLayout" Target="../slideLayouts/slideLayout56.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 name="espresso_fond_noir.png" descr="espresso_fond_noir.png"/>
          <p:cNvPicPr>
            <a:picLocks/>
          </p:cNvPicPr>
          <p:nvPr/>
        </p:nvPicPr>
        <p:blipFill>
          <a:blip r:embed="rId2">
            <a:extLst/>
          </a:blip>
          <a:stretch>
            <a:fillRect/>
          </a:stretch>
        </p:blipFill>
        <p:spPr>
          <a:xfrm>
            <a:off x="0" y="0"/>
            <a:ext cx="13020252" cy="9765884"/>
          </a:xfrm>
          <a:prstGeom prst="rect">
            <a:avLst/>
          </a:prstGeom>
          <a:ln w="12700">
            <a:miter lim="400000"/>
          </a:ln>
        </p:spPr>
      </p:pic>
      <p:pic>
        <p:nvPicPr>
          <p:cNvPr id="583" name="image.png" descr="image.png"/>
          <p:cNvPicPr>
            <a:picLocks/>
          </p:cNvPicPr>
          <p:nvPr/>
        </p:nvPicPr>
        <p:blipFill>
          <a:blip r:embed="rId3">
            <a:extLst/>
          </a:blip>
          <a:stretch>
            <a:fillRect/>
          </a:stretch>
        </p:blipFill>
        <p:spPr>
          <a:xfrm>
            <a:off x="-215900" y="-165100"/>
            <a:ext cx="14471844" cy="11595100"/>
          </a:xfrm>
          <a:prstGeom prst="rect">
            <a:avLst/>
          </a:prstGeom>
          <a:ln w="12700">
            <a:miter lim="400000"/>
          </a:ln>
        </p:spPr>
      </p:pic>
      <p:sp>
        <p:nvSpPr>
          <p:cNvPr id="584" name="1"/>
          <p:cNvSpPr txBox="1"/>
          <p:nvPr/>
        </p:nvSpPr>
        <p:spPr>
          <a:xfrm>
            <a:off x="12077679" y="9118919"/>
            <a:ext cx="647701"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980" marR="68980" algn="ctr" defTabSz="1345112">
              <a:buClr>
                <a:srgbClr val="FFFFFF"/>
              </a:buClr>
              <a:buFont typeface="Arial"/>
              <a:defRPr sz="1400">
                <a:solidFill>
                  <a:srgbClr val="FFFFFF"/>
                </a:solidFill>
                <a:uFill>
                  <a:solidFill>
                    <a:srgbClr val="FFFFFF"/>
                  </a:solidFill>
                </a:uFill>
                <a:latin typeface="Arial"/>
                <a:ea typeface="Arial"/>
                <a:cs typeface="Arial"/>
                <a:sym typeface="Arial"/>
              </a:defRPr>
            </a:lvl1pPr>
          </a:lstStyle>
          <a:p>
            <a:r>
              <a:t>1</a:t>
            </a:r>
          </a:p>
        </p:txBody>
      </p:sp>
      <p:sp>
        <p:nvSpPr>
          <p:cNvPr id="585" name="The Echelle SPectrograph for Rocky Exoplanets and Stable Spectroscopic Observations"/>
          <p:cNvSpPr txBox="1">
            <a:spLocks noGrp="1"/>
          </p:cNvSpPr>
          <p:nvPr>
            <p:ph type="body" sz="half" idx="1"/>
          </p:nvPr>
        </p:nvSpPr>
        <p:spPr>
          <a:xfrm>
            <a:off x="233461" y="6674121"/>
            <a:ext cx="10553701" cy="2565401"/>
          </a:xfrm>
          <a:prstGeom prst="rect">
            <a:avLst/>
          </a:prstGeom>
        </p:spPr>
        <p:txBody>
          <a:bodyPr/>
          <a:lstStyle/>
          <a:p>
            <a:pPr marL="68980" indent="-68980">
              <a:buClr>
                <a:srgbClr val="7AB7C5"/>
              </a:buClr>
              <a:buSzTx/>
              <a:buNone/>
              <a:defRPr sz="5000">
                <a:solidFill>
                  <a:srgbClr val="FFF2A8"/>
                </a:solidFill>
                <a:uFill>
                  <a:solidFill>
                    <a:srgbClr val="FFF2A8"/>
                  </a:solidFill>
                </a:uFill>
              </a:defRPr>
            </a:pPr>
            <a:r>
              <a:t>The </a:t>
            </a:r>
            <a:r>
              <a:rPr sz="4600" b="1">
                <a:solidFill>
                  <a:srgbClr val="76D6FF"/>
                </a:solidFill>
                <a:uFill>
                  <a:solidFill>
                    <a:srgbClr val="00FDFF"/>
                  </a:solidFill>
                </a:uFill>
              </a:rPr>
              <a:t>E</a:t>
            </a:r>
            <a:r>
              <a:t>chelle </a:t>
            </a:r>
            <a:r>
              <a:rPr sz="4600" b="1">
                <a:solidFill>
                  <a:srgbClr val="76D6FF"/>
                </a:solidFill>
                <a:uFill>
                  <a:solidFill>
                    <a:srgbClr val="00FDFF"/>
                  </a:solidFill>
                </a:uFill>
              </a:rPr>
              <a:t>SP</a:t>
            </a:r>
            <a:r>
              <a:t>ectrograph for </a:t>
            </a:r>
            <a:r>
              <a:rPr sz="4600" b="1">
                <a:solidFill>
                  <a:srgbClr val="76D6FF"/>
                </a:solidFill>
                <a:uFill>
                  <a:solidFill>
                    <a:srgbClr val="00FDFF"/>
                  </a:solidFill>
                </a:uFill>
              </a:rPr>
              <a:t>R</a:t>
            </a:r>
            <a:r>
              <a:t>ocky </a:t>
            </a:r>
            <a:r>
              <a:rPr sz="4600" b="1">
                <a:solidFill>
                  <a:srgbClr val="76D6FF"/>
                </a:solidFill>
                <a:uFill>
                  <a:solidFill>
                    <a:srgbClr val="00FDFF"/>
                  </a:solidFill>
                </a:uFill>
              </a:rPr>
              <a:t>E</a:t>
            </a:r>
            <a:r>
              <a:t>xoplanets and </a:t>
            </a:r>
            <a:r>
              <a:rPr sz="4600" b="1">
                <a:solidFill>
                  <a:srgbClr val="76D6FF"/>
                </a:solidFill>
                <a:uFill>
                  <a:solidFill>
                    <a:srgbClr val="00FDFF"/>
                  </a:solidFill>
                </a:uFill>
              </a:rPr>
              <a:t>S</a:t>
            </a:r>
            <a:r>
              <a:t>table </a:t>
            </a:r>
            <a:r>
              <a:rPr sz="4600" b="1">
                <a:solidFill>
                  <a:srgbClr val="76D6FF"/>
                </a:solidFill>
                <a:uFill>
                  <a:solidFill>
                    <a:srgbClr val="00FDFF"/>
                  </a:solidFill>
                </a:uFill>
              </a:rPr>
              <a:t>S</a:t>
            </a:r>
            <a:r>
              <a:t>pectroscopic </a:t>
            </a:r>
            <a:r>
              <a:rPr sz="4600" b="1">
                <a:solidFill>
                  <a:srgbClr val="76D6FF"/>
                </a:solidFill>
                <a:uFill>
                  <a:solidFill>
                    <a:srgbClr val="00FDFF"/>
                  </a:solidFill>
                </a:uFill>
              </a:rPr>
              <a:t>O</a:t>
            </a:r>
            <a:r>
              <a:t>bservations</a:t>
            </a:r>
          </a:p>
        </p:txBody>
      </p:sp>
      <p:pic>
        <p:nvPicPr>
          <p:cNvPr id="586" name="logo_espresso_project_noir.pdf" descr="logo_espresso_project_noir.pdf"/>
          <p:cNvPicPr>
            <a:picLocks noChangeAspect="1"/>
          </p:cNvPicPr>
          <p:nvPr/>
        </p:nvPicPr>
        <p:blipFill>
          <a:blip r:embed="rId4">
            <a:extLst/>
          </a:blip>
          <a:srcRect l="17257" t="22884" r="14187" b="24346"/>
          <a:stretch>
            <a:fillRect/>
          </a:stretch>
        </p:blipFill>
        <p:spPr>
          <a:xfrm>
            <a:off x="148610" y="522203"/>
            <a:ext cx="5484071" cy="2580472"/>
          </a:xfrm>
          <a:custGeom>
            <a:avLst/>
            <a:gdLst/>
            <a:ahLst/>
            <a:cxnLst>
              <a:cxn ang="0">
                <a:pos x="wd2" y="hd2"/>
              </a:cxn>
              <a:cxn ang="5400000">
                <a:pos x="wd2" y="hd2"/>
              </a:cxn>
              <a:cxn ang="10800000">
                <a:pos x="wd2" y="hd2"/>
              </a:cxn>
              <a:cxn ang="16200000">
                <a:pos x="wd2" y="hd2"/>
              </a:cxn>
            </a:cxnLst>
            <a:rect l="0" t="0" r="r" b="b"/>
            <a:pathLst>
              <a:path w="20867" h="21315" extrusionOk="0">
                <a:moveTo>
                  <a:pt x="16908" y="7"/>
                </a:moveTo>
                <a:cubicBezTo>
                  <a:pt x="16255" y="-29"/>
                  <a:pt x="15514" y="68"/>
                  <a:pt x="14861" y="305"/>
                </a:cubicBezTo>
                <a:cubicBezTo>
                  <a:pt x="13827" y="681"/>
                  <a:pt x="11934" y="1723"/>
                  <a:pt x="11801" y="1990"/>
                </a:cubicBezTo>
                <a:cubicBezTo>
                  <a:pt x="11658" y="2277"/>
                  <a:pt x="11697" y="2266"/>
                  <a:pt x="12943" y="1626"/>
                </a:cubicBezTo>
                <a:cubicBezTo>
                  <a:pt x="15008" y="565"/>
                  <a:pt x="16877" y="345"/>
                  <a:pt x="17748" y="1059"/>
                </a:cubicBezTo>
                <a:cubicBezTo>
                  <a:pt x="18212" y="1440"/>
                  <a:pt x="18625" y="2440"/>
                  <a:pt x="18625" y="3184"/>
                </a:cubicBezTo>
                <a:cubicBezTo>
                  <a:pt x="18625" y="4000"/>
                  <a:pt x="18321" y="5284"/>
                  <a:pt x="17848" y="6478"/>
                </a:cubicBezTo>
                <a:lnTo>
                  <a:pt x="17491" y="7376"/>
                </a:lnTo>
                <a:lnTo>
                  <a:pt x="16848" y="7108"/>
                </a:lnTo>
                <a:cubicBezTo>
                  <a:pt x="15831" y="6682"/>
                  <a:pt x="13413" y="6539"/>
                  <a:pt x="12370" y="6842"/>
                </a:cubicBezTo>
                <a:cubicBezTo>
                  <a:pt x="11858" y="6991"/>
                  <a:pt x="11061" y="7327"/>
                  <a:pt x="10599" y="7590"/>
                </a:cubicBezTo>
                <a:cubicBezTo>
                  <a:pt x="9644" y="8133"/>
                  <a:pt x="8065" y="9660"/>
                  <a:pt x="8280" y="9835"/>
                </a:cubicBezTo>
                <a:cubicBezTo>
                  <a:pt x="8358" y="9899"/>
                  <a:pt x="8793" y="9585"/>
                  <a:pt x="9248" y="9137"/>
                </a:cubicBezTo>
                <a:cubicBezTo>
                  <a:pt x="10615" y="7787"/>
                  <a:pt x="11678" y="7302"/>
                  <a:pt x="13569" y="7167"/>
                </a:cubicBezTo>
                <a:cubicBezTo>
                  <a:pt x="16113" y="6984"/>
                  <a:pt x="18449" y="8020"/>
                  <a:pt x="18797" y="9484"/>
                </a:cubicBezTo>
                <a:cubicBezTo>
                  <a:pt x="18911" y="9960"/>
                  <a:pt x="19034" y="10137"/>
                  <a:pt x="19253" y="10137"/>
                </a:cubicBezTo>
                <a:cubicBezTo>
                  <a:pt x="19783" y="10137"/>
                  <a:pt x="20345" y="11793"/>
                  <a:pt x="20345" y="13353"/>
                </a:cubicBezTo>
                <a:cubicBezTo>
                  <a:pt x="20345" y="15081"/>
                  <a:pt x="19434" y="17003"/>
                  <a:pt x="18100" y="18087"/>
                </a:cubicBezTo>
                <a:cubicBezTo>
                  <a:pt x="14913" y="20675"/>
                  <a:pt x="9804" y="19878"/>
                  <a:pt x="8186" y="16539"/>
                </a:cubicBezTo>
                <a:cubicBezTo>
                  <a:pt x="8035" y="16227"/>
                  <a:pt x="7821" y="15972"/>
                  <a:pt x="7710" y="15972"/>
                </a:cubicBezTo>
                <a:cubicBezTo>
                  <a:pt x="7525" y="15972"/>
                  <a:pt x="7529" y="16017"/>
                  <a:pt x="7753" y="16533"/>
                </a:cubicBezTo>
                <a:cubicBezTo>
                  <a:pt x="8335" y="17879"/>
                  <a:pt x="10147" y="19251"/>
                  <a:pt x="11902" y="19673"/>
                </a:cubicBezTo>
                <a:cubicBezTo>
                  <a:pt x="15497" y="20538"/>
                  <a:pt x="19094" y="18889"/>
                  <a:pt x="20347" y="15798"/>
                </a:cubicBezTo>
                <a:cubicBezTo>
                  <a:pt x="21124" y="13882"/>
                  <a:pt x="21037" y="12168"/>
                  <a:pt x="20043" y="9825"/>
                </a:cubicBezTo>
                <a:cubicBezTo>
                  <a:pt x="19620" y="8827"/>
                  <a:pt x="19349" y="8379"/>
                  <a:pt x="19163" y="8367"/>
                </a:cubicBezTo>
                <a:cubicBezTo>
                  <a:pt x="18922" y="8350"/>
                  <a:pt x="18156" y="7891"/>
                  <a:pt x="17955" y="7642"/>
                </a:cubicBezTo>
                <a:cubicBezTo>
                  <a:pt x="17912" y="7589"/>
                  <a:pt x="18100" y="6950"/>
                  <a:pt x="18373" y="6223"/>
                </a:cubicBezTo>
                <a:cubicBezTo>
                  <a:pt x="19434" y="3396"/>
                  <a:pt x="19452" y="1491"/>
                  <a:pt x="18427" y="502"/>
                </a:cubicBezTo>
                <a:cubicBezTo>
                  <a:pt x="18127" y="212"/>
                  <a:pt x="17562" y="43"/>
                  <a:pt x="16908" y="7"/>
                </a:cubicBezTo>
                <a:close/>
                <a:moveTo>
                  <a:pt x="5149" y="8157"/>
                </a:moveTo>
                <a:cubicBezTo>
                  <a:pt x="4846" y="8160"/>
                  <a:pt x="2395" y="11809"/>
                  <a:pt x="1478" y="13668"/>
                </a:cubicBezTo>
                <a:cubicBezTo>
                  <a:pt x="-222" y="17114"/>
                  <a:pt x="-476" y="19959"/>
                  <a:pt x="824" y="21004"/>
                </a:cubicBezTo>
                <a:cubicBezTo>
                  <a:pt x="1529" y="21571"/>
                  <a:pt x="3954" y="21332"/>
                  <a:pt x="5557" y="20536"/>
                </a:cubicBezTo>
                <a:cubicBezTo>
                  <a:pt x="6267" y="20183"/>
                  <a:pt x="6992" y="19746"/>
                  <a:pt x="7170" y="19565"/>
                </a:cubicBezTo>
                <a:lnTo>
                  <a:pt x="7493" y="19237"/>
                </a:lnTo>
                <a:lnTo>
                  <a:pt x="7117" y="19349"/>
                </a:lnTo>
                <a:cubicBezTo>
                  <a:pt x="6910" y="19409"/>
                  <a:pt x="6280" y="19680"/>
                  <a:pt x="5718" y="19952"/>
                </a:cubicBezTo>
                <a:cubicBezTo>
                  <a:pt x="4261" y="20658"/>
                  <a:pt x="2006" y="20838"/>
                  <a:pt x="1360" y="20303"/>
                </a:cubicBezTo>
                <a:cubicBezTo>
                  <a:pt x="821" y="19856"/>
                  <a:pt x="555" y="19196"/>
                  <a:pt x="557" y="18313"/>
                </a:cubicBezTo>
                <a:cubicBezTo>
                  <a:pt x="560" y="16602"/>
                  <a:pt x="2156" y="12859"/>
                  <a:pt x="4097" y="10009"/>
                </a:cubicBezTo>
                <a:cubicBezTo>
                  <a:pt x="4693" y="9134"/>
                  <a:pt x="5181" y="8321"/>
                  <a:pt x="5181" y="8206"/>
                </a:cubicBezTo>
                <a:cubicBezTo>
                  <a:pt x="5181" y="8172"/>
                  <a:pt x="5169" y="8156"/>
                  <a:pt x="5149" y="8157"/>
                </a:cubicBezTo>
                <a:close/>
                <a:moveTo>
                  <a:pt x="4584" y="11068"/>
                </a:moveTo>
                <a:cubicBezTo>
                  <a:pt x="4314" y="11068"/>
                  <a:pt x="4173" y="11220"/>
                  <a:pt x="4045" y="11642"/>
                </a:cubicBezTo>
                <a:cubicBezTo>
                  <a:pt x="3866" y="12235"/>
                  <a:pt x="3915" y="13122"/>
                  <a:pt x="4146" y="13464"/>
                </a:cubicBezTo>
                <a:cubicBezTo>
                  <a:pt x="4212" y="13562"/>
                  <a:pt x="4482" y="13616"/>
                  <a:pt x="4746" y="13582"/>
                </a:cubicBezTo>
                <a:cubicBezTo>
                  <a:pt x="5218" y="13522"/>
                  <a:pt x="5225" y="13507"/>
                  <a:pt x="5250" y="12648"/>
                </a:cubicBezTo>
                <a:cubicBezTo>
                  <a:pt x="5282" y="11565"/>
                  <a:pt x="5073" y="11068"/>
                  <a:pt x="4584" y="11068"/>
                </a:cubicBezTo>
                <a:close/>
                <a:moveTo>
                  <a:pt x="6313" y="11068"/>
                </a:moveTo>
                <a:cubicBezTo>
                  <a:pt x="5769" y="11068"/>
                  <a:pt x="5587" y="11496"/>
                  <a:pt x="5806" y="12258"/>
                </a:cubicBezTo>
                <a:cubicBezTo>
                  <a:pt x="5884" y="12528"/>
                  <a:pt x="5891" y="12735"/>
                  <a:pt x="5824" y="12825"/>
                </a:cubicBezTo>
                <a:cubicBezTo>
                  <a:pt x="5766" y="12903"/>
                  <a:pt x="5718" y="13115"/>
                  <a:pt x="5718" y="13300"/>
                </a:cubicBezTo>
                <a:cubicBezTo>
                  <a:pt x="5718" y="13549"/>
                  <a:pt x="5860" y="13638"/>
                  <a:pt x="6259" y="13638"/>
                </a:cubicBezTo>
                <a:cubicBezTo>
                  <a:pt x="6833" y="13638"/>
                  <a:pt x="7001" y="13321"/>
                  <a:pt x="6843" y="12530"/>
                </a:cubicBezTo>
                <a:cubicBezTo>
                  <a:pt x="6799" y="12305"/>
                  <a:pt x="6773" y="11885"/>
                  <a:pt x="6786" y="11596"/>
                </a:cubicBezTo>
                <a:cubicBezTo>
                  <a:pt x="6808" y="11119"/>
                  <a:pt x="6762" y="11068"/>
                  <a:pt x="6313" y="11068"/>
                </a:cubicBezTo>
                <a:close/>
                <a:moveTo>
                  <a:pt x="13198" y="11068"/>
                </a:moveTo>
                <a:cubicBezTo>
                  <a:pt x="12653" y="11068"/>
                  <a:pt x="12471" y="11496"/>
                  <a:pt x="12691" y="12258"/>
                </a:cubicBezTo>
                <a:cubicBezTo>
                  <a:pt x="12768" y="12528"/>
                  <a:pt x="12774" y="12735"/>
                  <a:pt x="12707" y="12825"/>
                </a:cubicBezTo>
                <a:cubicBezTo>
                  <a:pt x="12649" y="12903"/>
                  <a:pt x="12601" y="13115"/>
                  <a:pt x="12601" y="13300"/>
                </a:cubicBezTo>
                <a:cubicBezTo>
                  <a:pt x="12601" y="13549"/>
                  <a:pt x="12744" y="13638"/>
                  <a:pt x="13144" y="13638"/>
                </a:cubicBezTo>
                <a:cubicBezTo>
                  <a:pt x="13717" y="13638"/>
                  <a:pt x="13884" y="13321"/>
                  <a:pt x="13727" y="12530"/>
                </a:cubicBezTo>
                <a:cubicBezTo>
                  <a:pt x="13682" y="12305"/>
                  <a:pt x="13656" y="11885"/>
                  <a:pt x="13669" y="11596"/>
                </a:cubicBezTo>
                <a:cubicBezTo>
                  <a:pt x="13691" y="11119"/>
                  <a:pt x="13647" y="11068"/>
                  <a:pt x="13198" y="11068"/>
                </a:cubicBezTo>
                <a:close/>
                <a:moveTo>
                  <a:pt x="14918" y="11068"/>
                </a:moveTo>
                <a:cubicBezTo>
                  <a:pt x="14373" y="11068"/>
                  <a:pt x="14191" y="11496"/>
                  <a:pt x="14411" y="12258"/>
                </a:cubicBezTo>
                <a:cubicBezTo>
                  <a:pt x="14488" y="12528"/>
                  <a:pt x="14494" y="12735"/>
                  <a:pt x="14427" y="12825"/>
                </a:cubicBezTo>
                <a:cubicBezTo>
                  <a:pt x="14369" y="12903"/>
                  <a:pt x="14323" y="13115"/>
                  <a:pt x="14323" y="13300"/>
                </a:cubicBezTo>
                <a:cubicBezTo>
                  <a:pt x="14323" y="13549"/>
                  <a:pt x="14464" y="13638"/>
                  <a:pt x="14864" y="13638"/>
                </a:cubicBezTo>
                <a:cubicBezTo>
                  <a:pt x="15437" y="13638"/>
                  <a:pt x="15605" y="13321"/>
                  <a:pt x="15448" y="12530"/>
                </a:cubicBezTo>
                <a:cubicBezTo>
                  <a:pt x="15403" y="12305"/>
                  <a:pt x="15376" y="11885"/>
                  <a:pt x="15389" y="11596"/>
                </a:cubicBezTo>
                <a:cubicBezTo>
                  <a:pt x="15411" y="11119"/>
                  <a:pt x="15367" y="11068"/>
                  <a:pt x="14918" y="11068"/>
                </a:cubicBezTo>
                <a:close/>
                <a:moveTo>
                  <a:pt x="11492" y="11074"/>
                </a:moveTo>
                <a:cubicBezTo>
                  <a:pt x="11037" y="11079"/>
                  <a:pt x="10896" y="11304"/>
                  <a:pt x="10818" y="12153"/>
                </a:cubicBezTo>
                <a:cubicBezTo>
                  <a:pt x="10772" y="12655"/>
                  <a:pt x="10807" y="12978"/>
                  <a:pt x="10937" y="13261"/>
                </a:cubicBezTo>
                <a:cubicBezTo>
                  <a:pt x="11070" y="13549"/>
                  <a:pt x="11261" y="13642"/>
                  <a:pt x="11615" y="13592"/>
                </a:cubicBezTo>
                <a:cubicBezTo>
                  <a:pt x="12102" y="13523"/>
                  <a:pt x="12108" y="13509"/>
                  <a:pt x="12133" y="12648"/>
                </a:cubicBezTo>
                <a:cubicBezTo>
                  <a:pt x="12164" y="11579"/>
                  <a:pt x="11956" y="11070"/>
                  <a:pt x="11492" y="11074"/>
                </a:cubicBezTo>
                <a:close/>
                <a:moveTo>
                  <a:pt x="16643" y="11078"/>
                </a:moveTo>
                <a:cubicBezTo>
                  <a:pt x="16397" y="11087"/>
                  <a:pt x="16144" y="11179"/>
                  <a:pt x="16066" y="11350"/>
                </a:cubicBezTo>
                <a:cubicBezTo>
                  <a:pt x="15867" y="11781"/>
                  <a:pt x="15905" y="13109"/>
                  <a:pt x="16125" y="13386"/>
                </a:cubicBezTo>
                <a:cubicBezTo>
                  <a:pt x="16356" y="13678"/>
                  <a:pt x="16906" y="13701"/>
                  <a:pt x="17105" y="13428"/>
                </a:cubicBezTo>
                <a:cubicBezTo>
                  <a:pt x="17185" y="13317"/>
                  <a:pt x="17287" y="12797"/>
                  <a:pt x="17331" y="12271"/>
                </a:cubicBezTo>
                <a:cubicBezTo>
                  <a:pt x="17375" y="11745"/>
                  <a:pt x="17373" y="11366"/>
                  <a:pt x="17327" y="11428"/>
                </a:cubicBezTo>
                <a:cubicBezTo>
                  <a:pt x="17280" y="11491"/>
                  <a:pt x="17211" y="11438"/>
                  <a:pt x="17174" y="11307"/>
                </a:cubicBezTo>
                <a:cubicBezTo>
                  <a:pt x="17127" y="11142"/>
                  <a:pt x="16888" y="11068"/>
                  <a:pt x="16643" y="11078"/>
                </a:cubicBezTo>
                <a:close/>
                <a:moveTo>
                  <a:pt x="7913" y="11104"/>
                </a:moveTo>
                <a:cubicBezTo>
                  <a:pt x="7367" y="11118"/>
                  <a:pt x="7191" y="11322"/>
                  <a:pt x="7438" y="11655"/>
                </a:cubicBezTo>
                <a:cubicBezTo>
                  <a:pt x="7617" y="11894"/>
                  <a:pt x="7572" y="14099"/>
                  <a:pt x="7386" y="14254"/>
                </a:cubicBezTo>
                <a:cubicBezTo>
                  <a:pt x="7297" y="14328"/>
                  <a:pt x="7224" y="14481"/>
                  <a:pt x="7224" y="14595"/>
                </a:cubicBezTo>
                <a:cubicBezTo>
                  <a:pt x="7224" y="14710"/>
                  <a:pt x="7418" y="14805"/>
                  <a:pt x="7654" y="14805"/>
                </a:cubicBezTo>
                <a:cubicBezTo>
                  <a:pt x="8126" y="14805"/>
                  <a:pt x="8183" y="14663"/>
                  <a:pt x="7896" y="14205"/>
                </a:cubicBezTo>
                <a:cubicBezTo>
                  <a:pt x="7737" y="13951"/>
                  <a:pt x="7732" y="13888"/>
                  <a:pt x="7869" y="13802"/>
                </a:cubicBezTo>
                <a:cubicBezTo>
                  <a:pt x="8667" y="13299"/>
                  <a:pt x="8675" y="13290"/>
                  <a:pt x="8710" y="12510"/>
                </a:cubicBezTo>
                <a:cubicBezTo>
                  <a:pt x="8760" y="11387"/>
                  <a:pt x="8589" y="11086"/>
                  <a:pt x="7913" y="11104"/>
                </a:cubicBezTo>
                <a:close/>
                <a:moveTo>
                  <a:pt x="9805" y="11117"/>
                </a:moveTo>
                <a:cubicBezTo>
                  <a:pt x="9204" y="11117"/>
                  <a:pt x="9011" y="11311"/>
                  <a:pt x="9267" y="11655"/>
                </a:cubicBezTo>
                <a:cubicBezTo>
                  <a:pt x="9326" y="11734"/>
                  <a:pt x="9374" y="12047"/>
                  <a:pt x="9374" y="12353"/>
                </a:cubicBezTo>
                <a:cubicBezTo>
                  <a:pt x="9374" y="12659"/>
                  <a:pt x="9326" y="12975"/>
                  <a:pt x="9267" y="13054"/>
                </a:cubicBezTo>
                <a:cubicBezTo>
                  <a:pt x="9208" y="13134"/>
                  <a:pt x="9160" y="13298"/>
                  <a:pt x="9160" y="13418"/>
                </a:cubicBezTo>
                <a:cubicBezTo>
                  <a:pt x="9160" y="13539"/>
                  <a:pt x="9377" y="13638"/>
                  <a:pt x="9643" y="13638"/>
                </a:cubicBezTo>
                <a:cubicBezTo>
                  <a:pt x="10139" y="13638"/>
                  <a:pt x="10299" y="13322"/>
                  <a:pt x="9913" y="13104"/>
                </a:cubicBezTo>
                <a:cubicBezTo>
                  <a:pt x="9661" y="12960"/>
                  <a:pt x="9627" y="12189"/>
                  <a:pt x="9855" y="11779"/>
                </a:cubicBezTo>
                <a:cubicBezTo>
                  <a:pt x="9940" y="11624"/>
                  <a:pt x="10109" y="11565"/>
                  <a:pt x="10231" y="11648"/>
                </a:cubicBezTo>
                <a:cubicBezTo>
                  <a:pt x="10384" y="11754"/>
                  <a:pt x="10451" y="11697"/>
                  <a:pt x="10451" y="11458"/>
                </a:cubicBezTo>
                <a:cubicBezTo>
                  <a:pt x="10451" y="11195"/>
                  <a:pt x="10300" y="11117"/>
                  <a:pt x="9805" y="11117"/>
                </a:cubicBezTo>
                <a:close/>
                <a:moveTo>
                  <a:pt x="14101" y="14805"/>
                </a:moveTo>
                <a:cubicBezTo>
                  <a:pt x="13746" y="14805"/>
                  <a:pt x="13677" y="14883"/>
                  <a:pt x="13677" y="15280"/>
                </a:cubicBezTo>
                <a:cubicBezTo>
                  <a:pt x="13677" y="15678"/>
                  <a:pt x="13712" y="15716"/>
                  <a:pt x="13887" y="15513"/>
                </a:cubicBezTo>
                <a:cubicBezTo>
                  <a:pt x="14028" y="15349"/>
                  <a:pt x="14116" y="15349"/>
                  <a:pt x="14161" y="15510"/>
                </a:cubicBezTo>
                <a:cubicBezTo>
                  <a:pt x="14199" y="15641"/>
                  <a:pt x="14272" y="15690"/>
                  <a:pt x="14323" y="15621"/>
                </a:cubicBezTo>
                <a:cubicBezTo>
                  <a:pt x="14374" y="15553"/>
                  <a:pt x="14446" y="15606"/>
                  <a:pt x="14483" y="15736"/>
                </a:cubicBezTo>
                <a:cubicBezTo>
                  <a:pt x="14520" y="15867"/>
                  <a:pt x="14737" y="15972"/>
                  <a:pt x="14965" y="15972"/>
                </a:cubicBezTo>
                <a:cubicBezTo>
                  <a:pt x="15331" y="15972"/>
                  <a:pt x="15372" y="15918"/>
                  <a:pt x="15320" y="15487"/>
                </a:cubicBezTo>
                <a:cubicBezTo>
                  <a:pt x="15247" y="14881"/>
                  <a:pt x="15014" y="14667"/>
                  <a:pt x="14815" y="15025"/>
                </a:cubicBezTo>
                <a:cubicBezTo>
                  <a:pt x="14712" y="15210"/>
                  <a:pt x="14643" y="15219"/>
                  <a:pt x="14595" y="15051"/>
                </a:cubicBezTo>
                <a:cubicBezTo>
                  <a:pt x="14556" y="14916"/>
                  <a:pt x="14334" y="14805"/>
                  <a:pt x="14101" y="14805"/>
                </a:cubicBezTo>
                <a:close/>
                <a:moveTo>
                  <a:pt x="15823" y="14835"/>
                </a:moveTo>
                <a:cubicBezTo>
                  <a:pt x="15661" y="14860"/>
                  <a:pt x="15622" y="14997"/>
                  <a:pt x="15587" y="15392"/>
                </a:cubicBezTo>
                <a:cubicBezTo>
                  <a:pt x="15537" y="15964"/>
                  <a:pt x="15554" y="15990"/>
                  <a:pt x="15977" y="15943"/>
                </a:cubicBezTo>
                <a:cubicBezTo>
                  <a:pt x="16351" y="15901"/>
                  <a:pt x="16421" y="15815"/>
                  <a:pt x="16421" y="15392"/>
                </a:cubicBezTo>
                <a:cubicBezTo>
                  <a:pt x="16421" y="14981"/>
                  <a:pt x="16349" y="14882"/>
                  <a:pt x="16029" y="14841"/>
                </a:cubicBezTo>
                <a:cubicBezTo>
                  <a:pt x="15944" y="14830"/>
                  <a:pt x="15876" y="14826"/>
                  <a:pt x="15823" y="14835"/>
                </a:cubicBezTo>
                <a:close/>
              </a:path>
            </a:pathLst>
          </a:custGeom>
        </p:spPr>
      </p:pic>
      <p:sp>
        <p:nvSpPr>
          <p:cNvPr id="587" name="EWASS 2017 - Prague"/>
          <p:cNvSpPr txBox="1"/>
          <p:nvPr/>
        </p:nvSpPr>
        <p:spPr>
          <a:xfrm>
            <a:off x="5257266" y="9239521"/>
            <a:ext cx="249026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800" b="1">
                <a:solidFill>
                  <a:srgbClr val="FFFFFF"/>
                </a:solidFill>
              </a:defRPr>
            </a:lvl1pPr>
          </a:lstStyle>
          <a:p>
            <a:r>
              <a:t>EWASS 2017 - Prague</a:t>
            </a:r>
          </a:p>
        </p:txBody>
      </p:sp>
      <p:sp>
        <p:nvSpPr>
          <p:cNvPr id="588" name="Prospects of ESPRESSO for exoplanet research"/>
          <p:cNvSpPr txBox="1"/>
          <p:nvPr/>
        </p:nvSpPr>
        <p:spPr>
          <a:xfrm>
            <a:off x="7062196" y="527063"/>
            <a:ext cx="5010721" cy="1152526"/>
          </a:xfrm>
          <a:prstGeom prst="rect">
            <a:avLst/>
          </a:prstGeom>
          <a:ln>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00100">
              <a:defRPr sz="3600">
                <a:solidFill>
                  <a:srgbClr val="FFFFFF"/>
                </a:solidFill>
                <a:effectLst>
                  <a:outerShdw blurRad="25400" dist="23998" dir="2700000" rotWithShape="0">
                    <a:srgbClr val="000000">
                      <a:alpha val="31034"/>
                    </a:srgbClr>
                  </a:outerShdw>
                </a:effectLst>
                <a:latin typeface="+mn-lt"/>
                <a:ea typeface="+mn-ea"/>
                <a:cs typeface="+mn-cs"/>
                <a:sym typeface="Gill Sans"/>
              </a:defRPr>
            </a:pPr>
            <a:r>
              <a:t>Prospects of </a:t>
            </a:r>
            <a:r>
              <a:rPr>
                <a:solidFill>
                  <a:srgbClr val="00B8E1"/>
                </a:solidFill>
              </a:rPr>
              <a:t>ESPRESSO</a:t>
            </a:r>
            <a:r>
              <a:t> for exoplanet research</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85"/>
                                        </p:tgtEl>
                                        <p:attrNameLst>
                                          <p:attrName>style.visibility</p:attrName>
                                        </p:attrNameLst>
                                      </p:cBhvr>
                                      <p:to>
                                        <p:strVal val="visible"/>
                                      </p:to>
                                    </p:set>
                                    <p:animEffect transition="in" filter="dissolve">
                                      <p:cBhvr>
                                        <p:cTn id="7" dur="1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672" name="Why should ESPRESSO do better?"/>
          <p:cNvSpPr txBox="1">
            <a:spLocks noGrp="1"/>
          </p:cNvSpPr>
          <p:nvPr>
            <p:ph type="title"/>
          </p:nvPr>
        </p:nvSpPr>
        <p:spPr>
          <a:prstGeom prst="rect">
            <a:avLst/>
          </a:prstGeom>
        </p:spPr>
        <p:txBody>
          <a:bodyPr/>
          <a:lstStyle/>
          <a:p>
            <a:r>
              <a:t>Why should ESPRESSO do better?</a:t>
            </a:r>
          </a:p>
        </p:txBody>
      </p:sp>
      <p:sp>
        <p:nvSpPr>
          <p:cNvPr id="673" name="Larger Telescope (up to 4 of them! Wow!)…"/>
          <p:cNvSpPr txBox="1">
            <a:spLocks noGrp="1"/>
          </p:cNvSpPr>
          <p:nvPr>
            <p:ph type="body" idx="1"/>
          </p:nvPr>
        </p:nvSpPr>
        <p:spPr>
          <a:prstGeom prst="rect">
            <a:avLst/>
          </a:prstGeom>
        </p:spPr>
        <p:txBody>
          <a:bodyPr/>
          <a:lstStyle/>
          <a:p>
            <a:pPr marL="390525">
              <a:buFont typeface="Arial"/>
            </a:pPr>
            <a:r>
              <a:t>Larger Telescope (up to 4 of them! Wow!)</a:t>
            </a:r>
          </a:p>
          <a:p>
            <a:pPr marL="390525">
              <a:buFont typeface="Arial"/>
            </a:pPr>
            <a:r>
              <a:t>Monolithic and stabilised detectors (9k9 e2v)</a:t>
            </a:r>
          </a:p>
          <a:p>
            <a:pPr marL="390525">
              <a:buFont typeface="Arial"/>
            </a:pPr>
            <a:r>
              <a:t>Octagonal fibers (limitation in HARPS!)</a:t>
            </a:r>
          </a:p>
          <a:p>
            <a:pPr marL="390525">
              <a:buFont typeface="Arial"/>
            </a:pPr>
            <a:r>
              <a:t>An adequate calibration source (limitation in HARPS?)</a:t>
            </a:r>
          </a:p>
          <a:p>
            <a:pPr marL="390525">
              <a:buFont typeface="Arial"/>
            </a:pPr>
            <a:r>
              <a:t>A fully integrated DRS which showed its capabilities</a:t>
            </a:r>
          </a:p>
          <a:p>
            <a:pPr marL="390525">
              <a:buFont typeface="Arial"/>
            </a:pPr>
            <a:r>
              <a:t>New operational flexibility (fast switching between telescopes)! -&gt; Efficiency, time sampling.</a:t>
            </a:r>
          </a:p>
          <a:p>
            <a:pPr marL="390525">
              <a:buFont typeface="Arial"/>
            </a:pPr>
            <a:r>
              <a:t>Translate the lessons learned from HARPS into ESPRESSO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iterate>
                                    <p:tmAbs val="0"/>
                                  </p:iterate>
                                  <p:childTnLst>
                                    <p:set>
                                      <p:cBhvr>
                                        <p:cTn id="6" fill="hold"/>
                                        <p:tgtEl>
                                          <p:spTgt spid="673">
                                            <p:bg/>
                                          </p:spTgt>
                                        </p:tgtEl>
                                        <p:attrNameLst>
                                          <p:attrName>style.visibility</p:attrName>
                                        </p:attrNameLst>
                                      </p:cBhvr>
                                      <p:to>
                                        <p:strVal val="visible"/>
                                      </p:to>
                                    </p:set>
                                  </p:childTnLst>
                                </p:cTn>
                              </p:par>
                              <p:par>
                                <p:cTn id="7" presetID="1" presetClass="entr" presetSubtype="0" fill="hold" grpId="1" nodeType="withEffect">
                                  <p:stCondLst>
                                    <p:cond delay="1000"/>
                                  </p:stCondLst>
                                  <p:iterate>
                                    <p:tmAbs val="0"/>
                                  </p:iterate>
                                  <p:childTnLst>
                                    <p:set>
                                      <p:cBhvr>
                                        <p:cTn id="8" fill="hold"/>
                                        <p:tgtEl>
                                          <p:spTgt spid="673">
                                            <p:txEl>
                                              <p:pRg st="0" end="0"/>
                                            </p:txEl>
                                          </p:spTgt>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1" nodeType="afterEffect">
                                  <p:stCondLst>
                                    <p:cond delay="1000"/>
                                  </p:stCondLst>
                                  <p:iterate>
                                    <p:tmAbs val="0"/>
                                  </p:iterate>
                                  <p:childTnLst>
                                    <p:set>
                                      <p:cBhvr>
                                        <p:cTn id="11" fill="hold"/>
                                        <p:tgtEl>
                                          <p:spTgt spid="673">
                                            <p:txEl>
                                              <p:pRg st="1" end="1"/>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1" nodeType="afterEffect">
                                  <p:stCondLst>
                                    <p:cond delay="1000"/>
                                  </p:stCondLst>
                                  <p:iterate>
                                    <p:tmAbs val="0"/>
                                  </p:iterate>
                                  <p:childTnLst>
                                    <p:set>
                                      <p:cBhvr>
                                        <p:cTn id="14" fill="hold"/>
                                        <p:tgtEl>
                                          <p:spTgt spid="673">
                                            <p:txEl>
                                              <p:pRg st="2" end="2"/>
                                            </p:txEl>
                                          </p:spTgt>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grpId="1" nodeType="afterEffect">
                                  <p:stCondLst>
                                    <p:cond delay="1000"/>
                                  </p:stCondLst>
                                  <p:iterate>
                                    <p:tmAbs val="0"/>
                                  </p:iterate>
                                  <p:childTnLst>
                                    <p:set>
                                      <p:cBhvr>
                                        <p:cTn id="17" fill="hold"/>
                                        <p:tgtEl>
                                          <p:spTgt spid="673">
                                            <p:txEl>
                                              <p:pRg st="3" end="3"/>
                                            </p:txEl>
                                          </p:spTgt>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grpId="1" nodeType="afterEffect">
                                  <p:stCondLst>
                                    <p:cond delay="1000"/>
                                  </p:stCondLst>
                                  <p:iterate>
                                    <p:tmAbs val="0"/>
                                  </p:iterate>
                                  <p:childTnLst>
                                    <p:set>
                                      <p:cBhvr>
                                        <p:cTn id="20" fill="hold"/>
                                        <p:tgtEl>
                                          <p:spTgt spid="673">
                                            <p:txEl>
                                              <p:pRg st="4" end="4"/>
                                            </p:txEl>
                                          </p:spTgt>
                                        </p:tgtEl>
                                        <p:attrNameLst>
                                          <p:attrName>style.visibility</p:attrName>
                                        </p:attrNameLst>
                                      </p:cBhvr>
                                      <p:to>
                                        <p:strVal val="visible"/>
                                      </p:to>
                                    </p:set>
                                  </p:childTnLst>
                                </p:cTn>
                              </p:par>
                            </p:childTnLst>
                          </p:cTn>
                        </p:par>
                        <p:par>
                          <p:cTn id="21" fill="hold">
                            <p:stCondLst>
                              <p:cond delay="5000"/>
                            </p:stCondLst>
                            <p:childTnLst>
                              <p:par>
                                <p:cTn id="22" presetID="1" presetClass="entr" presetSubtype="0" fill="hold" grpId="1" nodeType="afterEffect">
                                  <p:stCondLst>
                                    <p:cond delay="1000"/>
                                  </p:stCondLst>
                                  <p:iterate>
                                    <p:tmAbs val="0"/>
                                  </p:iterate>
                                  <p:childTnLst>
                                    <p:set>
                                      <p:cBhvr>
                                        <p:cTn id="23" fill="hold"/>
                                        <p:tgtEl>
                                          <p:spTgt spid="673">
                                            <p:txEl>
                                              <p:pRg st="5" end="5"/>
                                            </p:txEl>
                                          </p:spTgt>
                                        </p:tgtEl>
                                        <p:attrNameLst>
                                          <p:attrName>style.visibility</p:attrName>
                                        </p:attrNameLst>
                                      </p:cBhvr>
                                      <p:to>
                                        <p:strVal val="visible"/>
                                      </p:to>
                                    </p:set>
                                  </p:childTnLst>
                                </p:cTn>
                              </p:par>
                            </p:childTnLst>
                          </p:cTn>
                        </p:par>
                        <p:par>
                          <p:cTn id="24" fill="hold">
                            <p:stCondLst>
                              <p:cond delay="6000"/>
                            </p:stCondLst>
                            <p:childTnLst>
                              <p:par>
                                <p:cTn id="25" presetID="1" presetClass="entr" presetSubtype="0" fill="hold" grpId="1" nodeType="afterEffect">
                                  <p:stCondLst>
                                    <p:cond delay="1000"/>
                                  </p:stCondLst>
                                  <p:iterate>
                                    <p:tmAbs val="0"/>
                                  </p:iterate>
                                  <p:childTnLst>
                                    <p:set>
                                      <p:cBhvr>
                                        <p:cTn id="26" fill="hold"/>
                                        <p:tgtEl>
                                          <p:spTgt spid="6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Rectangle"/>
          <p:cNvSpPr/>
          <p:nvPr/>
        </p:nvSpPr>
        <p:spPr>
          <a:xfrm>
            <a:off x="6798733" y="5236517"/>
            <a:ext cx="6005778" cy="4161552"/>
          </a:xfrm>
          <a:prstGeom prst="rect">
            <a:avLst/>
          </a:prstGeom>
          <a:solidFill>
            <a:srgbClr val="FFFFFF"/>
          </a:solidFill>
          <a:ln w="12700">
            <a:miter lim="400000"/>
          </a:ln>
        </p:spPr>
        <p:txBody>
          <a:bodyPr lIns="50800" tIns="50800" rIns="50800" bIns="50800" anchor="ct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pic>
        <p:nvPicPr>
          <p:cNvPr id="676" name="pasted-image.pdf" descr="pasted-image.pdf"/>
          <p:cNvPicPr>
            <a:picLocks noChangeAspect="1"/>
          </p:cNvPicPr>
          <p:nvPr/>
        </p:nvPicPr>
        <p:blipFill>
          <a:blip r:embed="rId2">
            <a:extLst/>
          </a:blip>
          <a:stretch>
            <a:fillRect/>
          </a:stretch>
        </p:blipFill>
        <p:spPr>
          <a:xfrm>
            <a:off x="6815897" y="5331883"/>
            <a:ext cx="5686904" cy="3970821"/>
          </a:xfrm>
          <a:prstGeom prst="rect">
            <a:avLst/>
          </a:prstGeom>
          <a:ln w="12700">
            <a:miter lim="400000"/>
          </a:ln>
        </p:spPr>
      </p:pic>
      <p:sp>
        <p:nvSpPr>
          <p:cNvPr id="677" name="Illumination effects: guiding tests"/>
          <p:cNvSpPr txBox="1">
            <a:spLocks noGrp="1"/>
          </p:cNvSpPr>
          <p:nvPr>
            <p:ph type="title"/>
          </p:nvPr>
        </p:nvSpPr>
        <p:spPr>
          <a:xfrm>
            <a:off x="974542" y="38100"/>
            <a:ext cx="11244793" cy="2527300"/>
          </a:xfrm>
          <a:prstGeom prst="rect">
            <a:avLst/>
          </a:prstGeom>
        </p:spPr>
        <p:txBody>
          <a:bodyPr/>
          <a:lstStyle/>
          <a:p>
            <a:r>
              <a:t>Illumination effects: guiding tests</a:t>
            </a:r>
          </a:p>
        </p:txBody>
      </p:sp>
      <p:grpSp>
        <p:nvGrpSpPr>
          <p:cNvPr id="685" name="Group"/>
          <p:cNvGrpSpPr/>
          <p:nvPr/>
        </p:nvGrpSpPr>
        <p:grpSpPr>
          <a:xfrm>
            <a:off x="365466" y="5230283"/>
            <a:ext cx="6319510" cy="4263036"/>
            <a:chOff x="0" y="0"/>
            <a:chExt cx="6319509" cy="4263035"/>
          </a:xfrm>
        </p:grpSpPr>
        <p:sp>
          <p:nvSpPr>
            <p:cNvPr id="678" name="Rectangle"/>
            <p:cNvSpPr/>
            <p:nvPr/>
          </p:nvSpPr>
          <p:spPr>
            <a:xfrm>
              <a:off x="0" y="14771"/>
              <a:ext cx="6290210" cy="4128882"/>
            </a:xfrm>
            <a:prstGeom prst="rect">
              <a:avLst/>
            </a:prstGeom>
            <a:solidFill>
              <a:srgbClr val="FFFFFF"/>
            </a:soli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679" name="Rectangle"/>
            <p:cNvSpPr/>
            <p:nvPr/>
          </p:nvSpPr>
          <p:spPr>
            <a:xfrm>
              <a:off x="965082" y="317018"/>
              <a:ext cx="549540" cy="3098037"/>
            </a:xfrm>
            <a:prstGeom prst="rect">
              <a:avLst/>
            </a:prstGeom>
            <a:solidFill>
              <a:srgbClr val="76D6FF"/>
            </a:solidFill>
            <a:ln w="12700" cap="flat">
              <a:noFill/>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680" name="Rectangle"/>
            <p:cNvSpPr/>
            <p:nvPr/>
          </p:nvSpPr>
          <p:spPr>
            <a:xfrm>
              <a:off x="2071028" y="317018"/>
              <a:ext cx="549540" cy="3098037"/>
            </a:xfrm>
            <a:prstGeom prst="rect">
              <a:avLst/>
            </a:prstGeom>
            <a:solidFill>
              <a:srgbClr val="76D6FF"/>
            </a:solidFill>
            <a:ln w="12700" cap="flat">
              <a:noFill/>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681" name="Rectangle"/>
            <p:cNvSpPr/>
            <p:nvPr/>
          </p:nvSpPr>
          <p:spPr>
            <a:xfrm>
              <a:off x="3170107" y="317018"/>
              <a:ext cx="549540" cy="3098037"/>
            </a:xfrm>
            <a:prstGeom prst="rect">
              <a:avLst/>
            </a:prstGeom>
            <a:solidFill>
              <a:srgbClr val="76D6FF"/>
            </a:solidFill>
            <a:ln w="12700" cap="flat">
              <a:noFill/>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682" name="Rectangle"/>
            <p:cNvSpPr/>
            <p:nvPr/>
          </p:nvSpPr>
          <p:spPr>
            <a:xfrm>
              <a:off x="4262317" y="317018"/>
              <a:ext cx="549540" cy="3098037"/>
            </a:xfrm>
            <a:prstGeom prst="rect">
              <a:avLst/>
            </a:prstGeom>
            <a:solidFill>
              <a:srgbClr val="76D6FF"/>
            </a:solidFill>
            <a:ln w="12700" cap="flat">
              <a:noFill/>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683" name="Rectangle"/>
            <p:cNvSpPr/>
            <p:nvPr/>
          </p:nvSpPr>
          <p:spPr>
            <a:xfrm>
              <a:off x="5361393" y="317018"/>
              <a:ext cx="549540" cy="3098037"/>
            </a:xfrm>
            <a:prstGeom prst="rect">
              <a:avLst/>
            </a:prstGeom>
            <a:solidFill>
              <a:srgbClr val="76D6FF"/>
            </a:solidFill>
            <a:ln w="12700" cap="flat">
              <a:noFill/>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pic>
          <p:nvPicPr>
            <p:cNvPr id="684" name="HD166620-GUID_harpn_obs_rv_time_all.pdf" descr="HD166620-GUID_harpn_obs_rv_time_all.pdf"/>
            <p:cNvPicPr>
              <a:picLocks noChangeAspect="1"/>
            </p:cNvPicPr>
            <p:nvPr/>
          </p:nvPicPr>
          <p:blipFill>
            <a:blip r:embed="rId3">
              <a:extLst/>
            </a:blip>
            <a:srcRect l="146" t="1392" b="18941"/>
            <a:stretch>
              <a:fillRect/>
            </a:stretch>
          </p:blipFill>
          <p:spPr>
            <a:xfrm>
              <a:off x="33201" y="0"/>
              <a:ext cx="6286309" cy="4263036"/>
            </a:xfrm>
            <a:prstGeom prst="rect">
              <a:avLst/>
            </a:prstGeom>
            <a:ln w="12700" cap="flat">
              <a:noFill/>
              <a:miter lim="400000"/>
            </a:ln>
            <a:effectLst/>
          </p:spPr>
        </p:pic>
      </p:grpSp>
      <p:pic>
        <p:nvPicPr>
          <p:cNvPr id="686" name="droppedImage.png" descr="droppedImage.png"/>
          <p:cNvPicPr>
            <a:picLocks noChangeAspect="1"/>
          </p:cNvPicPr>
          <p:nvPr/>
        </p:nvPicPr>
        <p:blipFill>
          <a:blip r:embed="rId4">
            <a:extLst/>
          </a:blip>
          <a:stretch>
            <a:fillRect/>
          </a:stretch>
        </p:blipFill>
        <p:spPr>
          <a:xfrm>
            <a:off x="5554907" y="8072966"/>
            <a:ext cx="1123951" cy="1270001"/>
          </a:xfrm>
          <a:prstGeom prst="rect">
            <a:avLst/>
          </a:prstGeom>
          <a:ln w="12700">
            <a:miter lim="400000"/>
          </a:ln>
        </p:spPr>
      </p:pic>
      <p:pic>
        <p:nvPicPr>
          <p:cNvPr id="687" name="pasted-image.tif" descr="pasted-image.tif"/>
          <p:cNvPicPr>
            <a:picLocks noChangeAspect="1"/>
          </p:cNvPicPr>
          <p:nvPr/>
        </p:nvPicPr>
        <p:blipFill>
          <a:blip r:embed="rId5">
            <a:extLst/>
          </a:blip>
          <a:stretch>
            <a:fillRect/>
          </a:stretch>
        </p:blipFill>
        <p:spPr>
          <a:xfrm>
            <a:off x="2610495" y="2046816"/>
            <a:ext cx="2476501" cy="2476501"/>
          </a:xfrm>
          <a:custGeom>
            <a:avLst/>
            <a:gdLst/>
            <a:ahLst/>
            <a:cxnLst>
              <a:cxn ang="0">
                <a:pos x="wd2" y="hd2"/>
              </a:cxn>
              <a:cxn ang="5400000">
                <a:pos x="wd2" y="hd2"/>
              </a:cxn>
              <a:cxn ang="10800000">
                <a:pos x="wd2" y="hd2"/>
              </a:cxn>
              <a:cxn ang="16200000">
                <a:pos x="wd2" y="hd2"/>
              </a:cxn>
            </a:cxnLst>
            <a:rect l="0" t="0" r="r" b="b"/>
            <a:pathLst>
              <a:path w="21600" h="21600" extrusionOk="0">
                <a:moveTo>
                  <a:pt x="6054" y="0"/>
                </a:moveTo>
                <a:lnTo>
                  <a:pt x="3029" y="3046"/>
                </a:lnTo>
                <a:lnTo>
                  <a:pt x="0" y="6089"/>
                </a:lnTo>
                <a:lnTo>
                  <a:pt x="0" y="7750"/>
                </a:lnTo>
                <a:lnTo>
                  <a:pt x="0" y="10800"/>
                </a:lnTo>
                <a:lnTo>
                  <a:pt x="0" y="13846"/>
                </a:lnTo>
                <a:lnTo>
                  <a:pt x="0" y="15501"/>
                </a:lnTo>
                <a:lnTo>
                  <a:pt x="3046" y="18550"/>
                </a:lnTo>
                <a:lnTo>
                  <a:pt x="6096" y="21600"/>
                </a:lnTo>
                <a:lnTo>
                  <a:pt x="15501" y="21600"/>
                </a:lnTo>
                <a:lnTo>
                  <a:pt x="18550" y="18554"/>
                </a:lnTo>
                <a:lnTo>
                  <a:pt x="21600" y="15504"/>
                </a:lnTo>
                <a:lnTo>
                  <a:pt x="21600" y="13850"/>
                </a:lnTo>
                <a:lnTo>
                  <a:pt x="21600" y="7754"/>
                </a:lnTo>
                <a:lnTo>
                  <a:pt x="21600" y="6099"/>
                </a:lnTo>
                <a:lnTo>
                  <a:pt x="18554" y="3050"/>
                </a:lnTo>
                <a:lnTo>
                  <a:pt x="15504" y="0"/>
                </a:lnTo>
                <a:lnTo>
                  <a:pt x="13829" y="0"/>
                </a:lnTo>
                <a:lnTo>
                  <a:pt x="7754" y="0"/>
                </a:lnTo>
                <a:lnTo>
                  <a:pt x="6054" y="0"/>
                </a:lnTo>
                <a:close/>
              </a:path>
            </a:pathLst>
          </a:custGeom>
          <a:ln w="12700">
            <a:miter lim="400000"/>
          </a:ln>
        </p:spPr>
      </p:pic>
      <p:pic>
        <p:nvPicPr>
          <p:cNvPr id="688" name="pasted-image.tif" descr="pasted-image.tif"/>
          <p:cNvPicPr>
            <a:picLocks noChangeAspect="1"/>
          </p:cNvPicPr>
          <p:nvPr/>
        </p:nvPicPr>
        <p:blipFill>
          <a:blip r:embed="rId6">
            <a:extLst/>
          </a:blip>
          <a:stretch>
            <a:fillRect/>
          </a:stretch>
        </p:blipFill>
        <p:spPr>
          <a:xfrm>
            <a:off x="8078198" y="2046816"/>
            <a:ext cx="3162301" cy="2476501"/>
          </a:xfrm>
          <a:custGeom>
            <a:avLst/>
            <a:gdLst/>
            <a:ahLst/>
            <a:cxnLst>
              <a:cxn ang="0">
                <a:pos x="wd2" y="hd2"/>
              </a:cxn>
              <a:cxn ang="5400000">
                <a:pos x="wd2" y="hd2"/>
              </a:cxn>
              <a:cxn ang="10800000">
                <a:pos x="wd2" y="hd2"/>
              </a:cxn>
              <a:cxn ang="16200000">
                <a:pos x="wd2" y="hd2"/>
              </a:cxn>
            </a:cxnLst>
            <a:rect l="0" t="0" r="r" b="b"/>
            <a:pathLst>
              <a:path w="21600" h="21600" extrusionOk="0">
                <a:moveTo>
                  <a:pt x="4758" y="0"/>
                </a:moveTo>
                <a:lnTo>
                  <a:pt x="2377" y="3043"/>
                </a:lnTo>
                <a:lnTo>
                  <a:pt x="0" y="6082"/>
                </a:lnTo>
                <a:lnTo>
                  <a:pt x="0" y="7750"/>
                </a:lnTo>
                <a:lnTo>
                  <a:pt x="0" y="10800"/>
                </a:lnTo>
                <a:lnTo>
                  <a:pt x="0" y="13843"/>
                </a:lnTo>
                <a:lnTo>
                  <a:pt x="0" y="15501"/>
                </a:lnTo>
                <a:lnTo>
                  <a:pt x="2383" y="18550"/>
                </a:lnTo>
                <a:lnTo>
                  <a:pt x="4763" y="21600"/>
                </a:lnTo>
                <a:lnTo>
                  <a:pt x="12155" y="21600"/>
                </a:lnTo>
                <a:lnTo>
                  <a:pt x="14199" y="18973"/>
                </a:lnTo>
                <a:cubicBezTo>
                  <a:pt x="16332" y="16232"/>
                  <a:pt x="16398" y="16175"/>
                  <a:pt x="16566" y="16851"/>
                </a:cubicBezTo>
                <a:cubicBezTo>
                  <a:pt x="16682" y="17320"/>
                  <a:pt x="16809" y="17064"/>
                  <a:pt x="17282" y="15418"/>
                </a:cubicBezTo>
                <a:lnTo>
                  <a:pt x="17507" y="14635"/>
                </a:lnTo>
                <a:lnTo>
                  <a:pt x="17238" y="14545"/>
                </a:lnTo>
                <a:cubicBezTo>
                  <a:pt x="16834" y="14411"/>
                  <a:pt x="16899" y="14247"/>
                  <a:pt x="17447" y="14019"/>
                </a:cubicBezTo>
                <a:cubicBezTo>
                  <a:pt x="18503" y="13579"/>
                  <a:pt x="19166" y="12422"/>
                  <a:pt x="19166" y="11015"/>
                </a:cubicBezTo>
                <a:cubicBezTo>
                  <a:pt x="19166" y="9607"/>
                  <a:pt x="18510" y="8482"/>
                  <a:pt x="17439" y="8048"/>
                </a:cubicBezTo>
                <a:cubicBezTo>
                  <a:pt x="17040" y="7887"/>
                  <a:pt x="16926" y="7785"/>
                  <a:pt x="16926" y="7605"/>
                </a:cubicBezTo>
                <a:cubicBezTo>
                  <a:pt x="16926" y="7438"/>
                  <a:pt x="16996" y="7365"/>
                  <a:pt x="17176" y="7338"/>
                </a:cubicBezTo>
                <a:cubicBezTo>
                  <a:pt x="17313" y="7318"/>
                  <a:pt x="17426" y="7264"/>
                  <a:pt x="17425" y="7221"/>
                </a:cubicBezTo>
                <a:cubicBezTo>
                  <a:pt x="17424" y="7119"/>
                  <a:pt x="16786" y="4952"/>
                  <a:pt x="16739" y="4891"/>
                </a:cubicBezTo>
                <a:cubicBezTo>
                  <a:pt x="16720" y="4866"/>
                  <a:pt x="16628" y="4967"/>
                  <a:pt x="16533" y="5116"/>
                </a:cubicBezTo>
                <a:lnTo>
                  <a:pt x="16360" y="5386"/>
                </a:lnTo>
                <a:lnTo>
                  <a:pt x="14256" y="2693"/>
                </a:lnTo>
                <a:lnTo>
                  <a:pt x="12153" y="0"/>
                </a:lnTo>
                <a:lnTo>
                  <a:pt x="10800" y="0"/>
                </a:lnTo>
                <a:lnTo>
                  <a:pt x="4758" y="0"/>
                </a:lnTo>
                <a:close/>
                <a:moveTo>
                  <a:pt x="20117" y="6771"/>
                </a:moveTo>
                <a:cubicBezTo>
                  <a:pt x="20094" y="6742"/>
                  <a:pt x="19910" y="6829"/>
                  <a:pt x="19708" y="6961"/>
                </a:cubicBezTo>
                <a:cubicBezTo>
                  <a:pt x="19505" y="7093"/>
                  <a:pt x="19294" y="7200"/>
                  <a:pt x="19239" y="7200"/>
                </a:cubicBezTo>
                <a:cubicBezTo>
                  <a:pt x="19039" y="7200"/>
                  <a:pt x="18241" y="7695"/>
                  <a:pt x="18241" y="7820"/>
                </a:cubicBezTo>
                <a:cubicBezTo>
                  <a:pt x="18241" y="7890"/>
                  <a:pt x="18455" y="8223"/>
                  <a:pt x="18716" y="8560"/>
                </a:cubicBezTo>
                <a:cubicBezTo>
                  <a:pt x="18976" y="8898"/>
                  <a:pt x="19220" y="9173"/>
                  <a:pt x="19260" y="9173"/>
                </a:cubicBezTo>
                <a:cubicBezTo>
                  <a:pt x="19301" y="9173"/>
                  <a:pt x="19378" y="9030"/>
                  <a:pt x="19431" y="8855"/>
                </a:cubicBezTo>
                <a:cubicBezTo>
                  <a:pt x="19485" y="8679"/>
                  <a:pt x="19671" y="8152"/>
                  <a:pt x="19843" y="7681"/>
                </a:cubicBezTo>
                <a:cubicBezTo>
                  <a:pt x="20016" y="7211"/>
                  <a:pt x="20140" y="6800"/>
                  <a:pt x="20117" y="6771"/>
                </a:cubicBezTo>
                <a:close/>
                <a:moveTo>
                  <a:pt x="19716" y="10132"/>
                </a:moveTo>
                <a:cubicBezTo>
                  <a:pt x="19631" y="10093"/>
                  <a:pt x="19602" y="10318"/>
                  <a:pt x="19602" y="11032"/>
                </a:cubicBezTo>
                <a:cubicBezTo>
                  <a:pt x="19602" y="11745"/>
                  <a:pt x="19631" y="11974"/>
                  <a:pt x="19716" y="11935"/>
                </a:cubicBezTo>
                <a:cubicBezTo>
                  <a:pt x="19778" y="11907"/>
                  <a:pt x="20229" y="11708"/>
                  <a:pt x="20716" y="11496"/>
                </a:cubicBezTo>
                <a:cubicBezTo>
                  <a:pt x="21203" y="11283"/>
                  <a:pt x="21600" y="11080"/>
                  <a:pt x="21600" y="11042"/>
                </a:cubicBezTo>
                <a:cubicBezTo>
                  <a:pt x="21600" y="11005"/>
                  <a:pt x="21203" y="10796"/>
                  <a:pt x="20716" y="10578"/>
                </a:cubicBezTo>
                <a:cubicBezTo>
                  <a:pt x="20230" y="10361"/>
                  <a:pt x="19778" y="10161"/>
                  <a:pt x="19716" y="10132"/>
                </a:cubicBezTo>
                <a:close/>
                <a:moveTo>
                  <a:pt x="19269" y="12974"/>
                </a:moveTo>
                <a:cubicBezTo>
                  <a:pt x="19176" y="12934"/>
                  <a:pt x="19067" y="13059"/>
                  <a:pt x="18729" y="13486"/>
                </a:cubicBezTo>
                <a:cubicBezTo>
                  <a:pt x="18248" y="14094"/>
                  <a:pt x="18127" y="14400"/>
                  <a:pt x="18366" y="14400"/>
                </a:cubicBezTo>
                <a:cubicBezTo>
                  <a:pt x="18434" y="14400"/>
                  <a:pt x="18831" y="14605"/>
                  <a:pt x="19250" y="14857"/>
                </a:cubicBezTo>
                <a:cubicBezTo>
                  <a:pt x="20018" y="15319"/>
                  <a:pt x="20147" y="15380"/>
                  <a:pt x="20147" y="15269"/>
                </a:cubicBezTo>
                <a:cubicBezTo>
                  <a:pt x="20147" y="15235"/>
                  <a:pt x="20005" y="14842"/>
                  <a:pt x="19830" y="14397"/>
                </a:cubicBezTo>
                <a:cubicBezTo>
                  <a:pt x="19655" y="13951"/>
                  <a:pt x="19512" y="13563"/>
                  <a:pt x="19513" y="13531"/>
                </a:cubicBezTo>
                <a:cubicBezTo>
                  <a:pt x="19513" y="13499"/>
                  <a:pt x="19513" y="13421"/>
                  <a:pt x="19513" y="13362"/>
                </a:cubicBezTo>
                <a:cubicBezTo>
                  <a:pt x="19513" y="13302"/>
                  <a:pt x="19446" y="13169"/>
                  <a:pt x="19363" y="13064"/>
                </a:cubicBezTo>
                <a:cubicBezTo>
                  <a:pt x="19329" y="13020"/>
                  <a:pt x="19299" y="12987"/>
                  <a:pt x="19269" y="12974"/>
                </a:cubicBezTo>
                <a:close/>
              </a:path>
            </a:pathLst>
          </a:custGeom>
          <a:ln w="12700">
            <a:miter lim="400000"/>
          </a:ln>
        </p:spPr>
      </p:pic>
      <p:sp>
        <p:nvSpPr>
          <p:cNvPr id="689" name="Double Arrow"/>
          <p:cNvSpPr/>
          <p:nvPr/>
        </p:nvSpPr>
        <p:spPr>
          <a:xfrm>
            <a:off x="5358688" y="2826047"/>
            <a:ext cx="2476501" cy="918039"/>
          </a:xfrm>
          <a:prstGeom prst="leftRightArrow">
            <a:avLst>
              <a:gd name="adj1" fmla="val 32000"/>
              <a:gd name="adj2" fmla="val 60869"/>
            </a:avLst>
          </a:prstGeom>
          <a:solidFill>
            <a:srgbClr val="FFD479"/>
          </a:solidFill>
          <a:ln w="12700">
            <a:miter lim="400000"/>
          </a:ln>
          <a:effectLst>
            <a:outerShdw blurRad="76200" dir="18900000" rotWithShape="0">
              <a:srgbClr val="000000">
                <a:alpha val="80000"/>
              </a:srgbClr>
            </a:outerShdw>
          </a:effectLst>
        </p:spPr>
        <p:txBody>
          <a:bodyPr lIns="50800" tIns="50800" rIns="50800" bIns="50800" anchor="ctr"/>
          <a:lstStyle/>
          <a:p>
            <a:pPr algn="ctr" defTabSz="58420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a:p>
        </p:txBody>
      </p:sp>
      <p:sp>
        <p:nvSpPr>
          <p:cNvPr id="690" name="HARPS-N@TNG"/>
          <p:cNvSpPr txBox="1"/>
          <p:nvPr/>
        </p:nvSpPr>
        <p:spPr>
          <a:xfrm>
            <a:off x="4825391" y="5211233"/>
            <a:ext cx="17617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solidFill>
                  <a:srgbClr val="831100"/>
                </a:solidFill>
                <a:latin typeface="+mn-lt"/>
                <a:ea typeface="+mn-ea"/>
                <a:cs typeface="+mn-cs"/>
                <a:sym typeface="Gill Sans"/>
              </a:defRPr>
            </a:lvl1pPr>
          </a:lstStyle>
          <a:p>
            <a:r>
              <a:t>HARPS-N@TNG</a:t>
            </a:r>
          </a:p>
        </p:txBody>
      </p:sp>
      <p:sp>
        <p:nvSpPr>
          <p:cNvPr id="691" name="Cosentino et al. 2014"/>
          <p:cNvSpPr txBox="1"/>
          <p:nvPr/>
        </p:nvSpPr>
        <p:spPr>
          <a:xfrm>
            <a:off x="370656" y="4660900"/>
            <a:ext cx="347472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800">
                <a:solidFill>
                  <a:srgbClr val="FFD479"/>
                </a:solidFill>
                <a:latin typeface="Helvetica Light"/>
                <a:ea typeface="Helvetica Light"/>
                <a:cs typeface="Helvetica Light"/>
                <a:sym typeface="Helvetica Light"/>
              </a:defRPr>
            </a:lvl1pPr>
          </a:lstStyle>
          <a:p>
            <a:r>
              <a:t>Cosentino et al. 2014</a:t>
            </a:r>
          </a:p>
        </p:txBody>
      </p:sp>
      <p:sp>
        <p:nvSpPr>
          <p:cNvPr id="692" name="Bouchy et al. 2013"/>
          <p:cNvSpPr txBox="1"/>
          <p:nvPr/>
        </p:nvSpPr>
        <p:spPr>
          <a:xfrm>
            <a:off x="6801089" y="4660900"/>
            <a:ext cx="307964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800">
                <a:solidFill>
                  <a:srgbClr val="FFD479"/>
                </a:solidFill>
                <a:latin typeface="Helvetica Light"/>
                <a:ea typeface="Helvetica Light"/>
                <a:cs typeface="Helvetica Light"/>
                <a:sym typeface="Helvetica Light"/>
              </a:defRPr>
            </a:lvl1pPr>
          </a:lstStyle>
          <a:p>
            <a:r>
              <a:t>Bouchy et al. 2013</a:t>
            </a: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695" name="SCRAMBLING:…"/>
          <p:cNvSpPr txBox="1">
            <a:spLocks noGrp="1"/>
          </p:cNvSpPr>
          <p:nvPr>
            <p:ph type="title"/>
          </p:nvPr>
        </p:nvSpPr>
        <p:spPr>
          <a:prstGeom prst="rect">
            <a:avLst/>
          </a:prstGeom>
        </p:spPr>
        <p:txBody>
          <a:bodyPr/>
          <a:lstStyle/>
          <a:p>
            <a:r>
              <a:t>SCRAMBLING:</a:t>
            </a:r>
          </a:p>
          <a:p>
            <a:r>
              <a:t>GUIDING/FOCUS/PUPIL</a:t>
            </a:r>
          </a:p>
        </p:txBody>
      </p:sp>
      <p:pic>
        <p:nvPicPr>
          <p:cNvPr id="696" name="pasted-image.pdf" descr="pasted-image.pdf"/>
          <p:cNvPicPr>
            <a:picLocks noChangeAspect="1"/>
          </p:cNvPicPr>
          <p:nvPr/>
        </p:nvPicPr>
        <p:blipFill>
          <a:blip r:embed="rId3">
            <a:extLst/>
          </a:blip>
          <a:stretch>
            <a:fillRect/>
          </a:stretch>
        </p:blipFill>
        <p:spPr>
          <a:xfrm>
            <a:off x="273099" y="3170826"/>
            <a:ext cx="4210001" cy="2569574"/>
          </a:xfrm>
          <a:prstGeom prst="rect">
            <a:avLst/>
          </a:prstGeom>
          <a:ln w="12700">
            <a:miter lim="400000"/>
          </a:ln>
        </p:spPr>
      </p:pic>
      <p:pic>
        <p:nvPicPr>
          <p:cNvPr id="697" name="pasted-image.pdf" descr="pasted-image.pdf"/>
          <p:cNvPicPr>
            <a:picLocks noChangeAspect="1"/>
          </p:cNvPicPr>
          <p:nvPr/>
        </p:nvPicPr>
        <p:blipFill>
          <a:blip r:embed="rId4">
            <a:extLst/>
          </a:blip>
          <a:stretch>
            <a:fillRect/>
          </a:stretch>
        </p:blipFill>
        <p:spPr>
          <a:xfrm>
            <a:off x="4737100" y="3194050"/>
            <a:ext cx="8356600" cy="5092700"/>
          </a:xfrm>
          <a:prstGeom prst="rect">
            <a:avLst/>
          </a:prstGeom>
          <a:ln w="12700">
            <a:miter lim="400000"/>
          </a:ln>
        </p:spPr>
      </p:pic>
      <p:sp>
        <p:nvSpPr>
          <p:cNvPr id="698" name="Rectangle"/>
          <p:cNvSpPr/>
          <p:nvPr/>
        </p:nvSpPr>
        <p:spPr>
          <a:xfrm>
            <a:off x="228852" y="6443133"/>
            <a:ext cx="4254249" cy="2846393"/>
          </a:xfrm>
          <a:prstGeom prst="rect">
            <a:avLst/>
          </a:prstGeom>
          <a:solidFill>
            <a:srgbClr val="FFFF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pic>
        <p:nvPicPr>
          <p:cNvPr id="699" name="pasted-image.pdf" descr="pasted-image.pdf"/>
          <p:cNvPicPr>
            <a:picLocks noChangeAspect="1"/>
          </p:cNvPicPr>
          <p:nvPr/>
        </p:nvPicPr>
        <p:blipFill>
          <a:blip r:embed="rId5">
            <a:extLst/>
          </a:blip>
          <a:stretch>
            <a:fillRect/>
          </a:stretch>
        </p:blipFill>
        <p:spPr>
          <a:xfrm>
            <a:off x="-582531" y="6587125"/>
            <a:ext cx="5845061" cy="2846393"/>
          </a:xfrm>
          <a:prstGeom prst="rect">
            <a:avLst/>
          </a:prstGeom>
          <a:ln w="12700">
            <a:miter lim="400000"/>
          </a:ln>
        </p:spPr>
      </p:pic>
      <p:sp>
        <p:nvSpPr>
          <p:cNvPr id="700" name="De-centering"/>
          <p:cNvSpPr txBox="1"/>
          <p:nvPr/>
        </p:nvSpPr>
        <p:spPr>
          <a:xfrm>
            <a:off x="4737099" y="2533650"/>
            <a:ext cx="254701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200" i="1">
                <a:solidFill>
                  <a:srgbClr val="FFFFFF"/>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1pPr>
          </a:lstStyle>
          <a:p>
            <a:r>
              <a:t>De-centering</a:t>
            </a:r>
          </a:p>
        </p:txBody>
      </p:sp>
      <p:sp>
        <p:nvSpPr>
          <p:cNvPr id="701" name="De-focusing"/>
          <p:cNvSpPr txBox="1"/>
          <p:nvPr/>
        </p:nvSpPr>
        <p:spPr>
          <a:xfrm>
            <a:off x="363320" y="2533650"/>
            <a:ext cx="2366570"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200" i="1">
                <a:solidFill>
                  <a:srgbClr val="FFFFFF"/>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1pPr>
          </a:lstStyle>
          <a:p>
            <a:r>
              <a:t>De-focusing</a:t>
            </a:r>
          </a:p>
        </p:txBody>
      </p:sp>
      <p:sp>
        <p:nvSpPr>
          <p:cNvPr id="702" name="Pupil motion"/>
          <p:cNvSpPr txBox="1"/>
          <p:nvPr/>
        </p:nvSpPr>
        <p:spPr>
          <a:xfrm>
            <a:off x="267816" y="5901326"/>
            <a:ext cx="246207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200" i="1">
                <a:solidFill>
                  <a:srgbClr val="FFFFFF"/>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1pPr>
          </a:lstStyle>
          <a:p>
            <a:r>
              <a:t>Pupil motion</a:t>
            </a:r>
          </a:p>
        </p:txBody>
      </p:sp>
      <p:sp>
        <p:nvSpPr>
          <p:cNvPr id="703" name="Always within 10 cm/s rms !!!"/>
          <p:cNvSpPr txBox="1"/>
          <p:nvPr/>
        </p:nvSpPr>
        <p:spPr>
          <a:xfrm>
            <a:off x="5685863" y="8629125"/>
            <a:ext cx="544383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200" i="1">
                <a:solidFill>
                  <a:srgbClr val="FFEF94"/>
                </a:solidFill>
                <a:effectLst>
                  <a:outerShdw blurRad="25400" dist="25400" dir="5520000" rotWithShape="0">
                    <a:srgbClr val="FFFFFF">
                      <a:alpha val="71999"/>
                    </a:srgbClr>
                  </a:outerShdw>
                </a:effectLst>
                <a:latin typeface="Avenir Next Medium"/>
                <a:ea typeface="Avenir Next Medium"/>
                <a:cs typeface="Avenir Next Medium"/>
                <a:sym typeface="Avenir Next Medium"/>
              </a:defRPr>
            </a:lvl1pPr>
          </a:lstStyle>
          <a:p>
            <a:r>
              <a:t>Always within 10 cm/s rms !!!</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espresso_project_B.png" descr="espresso_project_B.png"/>
          <p:cNvPicPr>
            <a:picLocks/>
          </p:cNvPicPr>
          <p:nvPr/>
        </p:nvPicPr>
        <p:blipFill>
          <a:blip r:embed="rId3">
            <a:extLst/>
          </a:blip>
          <a:stretch>
            <a:fillRect/>
          </a:stretch>
        </p:blipFill>
        <p:spPr>
          <a:xfrm>
            <a:off x="-12700" y="0"/>
            <a:ext cx="13020252" cy="9765884"/>
          </a:xfrm>
          <a:prstGeom prst="rect">
            <a:avLst/>
          </a:prstGeom>
          <a:ln w="12700">
            <a:miter lim="400000"/>
          </a:ln>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espresso_project_B.png" descr="espresso_project_B.png"/>
          <p:cNvPicPr>
            <a:picLocks/>
          </p:cNvPicPr>
          <p:nvPr/>
        </p:nvPicPr>
        <p:blipFill>
          <a:blip r:embed="rId3">
            <a:extLst/>
          </a:blip>
          <a:stretch>
            <a:fillRect/>
          </a:stretch>
        </p:blipFill>
        <p:spPr>
          <a:xfrm>
            <a:off x="-12700" y="0"/>
            <a:ext cx="13020252" cy="9765884"/>
          </a:xfrm>
          <a:prstGeom prst="rect">
            <a:avLst/>
          </a:prstGeom>
          <a:ln w="12700">
            <a:miter lim="400000"/>
          </a:ln>
        </p:spPr>
      </p:pic>
      <p:sp>
        <p:nvSpPr>
          <p:cNvPr id="710" name="Work in progress …"/>
          <p:cNvSpPr txBox="1">
            <a:spLocks noGrp="1"/>
          </p:cNvSpPr>
          <p:nvPr>
            <p:ph type="title"/>
          </p:nvPr>
        </p:nvSpPr>
        <p:spPr>
          <a:prstGeom prst="rect">
            <a:avLst/>
          </a:prstGeom>
        </p:spPr>
        <p:txBody>
          <a:bodyPr/>
          <a:lstStyle>
            <a:lvl1pPr marL="0" indent="121368"/>
          </a:lstStyle>
          <a:p>
            <a:r>
              <a:t>Work in progress …</a:t>
            </a:r>
          </a:p>
        </p:txBody>
      </p:sp>
      <p:sp>
        <p:nvSpPr>
          <p:cNvPr id="711" name="Body"/>
          <p:cNvSpPr txBox="1">
            <a:spLocks noGrp="1"/>
          </p:cNvSpPr>
          <p:nvPr>
            <p:ph type="body" idx="1"/>
          </p:nvPr>
        </p:nvSpPr>
        <p:spPr>
          <a:prstGeom prst="rect">
            <a:avLst/>
          </a:prstGeom>
        </p:spPr>
        <p:txBody>
          <a:bodyPr/>
          <a:lstStyle/>
          <a:p>
            <a:endParaRPr/>
          </a:p>
        </p:txBody>
      </p:sp>
      <p:pic>
        <p:nvPicPr>
          <p:cNvPr id="712" name="image.png" descr="image.png"/>
          <p:cNvPicPr>
            <a:picLocks noChangeAspect="1"/>
          </p:cNvPicPr>
          <p:nvPr/>
        </p:nvPicPr>
        <p:blipFill>
          <a:blip r:embed="rId4">
            <a:extLst/>
          </a:blip>
          <a:stretch>
            <a:fillRect/>
          </a:stretch>
        </p:blipFill>
        <p:spPr>
          <a:xfrm>
            <a:off x="2737038" y="2075974"/>
            <a:ext cx="7453406" cy="5012107"/>
          </a:xfrm>
          <a:prstGeom prst="rect">
            <a:avLst/>
          </a:prstGeom>
          <a:ln w="12700">
            <a:miter lim="400000"/>
          </a:ln>
        </p:spPr>
      </p:pic>
      <p:pic>
        <p:nvPicPr>
          <p:cNvPr id="713" name="image.png" descr="image.png"/>
          <p:cNvPicPr>
            <a:picLocks noChangeAspect="1"/>
          </p:cNvPicPr>
          <p:nvPr/>
        </p:nvPicPr>
        <p:blipFill>
          <a:blip r:embed="rId5">
            <a:extLst/>
          </a:blip>
          <a:stretch>
            <a:fillRect/>
          </a:stretch>
        </p:blipFill>
        <p:spPr>
          <a:xfrm>
            <a:off x="720985" y="6984504"/>
            <a:ext cx="11508708" cy="2241404"/>
          </a:xfrm>
          <a:prstGeom prst="rect">
            <a:avLst/>
          </a:prstGeom>
          <a:ln w="12700">
            <a:miter lim="400000"/>
          </a:ln>
        </p:spPr>
      </p:pic>
      <p:pic>
        <p:nvPicPr>
          <p:cNvPr id="714" name="image.png" descr="image.png"/>
          <p:cNvPicPr>
            <a:picLocks noChangeAspect="1"/>
          </p:cNvPicPr>
          <p:nvPr/>
        </p:nvPicPr>
        <p:blipFill>
          <a:blip r:embed="rId6">
            <a:extLst/>
          </a:blip>
          <a:stretch>
            <a:fillRect/>
          </a:stretch>
        </p:blipFill>
        <p:spPr>
          <a:xfrm>
            <a:off x="2124297" y="2512818"/>
            <a:ext cx="9133128" cy="5787214"/>
          </a:xfrm>
          <a:prstGeom prst="rect">
            <a:avLst/>
          </a:prstGeom>
          <a:ln w="12700">
            <a:miter lim="400000"/>
          </a:ln>
        </p:spPr>
      </p:pic>
      <p:pic>
        <p:nvPicPr>
          <p:cNvPr id="715" name="image.jpeg" descr="image.jpeg"/>
          <p:cNvPicPr>
            <a:picLocks noChangeAspect="1"/>
          </p:cNvPicPr>
          <p:nvPr/>
        </p:nvPicPr>
        <p:blipFill>
          <a:blip r:embed="rId7">
            <a:extLst/>
          </a:blip>
          <a:stretch>
            <a:fillRect/>
          </a:stretch>
        </p:blipFill>
        <p:spPr>
          <a:xfrm>
            <a:off x="8348354" y="2338853"/>
            <a:ext cx="3533410" cy="2628795"/>
          </a:xfrm>
          <a:prstGeom prst="rect">
            <a:avLst/>
          </a:prstGeom>
          <a:ln w="12700">
            <a:miter lim="400000"/>
          </a:ln>
        </p:spPr>
      </p:pic>
      <p:pic>
        <p:nvPicPr>
          <p:cNvPr id="716" name="MacBookPro HD:Users:megevand:Documents:PROJETS:ESPRESSO:12Phase B:Publications and Support:Images:vue4.JPG" descr="MacBookPro HD:Users:megevand:Documents:PROJETS:ESPRESSO:12Phase B:Publications and Support:Images:vue4.JPG"/>
          <p:cNvPicPr>
            <a:picLocks noChangeAspect="1"/>
          </p:cNvPicPr>
          <p:nvPr/>
        </p:nvPicPr>
        <p:blipFill>
          <a:blip r:embed="rId8">
            <a:extLst/>
          </a:blip>
          <a:stretch>
            <a:fillRect/>
          </a:stretch>
        </p:blipFill>
        <p:spPr>
          <a:xfrm>
            <a:off x="680393" y="2498215"/>
            <a:ext cx="12020936" cy="6131277"/>
          </a:xfrm>
          <a:prstGeom prst="rect">
            <a:avLst/>
          </a:prstGeom>
          <a:ln w="12700">
            <a:miter lim="400000"/>
          </a:ln>
        </p:spPr>
      </p:pic>
      <p:pic>
        <p:nvPicPr>
          <p:cNvPr id="717" name="pasted-image.tiff" descr="pasted-image.tiff"/>
          <p:cNvPicPr>
            <a:picLocks noChangeAspect="1"/>
          </p:cNvPicPr>
          <p:nvPr/>
        </p:nvPicPr>
        <p:blipFill>
          <a:blip r:embed="rId9">
            <a:extLst/>
          </a:blip>
          <a:stretch>
            <a:fillRect/>
          </a:stretch>
        </p:blipFill>
        <p:spPr>
          <a:xfrm>
            <a:off x="-1" y="2075974"/>
            <a:ext cx="13030201" cy="732293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500" fill="hold"/>
                                        <p:tgtEl>
                                          <p:spTgt spid="712"/>
                                        </p:tgtEl>
                                      </p:cBhvr>
                                    </p:animEffect>
                                    <p:set>
                                      <p:cBhvr>
                                        <p:cTn id="7" fill="hold">
                                          <p:stCondLst>
                                            <p:cond delay="499"/>
                                          </p:stCondLst>
                                        </p:cTn>
                                        <p:tgtEl>
                                          <p:spTgt spid="712"/>
                                        </p:tgtEl>
                                        <p:attrNameLst>
                                          <p:attrName>style.visibility</p:attrName>
                                        </p:attrNameLst>
                                      </p:cBhvr>
                                      <p:to>
                                        <p:strVal val="hidden"/>
                                      </p:to>
                                    </p:set>
                                  </p:childTnLst>
                                </p:cTn>
                              </p:par>
                            </p:childTnLst>
                          </p:cTn>
                        </p:par>
                        <p:par>
                          <p:cTn id="8" fill="hold">
                            <p:stCondLst>
                              <p:cond delay="500"/>
                            </p:stCondLst>
                            <p:childTnLst>
                              <p:par>
                                <p:cTn id="9" presetID="9" presetClass="exit" fill="hold" grpId="2" nodeType="afterEffect">
                                  <p:stCondLst>
                                    <p:cond delay="0"/>
                                  </p:stCondLst>
                                  <p:iterate>
                                    <p:tmAbs val="0"/>
                                  </p:iterate>
                                  <p:childTnLst>
                                    <p:animEffect transition="out" filter="dissolve">
                                      <p:cBhvr>
                                        <p:cTn id="10" dur="500" fill="hold"/>
                                        <p:tgtEl>
                                          <p:spTgt spid="713"/>
                                        </p:tgtEl>
                                      </p:cBhvr>
                                    </p:animEffect>
                                    <p:set>
                                      <p:cBhvr>
                                        <p:cTn id="11" fill="hold">
                                          <p:stCondLst>
                                            <p:cond delay="499"/>
                                          </p:stCondLst>
                                        </p:cTn>
                                        <p:tgtEl>
                                          <p:spTgt spid="713"/>
                                        </p:tgtEl>
                                        <p:attrNameLst>
                                          <p:attrName>style.visibility</p:attrName>
                                        </p:attrNameLst>
                                      </p:cBhvr>
                                      <p:to>
                                        <p:strVal val="hidden"/>
                                      </p:to>
                                    </p:se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714"/>
                                        </p:tgtEl>
                                        <p:attrNameLst>
                                          <p:attrName>style.visibility</p:attrName>
                                        </p:attrNameLst>
                                      </p:cBhvr>
                                      <p:to>
                                        <p:strVal val="visible"/>
                                      </p:to>
                                    </p:set>
                                    <p:animEffect transition="in" filter="dissolve">
                                      <p:cBhvr>
                                        <p:cTn id="15" dur="500"/>
                                        <p:tgtEl>
                                          <p:spTgt spid="714"/>
                                        </p:tgtEl>
                                      </p:cBhvr>
                                    </p:animEffect>
                                  </p:childTnLst>
                                </p:cTn>
                              </p:par>
                            </p:childTnLst>
                          </p:cTn>
                        </p:par>
                        <p:par>
                          <p:cTn id="16" fill="hold">
                            <p:stCondLst>
                              <p:cond delay="1500"/>
                            </p:stCondLst>
                            <p:childTnLst>
                              <p:par>
                                <p:cTn id="17" presetID="2" presetClass="entr" presetSubtype="2" fill="hold" grpId="4" nodeType="afterEffect">
                                  <p:stCondLst>
                                    <p:cond delay="0"/>
                                  </p:stCondLst>
                                  <p:iterate>
                                    <p:tmAbs val="0"/>
                                  </p:iterate>
                                  <p:childTnLst>
                                    <p:set>
                                      <p:cBhvr>
                                        <p:cTn id="18" fill="hold"/>
                                        <p:tgtEl>
                                          <p:spTgt spid="715"/>
                                        </p:tgtEl>
                                        <p:attrNameLst>
                                          <p:attrName>style.visibility</p:attrName>
                                        </p:attrNameLst>
                                      </p:cBhvr>
                                      <p:to>
                                        <p:strVal val="visible"/>
                                      </p:to>
                                    </p:set>
                                    <p:anim calcmode="lin" valueType="num">
                                      <p:cBhvr>
                                        <p:cTn id="19" dur="500" fill="hold"/>
                                        <p:tgtEl>
                                          <p:spTgt spid="715"/>
                                        </p:tgtEl>
                                        <p:attrNameLst>
                                          <p:attrName>ppt_x</p:attrName>
                                        </p:attrNameLst>
                                      </p:cBhvr>
                                      <p:tavLst>
                                        <p:tav tm="0">
                                          <p:val>
                                            <p:strVal val="1+#ppt_w/2"/>
                                          </p:val>
                                        </p:tav>
                                        <p:tav tm="100000">
                                          <p:val>
                                            <p:strVal val="#ppt_x"/>
                                          </p:val>
                                        </p:tav>
                                      </p:tavLst>
                                    </p:anim>
                                    <p:anim calcmode="lin" valueType="num">
                                      <p:cBhvr>
                                        <p:cTn id="20" dur="500" fill="hold"/>
                                        <p:tgtEl>
                                          <p:spTgt spid="7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xit" fill="hold" grpId="5" nodeType="clickEffect">
                                  <p:stCondLst>
                                    <p:cond delay="0"/>
                                  </p:stCondLst>
                                  <p:iterate>
                                    <p:tmAbs val="0"/>
                                  </p:iterate>
                                  <p:childTnLst>
                                    <p:animEffect transition="out" filter="dissolve">
                                      <p:cBhvr>
                                        <p:cTn id="24" dur="500" fill="hold"/>
                                        <p:tgtEl>
                                          <p:spTgt spid="714"/>
                                        </p:tgtEl>
                                      </p:cBhvr>
                                    </p:animEffect>
                                    <p:set>
                                      <p:cBhvr>
                                        <p:cTn id="25" fill="hold">
                                          <p:stCondLst>
                                            <p:cond delay="499"/>
                                          </p:stCondLst>
                                        </p:cTn>
                                        <p:tgtEl>
                                          <p:spTgt spid="714"/>
                                        </p:tgtEl>
                                        <p:attrNameLst>
                                          <p:attrName>style.visibility</p:attrName>
                                        </p:attrNameLst>
                                      </p:cBhvr>
                                      <p:to>
                                        <p:strVal val="hidden"/>
                                      </p:to>
                                    </p:set>
                                  </p:childTnLst>
                                </p:cTn>
                              </p:par>
                            </p:childTnLst>
                          </p:cTn>
                        </p:par>
                        <p:par>
                          <p:cTn id="26" fill="hold">
                            <p:stCondLst>
                              <p:cond delay="500"/>
                            </p:stCondLst>
                            <p:childTnLst>
                              <p:par>
                                <p:cTn id="27" presetID="9" presetClass="exit" fill="hold" grpId="6" nodeType="afterEffect">
                                  <p:stCondLst>
                                    <p:cond delay="0"/>
                                  </p:stCondLst>
                                  <p:iterate>
                                    <p:tmAbs val="0"/>
                                  </p:iterate>
                                  <p:childTnLst>
                                    <p:animEffect transition="out" filter="dissolve">
                                      <p:cBhvr>
                                        <p:cTn id="28" dur="500" fill="hold"/>
                                        <p:tgtEl>
                                          <p:spTgt spid="715"/>
                                        </p:tgtEl>
                                      </p:cBhvr>
                                    </p:animEffect>
                                    <p:set>
                                      <p:cBhvr>
                                        <p:cTn id="29" fill="hold">
                                          <p:stCondLst>
                                            <p:cond delay="499"/>
                                          </p:stCondLst>
                                        </p:cTn>
                                        <p:tgtEl>
                                          <p:spTgt spid="715"/>
                                        </p:tgtEl>
                                        <p:attrNameLst>
                                          <p:attrName>style.visibility</p:attrName>
                                        </p:attrNameLst>
                                      </p:cBhvr>
                                      <p:to>
                                        <p:strVal val="hidden"/>
                                      </p:to>
                                    </p:set>
                                  </p:childTnLst>
                                </p:cTn>
                              </p:par>
                            </p:childTnLst>
                          </p:cTn>
                        </p:par>
                        <p:par>
                          <p:cTn id="30" fill="hold">
                            <p:stCondLst>
                              <p:cond delay="1000"/>
                            </p:stCondLst>
                            <p:childTnLst>
                              <p:par>
                                <p:cTn id="31" presetID="9" presetClass="entr" fill="hold" grpId="7" nodeType="afterEffect">
                                  <p:stCondLst>
                                    <p:cond delay="0"/>
                                  </p:stCondLst>
                                  <p:iterate>
                                    <p:tmAbs val="0"/>
                                  </p:iterate>
                                  <p:childTnLst>
                                    <p:set>
                                      <p:cBhvr>
                                        <p:cTn id="32" fill="hold"/>
                                        <p:tgtEl>
                                          <p:spTgt spid="716"/>
                                        </p:tgtEl>
                                        <p:attrNameLst>
                                          <p:attrName>style.visibility</p:attrName>
                                        </p:attrNameLst>
                                      </p:cBhvr>
                                      <p:to>
                                        <p:strVal val="visible"/>
                                      </p:to>
                                    </p:set>
                                    <p:animEffect transition="in" filter="dissolve">
                                      <p:cBhvr>
                                        <p:cTn id="33" dur="1000"/>
                                        <p:tgtEl>
                                          <p:spTgt spid="7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8" nodeType="clickEffect">
                                  <p:stCondLst>
                                    <p:cond delay="0"/>
                                  </p:stCondLst>
                                  <p:iterate>
                                    <p:tmAbs val="0"/>
                                  </p:iterate>
                                  <p:childTnLst>
                                    <p:set>
                                      <p:cBhvr>
                                        <p:cTn id="37" fill="hold"/>
                                        <p:tgtEl>
                                          <p:spTgt spid="717"/>
                                        </p:tgtEl>
                                        <p:attrNameLst>
                                          <p:attrName>style.visibility</p:attrName>
                                        </p:attrNameLst>
                                      </p:cBhvr>
                                      <p:to>
                                        <p:strVal val="visible"/>
                                      </p:to>
                                    </p:set>
                                    <p:animEffect transition="in" filter="dissolve">
                                      <p:cBhvr>
                                        <p:cTn id="38" dur="1000"/>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1" animBg="1" advAuto="0"/>
      <p:bldP spid="713" grpId="2" animBg="1" advAuto="0"/>
      <p:bldP spid="714" grpId="3" animBg="1" advAuto="0"/>
      <p:bldP spid="714" grpId="5" animBg="1" advAuto="0"/>
      <p:bldP spid="715" grpId="4" animBg="1" advAuto="0"/>
      <p:bldP spid="715" grpId="6" animBg="1" advAuto="0"/>
      <p:bldP spid="716" grpId="7" animBg="1" advAuto="0"/>
      <p:bldP spid="717" grpId="8"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pic>
        <p:nvPicPr>
          <p:cNvPr id="722" name="unknown.jpg" descr="unknown.jpg"/>
          <p:cNvPicPr>
            <a:picLocks noChangeAspect="1"/>
          </p:cNvPicPr>
          <p:nvPr/>
        </p:nvPicPr>
        <p:blipFill>
          <a:blip r:embed="rId3">
            <a:extLst/>
          </a:blip>
          <a:stretch>
            <a:fillRect/>
          </a:stretch>
        </p:blipFill>
        <p:spPr>
          <a:xfrm>
            <a:off x="5108688" y="5431016"/>
            <a:ext cx="7129724" cy="4753150"/>
          </a:xfrm>
          <a:prstGeom prst="rect">
            <a:avLst/>
          </a:prstGeom>
          <a:ln w="12700">
            <a:miter lim="400000"/>
          </a:ln>
        </p:spPr>
      </p:pic>
      <p:pic>
        <p:nvPicPr>
          <p:cNvPr id="723" name="_DSC2558.jpg" descr="_DSC2558.jpg"/>
          <p:cNvPicPr>
            <a:picLocks noChangeAspect="1"/>
          </p:cNvPicPr>
          <p:nvPr/>
        </p:nvPicPr>
        <p:blipFill>
          <a:blip r:embed="rId4">
            <a:extLst/>
          </a:blip>
          <a:stretch>
            <a:fillRect/>
          </a:stretch>
        </p:blipFill>
        <p:spPr>
          <a:xfrm>
            <a:off x="-1" y="2393066"/>
            <a:ext cx="7021552" cy="4681034"/>
          </a:xfrm>
          <a:prstGeom prst="rect">
            <a:avLst/>
          </a:prstGeom>
          <a:ln w="12700">
            <a:miter lim="400000"/>
          </a:ln>
        </p:spPr>
      </p:pic>
      <p:sp>
        <p:nvSpPr>
          <p:cNvPr id="724" name="Text"/>
          <p:cNvSpPr txBox="1"/>
          <p:nvPr/>
        </p:nvSpPr>
        <p:spPr>
          <a:xfrm>
            <a:off x="-22352000" y="-13301134"/>
            <a:ext cx="1270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Courier"/>
                <a:ea typeface="Courier"/>
                <a:cs typeface="Courier"/>
                <a:sym typeface="Courier"/>
              </a:defRPr>
            </a:pPr>
            <a:endParaRPr/>
          </a:p>
        </p:txBody>
      </p:sp>
      <p:pic>
        <p:nvPicPr>
          <p:cNvPr id="725" name="Olaf and ESPRESSO CCD.JPG" descr="Olaf and ESPRESSO CCD.JPG"/>
          <p:cNvPicPr>
            <a:picLocks noChangeAspect="1"/>
          </p:cNvPicPr>
          <p:nvPr/>
        </p:nvPicPr>
        <p:blipFill>
          <a:blip r:embed="rId5">
            <a:extLst/>
          </a:blip>
          <a:stretch>
            <a:fillRect/>
          </a:stretch>
        </p:blipFill>
        <p:spPr>
          <a:xfrm>
            <a:off x="5871644" y="0"/>
            <a:ext cx="6865103" cy="514882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22"/>
                                        </p:tgtEl>
                                        <p:attrNameLst>
                                          <p:attrName>style.visibility</p:attrName>
                                        </p:attrNameLst>
                                      </p:cBhvr>
                                      <p:to>
                                        <p:strVal val="visible"/>
                                      </p:to>
                                    </p:set>
                                    <p:animEffect transition="in" filter="dissolve">
                                      <p:cBhvr>
                                        <p:cTn id="7" dur="1000"/>
                                        <p:tgtEl>
                                          <p:spTgt spid="72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723"/>
                                        </p:tgtEl>
                                        <p:attrNameLst>
                                          <p:attrName>style.visibility</p:attrName>
                                        </p:attrNameLst>
                                      </p:cBhvr>
                                      <p:to>
                                        <p:strVal val="visible"/>
                                      </p:to>
                                    </p:set>
                                    <p:animEffect transition="in" filter="dissolve">
                                      <p:cBhvr>
                                        <p:cTn id="11" dur="1000"/>
                                        <p:tgtEl>
                                          <p:spTgt spid="723"/>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725"/>
                                        </p:tgtEl>
                                        <p:attrNameLst>
                                          <p:attrName>style.visibility</p:attrName>
                                        </p:attrNameLst>
                                      </p:cBhvr>
                                      <p:to>
                                        <p:strVal val="visible"/>
                                      </p:to>
                                    </p:set>
                                    <p:animEffect transition="in" filter="dissolve">
                                      <p:cBhvr>
                                        <p:cTn id="15" dur="10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1" animBg="1" advAuto="0"/>
      <p:bldP spid="723" grpId="2" animBg="1" advAuto="0"/>
      <p:bldP spid="725"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espresso_project_B.png" descr="espresso_project_B.png"/>
          <p:cNvPicPr>
            <a:picLocks/>
          </p:cNvPicPr>
          <p:nvPr/>
        </p:nvPicPr>
        <p:blipFill>
          <a:blip r:embed="rId3">
            <a:extLst/>
          </a:blip>
          <a:stretch>
            <a:fillRect/>
          </a:stretch>
        </p:blipFill>
        <p:spPr>
          <a:xfrm>
            <a:off x="-12700" y="0"/>
            <a:ext cx="13020252" cy="9765884"/>
          </a:xfrm>
          <a:prstGeom prst="rect">
            <a:avLst/>
          </a:prstGeom>
          <a:ln w="12700">
            <a:miter lim="400000"/>
          </a:ln>
        </p:spPr>
      </p:pic>
      <p:graphicFrame>
        <p:nvGraphicFramePr>
          <p:cNvPr id="728" name="Table"/>
          <p:cNvGraphicFramePr/>
          <p:nvPr/>
        </p:nvGraphicFramePr>
        <p:xfrm>
          <a:off x="369191" y="2766032"/>
          <a:ext cx="12264484" cy="5445075"/>
        </p:xfrm>
        <a:graphic>
          <a:graphicData uri="http://schemas.openxmlformats.org/drawingml/2006/table">
            <a:tbl>
              <a:tblPr>
                <a:tableStyleId>{4C3C2611-4C71-4FC5-86AE-919BDF0F9419}</a:tableStyleId>
              </a:tblPr>
              <a:tblGrid>
                <a:gridCol w="3958655"/>
                <a:gridCol w="2507019"/>
                <a:gridCol w="2876210"/>
                <a:gridCol w="2922600"/>
              </a:tblGrid>
              <a:tr h="494831">
                <a:tc>
                  <a:txBody>
                    <a:bodyPr/>
                    <a:lstStyle/>
                    <a:p>
                      <a:pPr algn="l" defTabSz="457200">
                        <a:tabLst>
                          <a:tab pos="914400" algn="l"/>
                        </a:tabLst>
                        <a:defRPr sz="2200">
                          <a:solidFill>
                            <a:srgbClr val="000000"/>
                          </a:solidFill>
                          <a:latin typeface="Arial"/>
                          <a:ea typeface="Arial"/>
                          <a:cs typeface="Arial"/>
                          <a:sym typeface="Arial"/>
                        </a:defRPr>
                      </a:pPr>
                      <a:r>
                        <a:rPr b="1" i="1">
                          <a:solidFill>
                            <a:srgbClr val="FFFF00"/>
                          </a:solidFill>
                        </a:rPr>
                        <a:t>Parameter</a:t>
                      </a:r>
                    </a:p>
                  </a:txBody>
                  <a:tcPr marL="31750" marR="31750" marT="31750" marB="31750" anchor="ctr" horzOverflow="overflow">
                    <a:lnL w="12700">
                      <a:miter lim="400000"/>
                    </a:lnL>
                    <a:lnR w="12700">
                      <a:miter lim="400000"/>
                    </a:lnR>
                    <a:lnT w="28575">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b="1" i="1">
                          <a:solidFill>
                            <a:srgbClr val="FFFF00"/>
                          </a:solidFill>
                        </a:rPr>
                        <a:t>singleUHR</a:t>
                      </a:r>
                    </a:p>
                  </a:txBody>
                  <a:tcPr marL="31750" marR="31750" marT="31750" marB="31750" anchor="ctr" horzOverflow="overflow">
                    <a:lnL w="12700">
                      <a:miter lim="400000"/>
                    </a:lnL>
                    <a:lnR w="12700">
                      <a:miter lim="400000"/>
                    </a:lnR>
                    <a:lnT w="28575">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b="1" i="1">
                          <a:solidFill>
                            <a:srgbClr val="FFFF00"/>
                          </a:solidFill>
                        </a:rPr>
                        <a:t>singleHR</a:t>
                      </a:r>
                    </a:p>
                  </a:txBody>
                  <a:tcPr marL="31750" marR="31750" marT="31750" marB="31750" anchor="ctr" horzOverflow="overflow">
                    <a:lnL w="12700">
                      <a:miter lim="400000"/>
                    </a:lnL>
                    <a:lnR w="12700">
                      <a:miter lim="400000"/>
                    </a:lnR>
                    <a:lnT w="28575">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b="1" i="1">
                          <a:solidFill>
                            <a:srgbClr val="FFFF00"/>
                          </a:solidFill>
                        </a:rPr>
                        <a:t>multiMR</a:t>
                      </a:r>
                    </a:p>
                  </a:txBody>
                  <a:tcPr marL="31750" marR="31750" marT="31750" marB="31750" anchor="ctr" horzOverflow="overflow">
                    <a:lnL w="12700">
                      <a:miter lim="400000"/>
                    </a:lnL>
                    <a:lnR w="12700">
                      <a:miter lim="400000"/>
                    </a:lnR>
                    <a:lnT w="28575">
                      <a:solidFill>
                        <a:srgbClr val="47CCFC"/>
                      </a:solidFill>
                    </a:lnT>
                    <a:lnB w="12700">
                      <a:solidFill>
                        <a:srgbClr val="47CCFC"/>
                      </a:solidFill>
                    </a:lnB>
                  </a:tcPr>
                </a:tc>
              </a:tr>
              <a:tr h="991596">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Wavelengths</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gridSpan="3">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Blue arm: 380 – 520 nm</a:t>
                      </a:r>
                    </a:p>
                    <a:p>
                      <a:pPr defTabSz="457200">
                        <a:tabLst>
                          <a:tab pos="914400" algn="l"/>
                        </a:tabLst>
                        <a:defRPr sz="2200">
                          <a:solidFill>
                            <a:srgbClr val="000000"/>
                          </a:solidFill>
                          <a:latin typeface="Arial"/>
                          <a:ea typeface="Arial"/>
                          <a:cs typeface="Arial"/>
                          <a:sym typeface="Arial"/>
                        </a:defRPr>
                      </a:pPr>
                      <a:r>
                        <a:rPr>
                          <a:solidFill>
                            <a:srgbClr val="FFFFFF"/>
                          </a:solidFill>
                        </a:rPr>
                        <a:t>Red arm: 520 – 780 nm</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hMerge="1">
                  <a:txBody>
                    <a:bodyPr/>
                    <a:lstStyle/>
                    <a:p>
                      <a:endParaRPr lang="en-US"/>
                    </a:p>
                  </a:txBody>
                  <a:tcPr/>
                </a:tc>
                <a:tc hMerge="1">
                  <a:txBody>
                    <a:bodyPr/>
                    <a:lstStyle/>
                    <a:p>
                      <a:endParaRPr lang="en-US"/>
                    </a:p>
                  </a:txBody>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Spectral coverage</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gridSpan="3">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Full</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hMerge="1">
                  <a:txBody>
                    <a:bodyPr/>
                    <a:lstStyle/>
                    <a:p>
                      <a:endParaRPr lang="en-US"/>
                    </a:p>
                  </a:txBody>
                  <a:tcPr/>
                </a:tc>
                <a:tc hMerge="1">
                  <a:txBody>
                    <a:bodyPr/>
                    <a:lstStyle/>
                    <a:p>
                      <a:endParaRPr lang="en-US"/>
                    </a:p>
                  </a:txBody>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Spectra format</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gridSpan="3">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Up to 4 spectra per order (2 fibers, 2 spectra / fiber)</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hMerge="1">
                  <a:txBody>
                    <a:bodyPr/>
                    <a:lstStyle/>
                    <a:p>
                      <a:endParaRPr lang="en-US"/>
                    </a:p>
                  </a:txBody>
                  <a:tcPr/>
                </a:tc>
                <a:tc hMerge="1">
                  <a:txBody>
                    <a:bodyPr/>
                    <a:lstStyle/>
                    <a:p>
                      <a:endParaRPr lang="en-US"/>
                    </a:p>
                  </a:txBody>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Resolving power</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225’000</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134’000</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59’000</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Aperture on sky</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0.5 arcsec</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1.0 arcsec</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4x1.0 arcsec</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Spectral sampling</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2.5 pixels</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4.5 pixels</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5.5 pixels (binned x 2)</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Spatial sampling</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5 pixels</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9 pixels</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5.5 pixels (binned x 4)</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Sky/Simultaneous reference</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gridSpan="3">
                  <a:txBody>
                    <a:bodyPr/>
                    <a:lstStyle/>
                    <a:p>
                      <a:pPr defTabSz="457200">
                        <a:tabLst>
                          <a:tab pos="914400" algn="l"/>
                        </a:tabLst>
                        <a:defRPr sz="2200">
                          <a:solidFill>
                            <a:srgbClr val="000000"/>
                          </a:solidFill>
                          <a:latin typeface="Arial"/>
                          <a:ea typeface="Arial"/>
                          <a:cs typeface="Arial"/>
                          <a:sym typeface="Arial"/>
                        </a:defRPr>
                      </a:pPr>
                      <a:r>
                        <a:rPr>
                          <a:solidFill>
                            <a:srgbClr val="FFFFFF"/>
                          </a:solidFill>
                        </a:rPr>
                        <a:t>Yes (mutually exclusive)</a:t>
                      </a:r>
                    </a:p>
                  </a:txBody>
                  <a:tcPr marL="31750" marR="31750" marT="31750" marB="31750" anchor="ctr" horzOverflow="overflow">
                    <a:lnL w="12700">
                      <a:miter lim="400000"/>
                    </a:lnL>
                    <a:lnR w="12700">
                      <a:miter lim="400000"/>
                    </a:lnR>
                    <a:lnT w="12700">
                      <a:solidFill>
                        <a:srgbClr val="47CCFC"/>
                      </a:solidFill>
                    </a:lnT>
                    <a:lnB w="12700">
                      <a:solidFill>
                        <a:srgbClr val="47CCFC"/>
                      </a:solidFill>
                    </a:lnB>
                  </a:tcPr>
                </a:tc>
                <a:tc hMerge="1">
                  <a:txBody>
                    <a:bodyPr/>
                    <a:lstStyle/>
                    <a:p>
                      <a:endParaRPr lang="en-US"/>
                    </a:p>
                  </a:txBody>
                  <a:tcPr/>
                </a:tc>
                <a:tc hMerge="1">
                  <a:txBody>
                    <a:bodyPr/>
                    <a:lstStyle/>
                    <a:p>
                      <a:endParaRPr lang="en-US"/>
                    </a:p>
                  </a:txBody>
                  <a:tcPr/>
                </a:tc>
              </a:tr>
              <a:tr h="494831">
                <a:tc>
                  <a:txBody>
                    <a:bodyPr/>
                    <a:lstStyle/>
                    <a:p>
                      <a:pPr algn="l" defTabSz="457200">
                        <a:tabLst>
                          <a:tab pos="914400" algn="l"/>
                        </a:tabLst>
                        <a:defRPr sz="2200">
                          <a:solidFill>
                            <a:srgbClr val="000000"/>
                          </a:solidFill>
                          <a:latin typeface="Arial"/>
                          <a:ea typeface="Arial"/>
                          <a:cs typeface="Arial"/>
                          <a:sym typeface="Arial"/>
                        </a:defRPr>
                      </a:pPr>
                      <a:r>
                        <a:rPr b="1">
                          <a:solidFill>
                            <a:srgbClr val="FFFFFF"/>
                          </a:solidFill>
                        </a:rPr>
                        <a:t>Instrumental RV precision</a:t>
                      </a:r>
                    </a:p>
                  </a:txBody>
                  <a:tcPr marL="31750" marR="31750" marT="31750" marB="31750" anchor="ctr" horzOverflow="overflow">
                    <a:lnL w="12700">
                      <a:miter lim="400000"/>
                    </a:lnL>
                    <a:lnR w="12700">
                      <a:miter lim="400000"/>
                    </a:lnR>
                    <a:lnT w="12700">
                      <a:solidFill>
                        <a:srgbClr val="47CCFC"/>
                      </a:solidFill>
                    </a:lnT>
                    <a:lnB w="28575">
                      <a:solidFill>
                        <a:srgbClr val="47CCFC"/>
                      </a:solidFill>
                    </a:lnB>
                  </a:tcPr>
                </a:tc>
                <a:tc>
                  <a:txBody>
                    <a:bodyPr/>
                    <a:lstStyle/>
                    <a:p>
                      <a:pPr defTabSz="457200">
                        <a:tabLst>
                          <a:tab pos="3213100" algn="l"/>
                        </a:tabLst>
                        <a:defRPr sz="2200">
                          <a:solidFill>
                            <a:srgbClr val="000000"/>
                          </a:solidFill>
                          <a:latin typeface="Arial"/>
                          <a:ea typeface="Arial"/>
                          <a:cs typeface="Arial"/>
                          <a:sym typeface="Arial"/>
                        </a:defRPr>
                      </a:pPr>
                      <a:r>
                        <a:rPr>
                          <a:solidFill>
                            <a:srgbClr val="FFFFFF"/>
                          </a:solidFill>
                        </a:rPr>
                        <a:t>&lt;10 cm/s</a:t>
                      </a:r>
                    </a:p>
                  </a:txBody>
                  <a:tcPr marL="31750" marR="31750" marT="31750" marB="31750" anchor="ctr" horzOverflow="overflow">
                    <a:lnL w="12700">
                      <a:miter lim="400000"/>
                    </a:lnL>
                    <a:lnR w="12700">
                      <a:miter lim="400000"/>
                    </a:lnR>
                    <a:lnT w="12700">
                      <a:solidFill>
                        <a:srgbClr val="47CCFC"/>
                      </a:solidFill>
                    </a:lnT>
                    <a:lnB w="28575">
                      <a:solidFill>
                        <a:srgbClr val="47CCFC"/>
                      </a:solidFill>
                    </a:lnB>
                  </a:tcPr>
                </a:tc>
                <a:tc>
                  <a:txBody>
                    <a:bodyPr/>
                    <a:lstStyle/>
                    <a:p>
                      <a:pPr defTabSz="457200">
                        <a:tabLst>
                          <a:tab pos="3213100" algn="l"/>
                        </a:tabLst>
                        <a:defRPr sz="2200">
                          <a:solidFill>
                            <a:srgbClr val="000000"/>
                          </a:solidFill>
                          <a:latin typeface="Arial"/>
                          <a:ea typeface="Arial"/>
                          <a:cs typeface="Arial"/>
                          <a:sym typeface="Arial"/>
                        </a:defRPr>
                      </a:pPr>
                      <a:r>
                        <a:rPr>
                          <a:solidFill>
                            <a:srgbClr val="FFFFFF"/>
                          </a:solidFill>
                        </a:rPr>
                        <a:t>&lt;10 cm/s</a:t>
                      </a:r>
                    </a:p>
                  </a:txBody>
                  <a:tcPr marL="31750" marR="31750" marT="31750" marB="31750" anchor="ctr" horzOverflow="overflow">
                    <a:lnL w="12700">
                      <a:miter lim="400000"/>
                    </a:lnL>
                    <a:lnR w="12700">
                      <a:miter lim="400000"/>
                    </a:lnR>
                    <a:lnT w="12700">
                      <a:solidFill>
                        <a:srgbClr val="47CCFC"/>
                      </a:solidFill>
                    </a:lnT>
                    <a:lnB w="28575">
                      <a:solidFill>
                        <a:srgbClr val="47CCFC"/>
                      </a:solidFill>
                    </a:lnB>
                  </a:tcPr>
                </a:tc>
                <a:tc>
                  <a:txBody>
                    <a:bodyPr/>
                    <a:lstStyle/>
                    <a:p>
                      <a:pPr defTabSz="457200">
                        <a:tabLst>
                          <a:tab pos="3213100" algn="l"/>
                        </a:tabLst>
                        <a:defRPr sz="2200">
                          <a:solidFill>
                            <a:srgbClr val="000000"/>
                          </a:solidFill>
                          <a:latin typeface="Arial"/>
                          <a:ea typeface="Arial"/>
                          <a:cs typeface="Arial"/>
                          <a:sym typeface="Arial"/>
                        </a:defRPr>
                      </a:pPr>
                      <a:r>
                        <a:rPr>
                          <a:solidFill>
                            <a:srgbClr val="FFFFFF"/>
                          </a:solidFill>
                        </a:rPr>
                        <a:t>~1 m/s</a:t>
                      </a:r>
                    </a:p>
                  </a:txBody>
                  <a:tcPr marL="31750" marR="31750" marT="31750" marB="31750" anchor="ctr" horzOverflow="overflow">
                    <a:lnL w="12700">
                      <a:miter lim="400000"/>
                    </a:lnL>
                    <a:lnR w="12700">
                      <a:miter lim="400000"/>
                    </a:lnR>
                    <a:lnT w="12700">
                      <a:solidFill>
                        <a:srgbClr val="47CCFC"/>
                      </a:solidFill>
                    </a:lnT>
                    <a:lnB w="28575">
                      <a:solidFill>
                        <a:srgbClr val="47CCFC"/>
                      </a:solidFill>
                    </a:lnB>
                  </a:tcPr>
                </a:tc>
              </a:tr>
            </a:tbl>
          </a:graphicData>
        </a:graphic>
      </p:graphicFrame>
      <p:sp>
        <p:nvSpPr>
          <p:cNvPr id="729" name="System characteristics"/>
          <p:cNvSpPr txBox="1">
            <a:spLocks noGrp="1"/>
          </p:cNvSpPr>
          <p:nvPr>
            <p:ph type="title"/>
          </p:nvPr>
        </p:nvSpPr>
        <p:spPr>
          <a:prstGeom prst="rect">
            <a:avLst/>
          </a:prstGeom>
        </p:spPr>
        <p:txBody>
          <a:bodyPr/>
          <a:lstStyle>
            <a:lvl1pPr marL="0" indent="121368"/>
          </a:lstStyle>
          <a:p>
            <a:r>
              <a:t>System characteristics</a:t>
            </a: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espresso_project_B.png" descr="espresso_project_B.png"/>
          <p:cNvPicPr>
            <a:picLocks/>
          </p:cNvPicPr>
          <p:nvPr/>
        </p:nvPicPr>
        <p:blipFill>
          <a:blip r:embed="rId3">
            <a:extLst/>
          </a:blip>
          <a:stretch>
            <a:fillRect/>
          </a:stretch>
        </p:blipFill>
        <p:spPr>
          <a:xfrm>
            <a:off x="-12700" y="0"/>
            <a:ext cx="13020252" cy="9765884"/>
          </a:xfrm>
          <a:prstGeom prst="rect">
            <a:avLst/>
          </a:prstGeom>
          <a:ln w="12700">
            <a:miter lim="400000"/>
          </a:ln>
        </p:spPr>
      </p:pic>
      <p:sp>
        <p:nvSpPr>
          <p:cNvPr id="734" name="System efficiency"/>
          <p:cNvSpPr txBox="1">
            <a:spLocks noGrp="1"/>
          </p:cNvSpPr>
          <p:nvPr>
            <p:ph type="title"/>
          </p:nvPr>
        </p:nvSpPr>
        <p:spPr>
          <a:xfrm>
            <a:off x="3636433" y="494350"/>
            <a:ext cx="7785101" cy="2088304"/>
          </a:xfrm>
          <a:prstGeom prst="rect">
            <a:avLst/>
          </a:prstGeom>
        </p:spPr>
        <p:txBody>
          <a:bodyPr/>
          <a:lstStyle>
            <a:lvl1pPr marL="0" indent="121368"/>
          </a:lstStyle>
          <a:p>
            <a:r>
              <a:t>System efficiency</a:t>
            </a:r>
          </a:p>
        </p:txBody>
      </p:sp>
      <p:pic>
        <p:nvPicPr>
          <p:cNvPr id="735" name="droppedImage.pdf" descr="droppedImage.pdf"/>
          <p:cNvPicPr>
            <a:picLocks noChangeAspect="1"/>
          </p:cNvPicPr>
          <p:nvPr/>
        </p:nvPicPr>
        <p:blipFill>
          <a:blip r:embed="rId4">
            <a:extLst/>
          </a:blip>
          <a:stretch>
            <a:fillRect/>
          </a:stretch>
        </p:blipFill>
        <p:spPr>
          <a:xfrm>
            <a:off x="152400" y="3060700"/>
            <a:ext cx="6337300" cy="4779648"/>
          </a:xfrm>
          <a:prstGeom prst="rect">
            <a:avLst/>
          </a:prstGeom>
        </p:spPr>
      </p:pic>
      <p:pic>
        <p:nvPicPr>
          <p:cNvPr id="736" name="droppedImage.pdf" descr="droppedImage.pdf"/>
          <p:cNvPicPr>
            <a:picLocks noChangeAspect="1"/>
          </p:cNvPicPr>
          <p:nvPr/>
        </p:nvPicPr>
        <p:blipFill>
          <a:blip r:embed="rId5">
            <a:extLst/>
          </a:blip>
          <a:stretch>
            <a:fillRect/>
          </a:stretch>
        </p:blipFill>
        <p:spPr>
          <a:xfrm>
            <a:off x="6565900" y="3060700"/>
            <a:ext cx="6337300" cy="4779648"/>
          </a:xfrm>
          <a:prstGeom prst="rect">
            <a:avLst/>
          </a:prstGeom>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0" name="SNR, precision &amp; Co."/>
          <p:cNvSpPr txBox="1">
            <a:spLocks noGrp="1"/>
          </p:cNvSpPr>
          <p:nvPr>
            <p:ph type="title"/>
          </p:nvPr>
        </p:nvSpPr>
        <p:spPr>
          <a:xfrm>
            <a:off x="1270000" y="254000"/>
            <a:ext cx="10464800" cy="1257300"/>
          </a:xfrm>
          <a:prstGeom prst="rect">
            <a:avLst/>
          </a:prstGeom>
        </p:spPr>
        <p:txBody>
          <a:bodyPr/>
          <a:lstStyle>
            <a:lvl1pPr>
              <a:defRPr sz="6400"/>
            </a:lvl1pPr>
          </a:lstStyle>
          <a:p>
            <a:r>
              <a:t>SNR, precision &amp; Co.</a:t>
            </a:r>
          </a:p>
        </p:txBody>
      </p:sp>
      <p:pic>
        <p:nvPicPr>
          <p:cNvPr id="741" name="droppedImage.pdf" descr="droppedImage.pdf"/>
          <p:cNvPicPr>
            <a:picLocks noChangeAspect="1"/>
          </p:cNvPicPr>
          <p:nvPr/>
        </p:nvPicPr>
        <p:blipFill>
          <a:blip r:embed="rId2">
            <a:extLst/>
          </a:blip>
          <a:stretch>
            <a:fillRect/>
          </a:stretch>
        </p:blipFill>
        <p:spPr>
          <a:xfrm>
            <a:off x="6165353" y="1549400"/>
            <a:ext cx="5905501" cy="4751777"/>
          </a:xfrm>
          <a:prstGeom prst="rect">
            <a:avLst/>
          </a:prstGeom>
          <a:ln w="12700">
            <a:miter lim="400000"/>
          </a:ln>
        </p:spPr>
      </p:pic>
      <p:sp>
        <p:nvSpPr>
          <p:cNvPr id="742" name="SNR = sqrt(I0)"/>
          <p:cNvSpPr txBox="1"/>
          <p:nvPr/>
        </p:nvSpPr>
        <p:spPr>
          <a:xfrm>
            <a:off x="8319979" y="1733475"/>
            <a:ext cx="1897461" cy="457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400">
                <a:uFill>
                  <a:solidFill>
                    <a:srgbClr val="000000"/>
                  </a:solidFill>
                </a:uFill>
                <a:latin typeface="+mn-lt"/>
                <a:ea typeface="+mn-ea"/>
                <a:cs typeface="+mn-cs"/>
                <a:sym typeface="Gill Sans"/>
              </a:defRPr>
            </a:pPr>
            <a:r>
              <a:t>SNR = sqrt(</a:t>
            </a:r>
            <a:r>
              <a:rPr i="1"/>
              <a:t>I</a:t>
            </a:r>
            <a:r>
              <a:rPr i="1" baseline="-5999"/>
              <a:t>0</a:t>
            </a:r>
            <a:r>
              <a:t>)</a:t>
            </a:r>
          </a:p>
        </p:txBody>
      </p:sp>
      <p:sp>
        <p:nvSpPr>
          <p:cNvPr id="743" name="S/N = c SNR"/>
          <p:cNvSpPr txBox="1"/>
          <p:nvPr/>
        </p:nvSpPr>
        <p:spPr>
          <a:xfrm>
            <a:off x="7762130" y="5416550"/>
            <a:ext cx="170467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uFill>
                  <a:solidFill>
                    <a:srgbClr val="000000"/>
                  </a:solidFill>
                </a:uFill>
                <a:latin typeface="+mn-lt"/>
                <a:ea typeface="+mn-ea"/>
                <a:cs typeface="+mn-cs"/>
                <a:sym typeface="Gill Sans"/>
              </a:defRPr>
            </a:lvl1pPr>
          </a:lstStyle>
          <a:p>
            <a:r>
              <a:t>S/N = c SNR</a:t>
            </a:r>
          </a:p>
        </p:txBody>
      </p:sp>
      <p:sp>
        <p:nvSpPr>
          <p:cNvPr id="744" name="Line:"/>
          <p:cNvSpPr txBox="1"/>
          <p:nvPr/>
        </p:nvSpPr>
        <p:spPr>
          <a:xfrm>
            <a:off x="7131422" y="5416550"/>
            <a:ext cx="695772"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uFill>
                  <a:solidFill>
                    <a:srgbClr val="000000"/>
                  </a:solidFill>
                </a:uFill>
                <a:latin typeface="+mn-lt"/>
                <a:ea typeface="+mn-ea"/>
                <a:cs typeface="+mn-cs"/>
                <a:sym typeface="Gill Sans"/>
              </a:defRPr>
            </a:lvl1pPr>
          </a:lstStyle>
          <a:p>
            <a:r>
              <a:t>Line:</a:t>
            </a:r>
          </a:p>
        </p:txBody>
      </p:sp>
      <p:sp>
        <p:nvSpPr>
          <p:cNvPr id="745" name="Continuum:"/>
          <p:cNvSpPr txBox="1"/>
          <p:nvPr/>
        </p:nvSpPr>
        <p:spPr>
          <a:xfrm>
            <a:off x="6758260" y="1733550"/>
            <a:ext cx="157504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uFill>
                  <a:solidFill>
                    <a:srgbClr val="000000"/>
                  </a:solidFill>
                </a:uFill>
                <a:latin typeface="+mn-lt"/>
                <a:ea typeface="+mn-ea"/>
                <a:cs typeface="+mn-cs"/>
                <a:sym typeface="Gill Sans"/>
              </a:defRPr>
            </a:lvl1pPr>
          </a:lstStyle>
          <a:p>
            <a:r>
              <a:t>Continuum:</a:t>
            </a:r>
          </a:p>
        </p:txBody>
      </p:sp>
      <p:grpSp>
        <p:nvGrpSpPr>
          <p:cNvPr id="750" name="Group"/>
          <p:cNvGrpSpPr/>
          <p:nvPr/>
        </p:nvGrpSpPr>
        <p:grpSpPr>
          <a:xfrm>
            <a:off x="5581154" y="6339284"/>
            <a:ext cx="7073900" cy="2603891"/>
            <a:chOff x="0" y="0"/>
            <a:chExt cx="7073898" cy="2603889"/>
          </a:xfrm>
        </p:grpSpPr>
        <p:sp>
          <p:nvSpPr>
            <p:cNvPr id="746" name="Rounded Rectangle"/>
            <p:cNvSpPr/>
            <p:nvPr/>
          </p:nvSpPr>
          <p:spPr>
            <a:xfrm>
              <a:off x="0" y="0"/>
              <a:ext cx="7073899" cy="2603890"/>
            </a:xfrm>
            <a:prstGeom prst="roundRect">
              <a:avLst>
                <a:gd name="adj" fmla="val 7316"/>
              </a:avLst>
            </a:prstGeom>
            <a:solidFill>
              <a:srgbClr val="C6E6E9"/>
            </a:solidFill>
            <a:ln w="9525" cap="flat">
              <a:solidFill>
                <a:srgbClr val="000000"/>
              </a:solidFill>
              <a:prstDash val="solid"/>
              <a:round/>
            </a:ln>
            <a:effectLst/>
          </p:spPr>
          <p:txBody>
            <a:bodyPr wrap="square" lIns="50800" tIns="50800" rIns="50800" bIns="50800" numCol="1" anchor="ctr">
              <a:noAutofit/>
            </a:bodyPr>
            <a:lstStyle/>
            <a:p>
              <a:pPr marL="52412" marR="52412" defTabSz="1168400">
                <a:defRPr sz="2800">
                  <a:uFill>
                    <a:solidFill>
                      <a:srgbClr val="000000"/>
                    </a:solidFill>
                  </a:uFill>
                  <a:latin typeface="Arial"/>
                  <a:ea typeface="Arial"/>
                  <a:cs typeface="Arial"/>
                  <a:sym typeface="Arial"/>
                </a:defRPr>
              </a:pPr>
              <a:endParaRPr/>
            </a:p>
          </p:txBody>
        </p:sp>
        <p:pic>
          <p:nvPicPr>
            <p:cNvPr id="747" name="droppedImage.pdf" descr="droppedImage.pdf"/>
            <p:cNvPicPr>
              <a:picLocks noChangeAspect="1"/>
            </p:cNvPicPr>
            <p:nvPr/>
          </p:nvPicPr>
          <p:blipFill>
            <a:blip r:embed="rId3">
              <a:extLst/>
            </a:blip>
            <a:stretch>
              <a:fillRect/>
            </a:stretch>
          </p:blipFill>
          <p:spPr>
            <a:xfrm>
              <a:off x="643739" y="144660"/>
              <a:ext cx="6331203" cy="1049273"/>
            </a:xfrm>
            <a:prstGeom prst="rect">
              <a:avLst/>
            </a:prstGeom>
            <a:ln w="9525" cap="flat">
              <a:noFill/>
              <a:round/>
            </a:ln>
            <a:effectLst/>
          </p:spPr>
        </p:pic>
        <p:pic>
          <p:nvPicPr>
            <p:cNvPr id="748" name="droppedImage.pdf" descr="droppedImage.pdf"/>
            <p:cNvPicPr>
              <a:picLocks noChangeAspect="1"/>
            </p:cNvPicPr>
            <p:nvPr/>
          </p:nvPicPr>
          <p:blipFill>
            <a:blip r:embed="rId4">
              <a:extLst/>
            </a:blip>
            <a:srcRect l="21203" t="1864" b="8660"/>
            <a:stretch>
              <a:fillRect/>
            </a:stretch>
          </p:blipFill>
          <p:spPr>
            <a:xfrm>
              <a:off x="745002" y="1258545"/>
              <a:ext cx="6209021" cy="1041560"/>
            </a:xfrm>
            <a:prstGeom prst="rect">
              <a:avLst/>
            </a:prstGeom>
            <a:ln w="9525" cap="flat">
              <a:noFill/>
              <a:round/>
            </a:ln>
            <a:effectLst/>
          </p:spPr>
        </p:pic>
        <p:pic>
          <p:nvPicPr>
            <p:cNvPr id="749" name="droppedImage.pdf" descr="droppedImage.pdf"/>
            <p:cNvPicPr>
              <a:picLocks noChangeAspect="1"/>
            </p:cNvPicPr>
            <p:nvPr/>
          </p:nvPicPr>
          <p:blipFill>
            <a:blip r:embed="rId4">
              <a:extLst/>
            </a:blip>
            <a:srcRect l="550" t="20504" r="93588" b="19223"/>
            <a:stretch>
              <a:fillRect/>
            </a:stretch>
          </p:blipFill>
          <p:spPr>
            <a:xfrm>
              <a:off x="195291" y="1432138"/>
              <a:ext cx="461817" cy="701605"/>
            </a:xfrm>
            <a:prstGeom prst="rect">
              <a:avLst/>
            </a:prstGeom>
            <a:ln w="9525" cap="flat">
              <a:noFill/>
              <a:round/>
            </a:ln>
            <a:effectLst/>
          </p:spPr>
        </p:pic>
      </p:grpSp>
      <p:pic>
        <p:nvPicPr>
          <p:cNvPr id="751" name="droppedImage.png" descr="droppedImage.png"/>
          <p:cNvPicPr>
            <a:picLocks noChangeAspect="1"/>
          </p:cNvPicPr>
          <p:nvPr/>
        </p:nvPicPr>
        <p:blipFill>
          <a:blip r:embed="rId5">
            <a:extLst/>
          </a:blip>
          <a:stretch>
            <a:fillRect/>
          </a:stretch>
        </p:blipFill>
        <p:spPr>
          <a:xfrm>
            <a:off x="190500" y="1536700"/>
            <a:ext cx="4957482" cy="4013200"/>
          </a:xfrm>
          <a:prstGeom prst="rect">
            <a:avLst/>
          </a:prstGeom>
        </p:spPr>
      </p:pic>
      <p:pic>
        <p:nvPicPr>
          <p:cNvPr id="752" name="droppedImage.png" descr="droppedImage.png"/>
          <p:cNvPicPr>
            <a:picLocks noChangeAspect="1"/>
          </p:cNvPicPr>
          <p:nvPr/>
        </p:nvPicPr>
        <p:blipFill>
          <a:blip r:embed="rId6">
            <a:extLst/>
          </a:blip>
          <a:stretch>
            <a:fillRect/>
          </a:stretch>
        </p:blipFill>
        <p:spPr>
          <a:xfrm>
            <a:off x="179863" y="5578293"/>
            <a:ext cx="4957483" cy="4013201"/>
          </a:xfrm>
          <a:prstGeom prst="rect">
            <a:avLst/>
          </a:prstGeom>
        </p:spPr>
      </p:pic>
      <p:sp>
        <p:nvSpPr>
          <p:cNvPr id="753" name="Factor 2 in R -&gt; factor 8 in observing time !"/>
          <p:cNvSpPr txBox="1"/>
          <p:nvPr/>
        </p:nvSpPr>
        <p:spPr>
          <a:xfrm>
            <a:off x="1485900" y="5880100"/>
            <a:ext cx="3136900"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412" marR="52412" defTabSz="1168400">
              <a:defRPr sz="1800" b="1">
                <a:solidFill>
                  <a:srgbClr val="831100"/>
                </a:solidFill>
                <a:uFill>
                  <a:solidFill>
                    <a:srgbClr val="831100"/>
                  </a:solidFill>
                </a:uFill>
                <a:latin typeface="Arial"/>
                <a:ea typeface="Arial"/>
                <a:cs typeface="Arial"/>
                <a:sym typeface="Arial"/>
              </a:defRPr>
            </a:lvl1pPr>
          </a:lstStyle>
          <a:p>
            <a:r>
              <a:t>Factor 2 in R -&gt; factor 8 in observing time !</a:t>
            </a:r>
          </a:p>
        </p:txBody>
      </p:sp>
      <p:grpSp>
        <p:nvGrpSpPr>
          <p:cNvPr id="759" name="Group"/>
          <p:cNvGrpSpPr/>
          <p:nvPr/>
        </p:nvGrpSpPr>
        <p:grpSpPr>
          <a:xfrm>
            <a:off x="6777831" y="6321128"/>
            <a:ext cx="5722292" cy="2105671"/>
            <a:chOff x="0" y="0"/>
            <a:chExt cx="5722291" cy="2105669"/>
          </a:xfrm>
        </p:grpSpPr>
        <p:sp>
          <p:nvSpPr>
            <p:cNvPr id="754" name="Line"/>
            <p:cNvSpPr/>
            <p:nvPr/>
          </p:nvSpPr>
          <p:spPr>
            <a:xfrm>
              <a:off x="1400969" y="343345"/>
              <a:ext cx="4321323" cy="726481"/>
            </a:xfrm>
            <a:prstGeom prst="line">
              <a:avLst/>
            </a:prstGeom>
            <a:noFill/>
            <a:ln w="50800" cap="flat">
              <a:solidFill>
                <a:srgbClr val="971818"/>
              </a:solidFill>
              <a:prstDash val="solid"/>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grpSp>
          <p:nvGrpSpPr>
            <p:cNvPr id="758" name="Group"/>
            <p:cNvGrpSpPr/>
            <p:nvPr/>
          </p:nvGrpSpPr>
          <p:grpSpPr>
            <a:xfrm>
              <a:off x="0" y="0"/>
              <a:ext cx="5595293" cy="2105670"/>
              <a:chOff x="0" y="0"/>
              <a:chExt cx="5595292" cy="2105669"/>
            </a:xfrm>
          </p:grpSpPr>
          <p:sp>
            <p:nvSpPr>
              <p:cNvPr id="755" name="Line"/>
              <p:cNvSpPr/>
              <p:nvPr/>
            </p:nvSpPr>
            <p:spPr>
              <a:xfrm flipV="1">
                <a:off x="1527968" y="433634"/>
                <a:ext cx="4067325" cy="738635"/>
              </a:xfrm>
              <a:prstGeom prst="line">
                <a:avLst/>
              </a:prstGeom>
              <a:noFill/>
              <a:ln w="50800" cap="flat">
                <a:solidFill>
                  <a:srgbClr val="971818"/>
                </a:solidFill>
                <a:prstDash val="solid"/>
                <a:miter lim="400000"/>
              </a:ln>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756" name="Oval"/>
              <p:cNvSpPr/>
              <p:nvPr/>
            </p:nvSpPr>
            <p:spPr>
              <a:xfrm>
                <a:off x="0" y="0"/>
                <a:ext cx="1402954" cy="845492"/>
              </a:xfrm>
              <a:prstGeom prst="ellipse">
                <a:avLst/>
              </a:prstGeom>
              <a:noFill/>
              <a:ln w="50800" cap="flat">
                <a:solidFill>
                  <a:srgbClr val="971818"/>
                </a:solidFill>
                <a:prstDash val="solid"/>
                <a:miter lim="400000"/>
              </a:ln>
              <a:effectLst>
                <a:outerShdw blurRad="76200" dir="18900000" rotWithShape="0">
                  <a:srgbClr val="000000">
                    <a:alpha val="80000"/>
                  </a:srgbClr>
                </a:outerShdw>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757" name="Butler et al., 1996…"/>
              <p:cNvSpPr/>
              <p:nvPr/>
            </p:nvSpPr>
            <p:spPr>
              <a:xfrm>
                <a:off x="528405" y="1292869"/>
                <a:ext cx="2426346" cy="812801"/>
              </a:xfrm>
              <a:prstGeom prst="rect">
                <a:avLst/>
              </a:prstGeom>
              <a:gradFill flip="none" rotWithShape="1">
                <a:gsLst>
                  <a:gs pos="0">
                    <a:schemeClr val="accent5"/>
                  </a:gs>
                  <a:gs pos="100000">
                    <a:schemeClr val="accent5">
                      <a:hueOff val="243287"/>
                      <a:satOff val="19694"/>
                      <a:lumOff val="-10952"/>
                    </a:schemeClr>
                  </a:gs>
                </a:gsLst>
                <a:lin ang="5400000" scaled="0"/>
              </a:gra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r>
                  <a:t>Butler et al., 1996</a:t>
                </a:r>
              </a:p>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r>
                  <a:t>Bouchy et al., 2001</a:t>
                </a:r>
              </a:p>
            </p:txBody>
          </p:sp>
        </p:gr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59"/>
                                        </p:tgtEl>
                                        <p:attrNameLst>
                                          <p:attrName>style.visibility</p:attrName>
                                        </p:attrNameLst>
                                      </p:cBhvr>
                                      <p:to>
                                        <p:strVal val="visible"/>
                                      </p:to>
                                    </p:set>
                                    <p:animEffect transition="in" filter="dissolve">
                                      <p:cBhvr>
                                        <p:cTn id="7" dur="10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Oval"/>
          <p:cNvSpPr/>
          <p:nvPr/>
        </p:nvSpPr>
        <p:spPr>
          <a:xfrm>
            <a:off x="3713497" y="3890548"/>
            <a:ext cx="5577806" cy="1972504"/>
          </a:xfrm>
          <a:prstGeom prst="ellipse">
            <a:avLst/>
          </a:prstGeom>
          <a:solidFill>
            <a:srgbClr val="F39019"/>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62" name="Spin-orbit alignment of planetary systems"/>
          <p:cNvSpPr txBox="1"/>
          <p:nvPr/>
        </p:nvSpPr>
        <p:spPr>
          <a:xfrm>
            <a:off x="760290" y="7284973"/>
            <a:ext cx="4788951" cy="1066801"/>
          </a:xfrm>
          <a:prstGeom prst="rect">
            <a:avLst/>
          </a:prstGeom>
          <a:solidFill>
            <a:srgbClr val="EC5D57"/>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a:latin typeface="Helvetica Light"/>
                <a:ea typeface="Helvetica Light"/>
                <a:cs typeface="Helvetica Light"/>
                <a:sym typeface="Helvetica Light"/>
              </a:defRPr>
            </a:lvl1pPr>
          </a:lstStyle>
          <a:p>
            <a:r>
              <a:t>Spin-orbit alignment of planetary systems</a:t>
            </a:r>
          </a:p>
        </p:txBody>
      </p:sp>
      <p:sp>
        <p:nvSpPr>
          <p:cNvPr id="763" name="RV searches for nearby exoplanets"/>
          <p:cNvSpPr txBox="1"/>
          <p:nvPr/>
        </p:nvSpPr>
        <p:spPr>
          <a:xfrm>
            <a:off x="2624578" y="450352"/>
            <a:ext cx="4298976" cy="1066801"/>
          </a:xfrm>
          <a:prstGeom prst="rect">
            <a:avLst/>
          </a:prstGeom>
          <a:solidFill>
            <a:srgbClr val="70BF4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a:latin typeface="Helvetica Light"/>
                <a:ea typeface="Helvetica Light"/>
                <a:cs typeface="Helvetica Light"/>
                <a:sym typeface="Helvetica Light"/>
              </a:defRPr>
            </a:lvl1pPr>
          </a:lstStyle>
          <a:p>
            <a:r>
              <a:t>RV searches for nearby exoplanets</a:t>
            </a:r>
          </a:p>
        </p:txBody>
      </p:sp>
      <p:sp>
        <p:nvSpPr>
          <p:cNvPr id="764" name="Transmission/emission spectroscopy of exoplanet atmospheres"/>
          <p:cNvSpPr txBox="1"/>
          <p:nvPr/>
        </p:nvSpPr>
        <p:spPr>
          <a:xfrm>
            <a:off x="7537358" y="7427853"/>
            <a:ext cx="4788951" cy="1549401"/>
          </a:xfrm>
          <a:prstGeom prst="rect">
            <a:avLst/>
          </a:prstGeom>
          <a:solidFill>
            <a:srgbClr val="B36AE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a:latin typeface="Helvetica Light"/>
                <a:ea typeface="Helvetica Light"/>
                <a:cs typeface="Helvetica Light"/>
                <a:sym typeface="Helvetica Light"/>
              </a:defRPr>
            </a:lvl1pPr>
          </a:lstStyle>
          <a:p>
            <a:r>
              <a:t>Transmission/emission spectroscopy of exoplanet atmospheres</a:t>
            </a:r>
          </a:p>
        </p:txBody>
      </p:sp>
      <p:sp>
        <p:nvSpPr>
          <p:cNvPr id="765" name="High-resolution spectroscopy"/>
          <p:cNvSpPr txBox="1"/>
          <p:nvPr/>
        </p:nvSpPr>
        <p:spPr>
          <a:xfrm>
            <a:off x="3987530" y="4190999"/>
            <a:ext cx="502974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200" b="1"/>
            </a:lvl1pPr>
          </a:lstStyle>
          <a:p>
            <a:r>
              <a:t>High-resolution spectroscopy</a:t>
            </a:r>
          </a:p>
        </p:txBody>
      </p:sp>
      <p:sp>
        <p:nvSpPr>
          <p:cNvPr id="766" name="Mass measurement of transiting exoplanets"/>
          <p:cNvSpPr txBox="1"/>
          <p:nvPr/>
        </p:nvSpPr>
        <p:spPr>
          <a:xfrm>
            <a:off x="7850982" y="1401825"/>
            <a:ext cx="4788951" cy="1066801"/>
          </a:xfrm>
          <a:prstGeom prst="rect">
            <a:avLst/>
          </a:prstGeom>
          <a:solidFill>
            <a:srgbClr val="51A7F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a:latin typeface="Helvetica Light"/>
                <a:ea typeface="Helvetica Light"/>
                <a:cs typeface="Helvetica Light"/>
                <a:sym typeface="Helvetica Light"/>
              </a:defRPr>
            </a:lvl1pPr>
          </a:lstStyle>
          <a:p>
            <a:r>
              <a:t>Mass measurement of transiting exoplanets</a:t>
            </a:r>
          </a:p>
        </p:txBody>
      </p:sp>
      <p:sp>
        <p:nvSpPr>
          <p:cNvPr id="767" name="Stellar physical parameters"/>
          <p:cNvSpPr txBox="1"/>
          <p:nvPr/>
        </p:nvSpPr>
        <p:spPr>
          <a:xfrm>
            <a:off x="218782" y="2518877"/>
            <a:ext cx="3326878" cy="1066801"/>
          </a:xfrm>
          <a:prstGeom prst="rect">
            <a:avLst/>
          </a:prstGeom>
          <a:solidFill>
            <a:srgbClr val="F5D328"/>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a:latin typeface="Helvetica Light"/>
                <a:ea typeface="Helvetica Light"/>
                <a:cs typeface="Helvetica Light"/>
                <a:sym typeface="Helvetica Light"/>
              </a:defRPr>
            </a:lvl1pPr>
          </a:lstStyle>
          <a:p>
            <a:r>
              <a:t>Stellar physical parameters</a:t>
            </a:r>
          </a:p>
        </p:txBody>
      </p:sp>
      <p:sp>
        <p:nvSpPr>
          <p:cNvPr id="768" name="Line"/>
          <p:cNvSpPr/>
          <p:nvPr/>
        </p:nvSpPr>
        <p:spPr>
          <a:xfrm flipV="1">
            <a:off x="8084961" y="2609297"/>
            <a:ext cx="1351026" cy="1351026"/>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69" name="Line"/>
          <p:cNvSpPr/>
          <p:nvPr/>
        </p:nvSpPr>
        <p:spPr>
          <a:xfrm>
            <a:off x="8084961" y="5864716"/>
            <a:ext cx="1079036" cy="1385237"/>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0" name="Line"/>
          <p:cNvSpPr/>
          <p:nvPr/>
        </p:nvSpPr>
        <p:spPr>
          <a:xfrm flipH="1" flipV="1">
            <a:off x="5659326" y="1575035"/>
            <a:ext cx="328064" cy="2255301"/>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1" name="Line"/>
          <p:cNvSpPr/>
          <p:nvPr/>
        </p:nvSpPr>
        <p:spPr>
          <a:xfrm flipH="1" flipV="1">
            <a:off x="2921532" y="3650909"/>
            <a:ext cx="1029064" cy="731237"/>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2" name="Line"/>
          <p:cNvSpPr/>
          <p:nvPr/>
        </p:nvSpPr>
        <p:spPr>
          <a:xfrm flipH="1">
            <a:off x="4233725" y="5935864"/>
            <a:ext cx="828533" cy="1242055"/>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773" name="logo_espresso_flags.pdf" descr="logo_espresso_flags.pdf"/>
          <p:cNvPicPr>
            <a:picLocks noChangeAspect="1"/>
          </p:cNvPicPr>
          <p:nvPr/>
        </p:nvPicPr>
        <p:blipFill>
          <a:blip r:embed="rId2">
            <a:extLst/>
          </a:blip>
          <a:stretch>
            <a:fillRect/>
          </a:stretch>
        </p:blipFill>
        <p:spPr>
          <a:xfrm>
            <a:off x="7021414" y="4876800"/>
            <a:ext cx="3991712" cy="1905242"/>
          </a:xfrm>
          <a:prstGeom prst="rect">
            <a:avLst/>
          </a:prstGeom>
          <a:ln w="12700">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espresso_fond_noir.png" descr="espresso_fond_noir.png"/>
          <p:cNvPicPr>
            <a:picLocks/>
          </p:cNvPicPr>
          <p:nvPr/>
        </p:nvPicPr>
        <p:blipFill>
          <a:blip r:embed="rId2">
            <a:extLst/>
          </a:blip>
          <a:stretch>
            <a:fillRect/>
          </a:stretch>
        </p:blipFill>
        <p:spPr>
          <a:xfrm>
            <a:off x="0" y="0"/>
            <a:ext cx="13020252" cy="9765884"/>
          </a:xfrm>
          <a:prstGeom prst="rect">
            <a:avLst/>
          </a:prstGeom>
          <a:ln w="12700">
            <a:miter lim="400000"/>
          </a:ln>
        </p:spPr>
      </p:pic>
      <p:pic>
        <p:nvPicPr>
          <p:cNvPr id="591" name="image.png" descr="image.png"/>
          <p:cNvPicPr>
            <a:picLocks/>
          </p:cNvPicPr>
          <p:nvPr/>
        </p:nvPicPr>
        <p:blipFill>
          <a:blip r:embed="rId3">
            <a:extLst/>
          </a:blip>
          <a:stretch>
            <a:fillRect/>
          </a:stretch>
        </p:blipFill>
        <p:spPr>
          <a:xfrm>
            <a:off x="-215900" y="-165100"/>
            <a:ext cx="14471844" cy="11595100"/>
          </a:xfrm>
          <a:prstGeom prst="rect">
            <a:avLst/>
          </a:prstGeom>
          <a:ln w="12700">
            <a:miter lim="400000"/>
          </a:ln>
        </p:spPr>
      </p:pic>
      <p:sp>
        <p:nvSpPr>
          <p:cNvPr id="592" name="1"/>
          <p:cNvSpPr txBox="1"/>
          <p:nvPr/>
        </p:nvSpPr>
        <p:spPr>
          <a:xfrm>
            <a:off x="12077679" y="9118919"/>
            <a:ext cx="647701"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980" marR="68980" algn="ctr" defTabSz="1345112">
              <a:buClr>
                <a:srgbClr val="FFFFFF"/>
              </a:buClr>
              <a:buFont typeface="Arial"/>
              <a:defRPr sz="1400">
                <a:solidFill>
                  <a:srgbClr val="FFFFFF"/>
                </a:solidFill>
                <a:uFill>
                  <a:solidFill>
                    <a:srgbClr val="FFFFFF"/>
                  </a:solidFill>
                </a:uFill>
                <a:latin typeface="Arial"/>
                <a:ea typeface="Arial"/>
                <a:cs typeface="Arial"/>
                <a:sym typeface="Arial"/>
              </a:defRPr>
            </a:lvl1pPr>
          </a:lstStyle>
          <a:p>
            <a:r>
              <a:t>1</a:t>
            </a:r>
          </a:p>
        </p:txBody>
      </p:sp>
      <p:sp>
        <p:nvSpPr>
          <p:cNvPr id="593" name="ESPRESSO"/>
          <p:cNvSpPr txBox="1">
            <a:spLocks noGrp="1"/>
          </p:cNvSpPr>
          <p:nvPr>
            <p:ph type="title"/>
          </p:nvPr>
        </p:nvSpPr>
        <p:spPr>
          <a:xfrm>
            <a:off x="4127500" y="0"/>
            <a:ext cx="7785100" cy="2311400"/>
          </a:xfrm>
          <a:prstGeom prst="rect">
            <a:avLst/>
          </a:prstGeom>
        </p:spPr>
        <p:txBody>
          <a:bodyPr/>
          <a:lstStyle>
            <a:lvl1pPr>
              <a:defRPr sz="6400">
                <a:solidFill>
                  <a:srgbClr val="76D6FF"/>
                </a:solidFill>
                <a:uFill>
                  <a:solidFill>
                    <a:srgbClr val="00FDFF"/>
                  </a:solidFill>
                </a:uFill>
              </a:defRPr>
            </a:lvl1pPr>
          </a:lstStyle>
          <a:p>
            <a:r>
              <a:t>ESPRESSO</a:t>
            </a:r>
          </a:p>
        </p:txBody>
      </p:sp>
      <p:sp>
        <p:nvSpPr>
          <p:cNvPr id="594" name="Francesco A. Pepe, Stefano Cristiani, Rafael Rebolo Lopez, Nuno C. Santos, Antonio Amorim, Gerardo Avila, Willy Benz, Piercarlo Bonifacio, Alexandre Cabral, Pedro Carvas, Roberto Cirami, João Coelho, Maurizio Comari, Igor Coretti, Vincenzo De Caprio, Hans Dekker, Bernard Delabre, Paolo Di Marcantonio, Valentina D'Odorico, Michel Fleury, Ramòn Garcia Lòpez,"/>
          <p:cNvSpPr txBox="1">
            <a:spLocks noGrp="1"/>
          </p:cNvSpPr>
          <p:nvPr>
            <p:ph type="body" sz="quarter" idx="1"/>
          </p:nvPr>
        </p:nvSpPr>
        <p:spPr>
          <a:xfrm>
            <a:off x="266700" y="3827530"/>
            <a:ext cx="6565900" cy="3810001"/>
          </a:xfrm>
          <a:prstGeom prst="rect">
            <a:avLst/>
          </a:prstGeom>
        </p:spPr>
        <p:txBody>
          <a:bodyPr/>
          <a:lstStyle/>
          <a:p>
            <a:pPr marL="68980" indent="-68980">
              <a:buClr>
                <a:srgbClr val="7AB7C5"/>
              </a:buClr>
              <a:buSzTx/>
              <a:buNone/>
              <a:defRPr sz="2200">
                <a:solidFill>
                  <a:srgbClr val="FFF2A8"/>
                </a:solidFill>
                <a:uFill>
                  <a:solidFill>
                    <a:srgbClr val="FFF2A8"/>
                  </a:solidFill>
                </a:uFill>
              </a:defRPr>
            </a:pPr>
            <a:r>
              <a:rPr>
                <a:solidFill>
                  <a:srgbClr val="FFF2D5"/>
                </a:solidFill>
                <a:uFill>
                  <a:solidFill>
                    <a:srgbClr val="FFF2D5"/>
                  </a:solidFill>
                </a:uFill>
              </a:rPr>
              <a:t> Francesco A. Pepe, S</a:t>
            </a:r>
            <a:r>
              <a:t>tefano Cristiani, Rafael Rebolo Lopez, Nuno C. Santos, Antonio Amorim, Gerardo Avila, Willy Benz, Piercarlo Bonifacio, Alexandre Cabral, Pedro Carvas, Roberto Cirami, João Coelho, Maurizio Comari, Igor Coretti, Vincenzo De Caprio, Hans Dekker, Bernard Delabre, Paolo Di Marcantonio, Valentina D'Odorico, Michel Fleury, Ramòn Garcia Lòpez,</a:t>
            </a:r>
          </a:p>
        </p:txBody>
      </p:sp>
      <p:pic>
        <p:nvPicPr>
          <p:cNvPr id="595" name="logo_espresso_project_noir.pdf" descr="logo_espresso_project_noir.pdf"/>
          <p:cNvPicPr>
            <a:picLocks noChangeAspect="1"/>
          </p:cNvPicPr>
          <p:nvPr/>
        </p:nvPicPr>
        <p:blipFill>
          <a:blip r:embed="rId4">
            <a:extLst/>
          </a:blip>
          <a:srcRect l="17257" t="22884" r="14187" b="24346"/>
          <a:stretch>
            <a:fillRect/>
          </a:stretch>
        </p:blipFill>
        <p:spPr>
          <a:xfrm>
            <a:off x="148610" y="522203"/>
            <a:ext cx="5484071" cy="2580472"/>
          </a:xfrm>
          <a:custGeom>
            <a:avLst/>
            <a:gdLst/>
            <a:ahLst/>
            <a:cxnLst>
              <a:cxn ang="0">
                <a:pos x="wd2" y="hd2"/>
              </a:cxn>
              <a:cxn ang="5400000">
                <a:pos x="wd2" y="hd2"/>
              </a:cxn>
              <a:cxn ang="10800000">
                <a:pos x="wd2" y="hd2"/>
              </a:cxn>
              <a:cxn ang="16200000">
                <a:pos x="wd2" y="hd2"/>
              </a:cxn>
            </a:cxnLst>
            <a:rect l="0" t="0" r="r" b="b"/>
            <a:pathLst>
              <a:path w="20867" h="21315" extrusionOk="0">
                <a:moveTo>
                  <a:pt x="16908" y="7"/>
                </a:moveTo>
                <a:cubicBezTo>
                  <a:pt x="16255" y="-29"/>
                  <a:pt x="15514" y="68"/>
                  <a:pt x="14861" y="305"/>
                </a:cubicBezTo>
                <a:cubicBezTo>
                  <a:pt x="13827" y="681"/>
                  <a:pt x="11934" y="1723"/>
                  <a:pt x="11801" y="1990"/>
                </a:cubicBezTo>
                <a:cubicBezTo>
                  <a:pt x="11658" y="2277"/>
                  <a:pt x="11697" y="2266"/>
                  <a:pt x="12943" y="1626"/>
                </a:cubicBezTo>
                <a:cubicBezTo>
                  <a:pt x="15008" y="565"/>
                  <a:pt x="16877" y="345"/>
                  <a:pt x="17748" y="1059"/>
                </a:cubicBezTo>
                <a:cubicBezTo>
                  <a:pt x="18212" y="1440"/>
                  <a:pt x="18625" y="2440"/>
                  <a:pt x="18625" y="3184"/>
                </a:cubicBezTo>
                <a:cubicBezTo>
                  <a:pt x="18625" y="4000"/>
                  <a:pt x="18321" y="5284"/>
                  <a:pt x="17848" y="6478"/>
                </a:cubicBezTo>
                <a:lnTo>
                  <a:pt x="17491" y="7376"/>
                </a:lnTo>
                <a:lnTo>
                  <a:pt x="16848" y="7108"/>
                </a:lnTo>
                <a:cubicBezTo>
                  <a:pt x="15831" y="6682"/>
                  <a:pt x="13413" y="6539"/>
                  <a:pt x="12370" y="6842"/>
                </a:cubicBezTo>
                <a:cubicBezTo>
                  <a:pt x="11858" y="6991"/>
                  <a:pt x="11061" y="7327"/>
                  <a:pt x="10599" y="7590"/>
                </a:cubicBezTo>
                <a:cubicBezTo>
                  <a:pt x="9644" y="8133"/>
                  <a:pt x="8065" y="9660"/>
                  <a:pt x="8280" y="9835"/>
                </a:cubicBezTo>
                <a:cubicBezTo>
                  <a:pt x="8358" y="9899"/>
                  <a:pt x="8793" y="9585"/>
                  <a:pt x="9248" y="9137"/>
                </a:cubicBezTo>
                <a:cubicBezTo>
                  <a:pt x="10615" y="7787"/>
                  <a:pt x="11678" y="7302"/>
                  <a:pt x="13569" y="7167"/>
                </a:cubicBezTo>
                <a:cubicBezTo>
                  <a:pt x="16113" y="6984"/>
                  <a:pt x="18449" y="8020"/>
                  <a:pt x="18797" y="9484"/>
                </a:cubicBezTo>
                <a:cubicBezTo>
                  <a:pt x="18911" y="9960"/>
                  <a:pt x="19034" y="10137"/>
                  <a:pt x="19253" y="10137"/>
                </a:cubicBezTo>
                <a:cubicBezTo>
                  <a:pt x="19783" y="10137"/>
                  <a:pt x="20345" y="11793"/>
                  <a:pt x="20345" y="13353"/>
                </a:cubicBezTo>
                <a:cubicBezTo>
                  <a:pt x="20345" y="15081"/>
                  <a:pt x="19434" y="17003"/>
                  <a:pt x="18100" y="18087"/>
                </a:cubicBezTo>
                <a:cubicBezTo>
                  <a:pt x="14913" y="20675"/>
                  <a:pt x="9804" y="19878"/>
                  <a:pt x="8186" y="16539"/>
                </a:cubicBezTo>
                <a:cubicBezTo>
                  <a:pt x="8035" y="16227"/>
                  <a:pt x="7821" y="15972"/>
                  <a:pt x="7710" y="15972"/>
                </a:cubicBezTo>
                <a:cubicBezTo>
                  <a:pt x="7525" y="15972"/>
                  <a:pt x="7529" y="16017"/>
                  <a:pt x="7753" y="16533"/>
                </a:cubicBezTo>
                <a:cubicBezTo>
                  <a:pt x="8335" y="17879"/>
                  <a:pt x="10147" y="19251"/>
                  <a:pt x="11902" y="19673"/>
                </a:cubicBezTo>
                <a:cubicBezTo>
                  <a:pt x="15497" y="20538"/>
                  <a:pt x="19094" y="18889"/>
                  <a:pt x="20347" y="15798"/>
                </a:cubicBezTo>
                <a:cubicBezTo>
                  <a:pt x="21124" y="13882"/>
                  <a:pt x="21037" y="12168"/>
                  <a:pt x="20043" y="9825"/>
                </a:cubicBezTo>
                <a:cubicBezTo>
                  <a:pt x="19620" y="8827"/>
                  <a:pt x="19349" y="8379"/>
                  <a:pt x="19163" y="8367"/>
                </a:cubicBezTo>
                <a:cubicBezTo>
                  <a:pt x="18922" y="8350"/>
                  <a:pt x="18156" y="7891"/>
                  <a:pt x="17955" y="7642"/>
                </a:cubicBezTo>
                <a:cubicBezTo>
                  <a:pt x="17912" y="7589"/>
                  <a:pt x="18100" y="6950"/>
                  <a:pt x="18373" y="6223"/>
                </a:cubicBezTo>
                <a:cubicBezTo>
                  <a:pt x="19434" y="3396"/>
                  <a:pt x="19452" y="1491"/>
                  <a:pt x="18427" y="502"/>
                </a:cubicBezTo>
                <a:cubicBezTo>
                  <a:pt x="18127" y="212"/>
                  <a:pt x="17562" y="43"/>
                  <a:pt x="16908" y="7"/>
                </a:cubicBezTo>
                <a:close/>
                <a:moveTo>
                  <a:pt x="5149" y="8157"/>
                </a:moveTo>
                <a:cubicBezTo>
                  <a:pt x="4846" y="8160"/>
                  <a:pt x="2395" y="11809"/>
                  <a:pt x="1478" y="13668"/>
                </a:cubicBezTo>
                <a:cubicBezTo>
                  <a:pt x="-222" y="17114"/>
                  <a:pt x="-476" y="19959"/>
                  <a:pt x="824" y="21004"/>
                </a:cubicBezTo>
                <a:cubicBezTo>
                  <a:pt x="1529" y="21571"/>
                  <a:pt x="3954" y="21332"/>
                  <a:pt x="5557" y="20536"/>
                </a:cubicBezTo>
                <a:cubicBezTo>
                  <a:pt x="6267" y="20183"/>
                  <a:pt x="6992" y="19746"/>
                  <a:pt x="7170" y="19565"/>
                </a:cubicBezTo>
                <a:lnTo>
                  <a:pt x="7493" y="19237"/>
                </a:lnTo>
                <a:lnTo>
                  <a:pt x="7117" y="19349"/>
                </a:lnTo>
                <a:cubicBezTo>
                  <a:pt x="6910" y="19409"/>
                  <a:pt x="6280" y="19680"/>
                  <a:pt x="5718" y="19952"/>
                </a:cubicBezTo>
                <a:cubicBezTo>
                  <a:pt x="4261" y="20658"/>
                  <a:pt x="2006" y="20838"/>
                  <a:pt x="1360" y="20303"/>
                </a:cubicBezTo>
                <a:cubicBezTo>
                  <a:pt x="821" y="19856"/>
                  <a:pt x="555" y="19196"/>
                  <a:pt x="557" y="18313"/>
                </a:cubicBezTo>
                <a:cubicBezTo>
                  <a:pt x="560" y="16602"/>
                  <a:pt x="2156" y="12859"/>
                  <a:pt x="4097" y="10009"/>
                </a:cubicBezTo>
                <a:cubicBezTo>
                  <a:pt x="4693" y="9134"/>
                  <a:pt x="5181" y="8321"/>
                  <a:pt x="5181" y="8206"/>
                </a:cubicBezTo>
                <a:cubicBezTo>
                  <a:pt x="5181" y="8172"/>
                  <a:pt x="5169" y="8156"/>
                  <a:pt x="5149" y="8157"/>
                </a:cubicBezTo>
                <a:close/>
                <a:moveTo>
                  <a:pt x="4584" y="11068"/>
                </a:moveTo>
                <a:cubicBezTo>
                  <a:pt x="4314" y="11068"/>
                  <a:pt x="4173" y="11220"/>
                  <a:pt x="4045" y="11642"/>
                </a:cubicBezTo>
                <a:cubicBezTo>
                  <a:pt x="3866" y="12235"/>
                  <a:pt x="3915" y="13122"/>
                  <a:pt x="4146" y="13464"/>
                </a:cubicBezTo>
                <a:cubicBezTo>
                  <a:pt x="4212" y="13562"/>
                  <a:pt x="4482" y="13616"/>
                  <a:pt x="4746" y="13582"/>
                </a:cubicBezTo>
                <a:cubicBezTo>
                  <a:pt x="5218" y="13522"/>
                  <a:pt x="5225" y="13507"/>
                  <a:pt x="5250" y="12648"/>
                </a:cubicBezTo>
                <a:cubicBezTo>
                  <a:pt x="5282" y="11565"/>
                  <a:pt x="5073" y="11068"/>
                  <a:pt x="4584" y="11068"/>
                </a:cubicBezTo>
                <a:close/>
                <a:moveTo>
                  <a:pt x="6313" y="11068"/>
                </a:moveTo>
                <a:cubicBezTo>
                  <a:pt x="5769" y="11068"/>
                  <a:pt x="5587" y="11496"/>
                  <a:pt x="5806" y="12258"/>
                </a:cubicBezTo>
                <a:cubicBezTo>
                  <a:pt x="5884" y="12528"/>
                  <a:pt x="5891" y="12735"/>
                  <a:pt x="5824" y="12825"/>
                </a:cubicBezTo>
                <a:cubicBezTo>
                  <a:pt x="5766" y="12903"/>
                  <a:pt x="5718" y="13115"/>
                  <a:pt x="5718" y="13300"/>
                </a:cubicBezTo>
                <a:cubicBezTo>
                  <a:pt x="5718" y="13549"/>
                  <a:pt x="5860" y="13638"/>
                  <a:pt x="6259" y="13638"/>
                </a:cubicBezTo>
                <a:cubicBezTo>
                  <a:pt x="6833" y="13638"/>
                  <a:pt x="7001" y="13321"/>
                  <a:pt x="6843" y="12530"/>
                </a:cubicBezTo>
                <a:cubicBezTo>
                  <a:pt x="6799" y="12305"/>
                  <a:pt x="6773" y="11885"/>
                  <a:pt x="6786" y="11596"/>
                </a:cubicBezTo>
                <a:cubicBezTo>
                  <a:pt x="6808" y="11119"/>
                  <a:pt x="6762" y="11068"/>
                  <a:pt x="6313" y="11068"/>
                </a:cubicBezTo>
                <a:close/>
                <a:moveTo>
                  <a:pt x="13198" y="11068"/>
                </a:moveTo>
                <a:cubicBezTo>
                  <a:pt x="12653" y="11068"/>
                  <a:pt x="12471" y="11496"/>
                  <a:pt x="12691" y="12258"/>
                </a:cubicBezTo>
                <a:cubicBezTo>
                  <a:pt x="12768" y="12528"/>
                  <a:pt x="12774" y="12735"/>
                  <a:pt x="12707" y="12825"/>
                </a:cubicBezTo>
                <a:cubicBezTo>
                  <a:pt x="12649" y="12903"/>
                  <a:pt x="12601" y="13115"/>
                  <a:pt x="12601" y="13300"/>
                </a:cubicBezTo>
                <a:cubicBezTo>
                  <a:pt x="12601" y="13549"/>
                  <a:pt x="12744" y="13638"/>
                  <a:pt x="13144" y="13638"/>
                </a:cubicBezTo>
                <a:cubicBezTo>
                  <a:pt x="13717" y="13638"/>
                  <a:pt x="13884" y="13321"/>
                  <a:pt x="13727" y="12530"/>
                </a:cubicBezTo>
                <a:cubicBezTo>
                  <a:pt x="13682" y="12305"/>
                  <a:pt x="13656" y="11885"/>
                  <a:pt x="13669" y="11596"/>
                </a:cubicBezTo>
                <a:cubicBezTo>
                  <a:pt x="13691" y="11119"/>
                  <a:pt x="13647" y="11068"/>
                  <a:pt x="13198" y="11068"/>
                </a:cubicBezTo>
                <a:close/>
                <a:moveTo>
                  <a:pt x="14918" y="11068"/>
                </a:moveTo>
                <a:cubicBezTo>
                  <a:pt x="14373" y="11068"/>
                  <a:pt x="14191" y="11496"/>
                  <a:pt x="14411" y="12258"/>
                </a:cubicBezTo>
                <a:cubicBezTo>
                  <a:pt x="14488" y="12528"/>
                  <a:pt x="14494" y="12735"/>
                  <a:pt x="14427" y="12825"/>
                </a:cubicBezTo>
                <a:cubicBezTo>
                  <a:pt x="14369" y="12903"/>
                  <a:pt x="14323" y="13115"/>
                  <a:pt x="14323" y="13300"/>
                </a:cubicBezTo>
                <a:cubicBezTo>
                  <a:pt x="14323" y="13549"/>
                  <a:pt x="14464" y="13638"/>
                  <a:pt x="14864" y="13638"/>
                </a:cubicBezTo>
                <a:cubicBezTo>
                  <a:pt x="15437" y="13638"/>
                  <a:pt x="15605" y="13321"/>
                  <a:pt x="15448" y="12530"/>
                </a:cubicBezTo>
                <a:cubicBezTo>
                  <a:pt x="15403" y="12305"/>
                  <a:pt x="15376" y="11885"/>
                  <a:pt x="15389" y="11596"/>
                </a:cubicBezTo>
                <a:cubicBezTo>
                  <a:pt x="15411" y="11119"/>
                  <a:pt x="15367" y="11068"/>
                  <a:pt x="14918" y="11068"/>
                </a:cubicBezTo>
                <a:close/>
                <a:moveTo>
                  <a:pt x="11492" y="11074"/>
                </a:moveTo>
                <a:cubicBezTo>
                  <a:pt x="11037" y="11079"/>
                  <a:pt x="10896" y="11304"/>
                  <a:pt x="10818" y="12153"/>
                </a:cubicBezTo>
                <a:cubicBezTo>
                  <a:pt x="10772" y="12655"/>
                  <a:pt x="10807" y="12978"/>
                  <a:pt x="10937" y="13261"/>
                </a:cubicBezTo>
                <a:cubicBezTo>
                  <a:pt x="11070" y="13549"/>
                  <a:pt x="11261" y="13642"/>
                  <a:pt x="11615" y="13592"/>
                </a:cubicBezTo>
                <a:cubicBezTo>
                  <a:pt x="12102" y="13523"/>
                  <a:pt x="12108" y="13509"/>
                  <a:pt x="12133" y="12648"/>
                </a:cubicBezTo>
                <a:cubicBezTo>
                  <a:pt x="12164" y="11579"/>
                  <a:pt x="11956" y="11070"/>
                  <a:pt x="11492" y="11074"/>
                </a:cubicBezTo>
                <a:close/>
                <a:moveTo>
                  <a:pt x="16643" y="11078"/>
                </a:moveTo>
                <a:cubicBezTo>
                  <a:pt x="16397" y="11087"/>
                  <a:pt x="16144" y="11179"/>
                  <a:pt x="16066" y="11350"/>
                </a:cubicBezTo>
                <a:cubicBezTo>
                  <a:pt x="15867" y="11781"/>
                  <a:pt x="15905" y="13109"/>
                  <a:pt x="16125" y="13386"/>
                </a:cubicBezTo>
                <a:cubicBezTo>
                  <a:pt x="16356" y="13678"/>
                  <a:pt x="16906" y="13701"/>
                  <a:pt x="17105" y="13428"/>
                </a:cubicBezTo>
                <a:cubicBezTo>
                  <a:pt x="17185" y="13317"/>
                  <a:pt x="17287" y="12797"/>
                  <a:pt x="17331" y="12271"/>
                </a:cubicBezTo>
                <a:cubicBezTo>
                  <a:pt x="17375" y="11745"/>
                  <a:pt x="17373" y="11366"/>
                  <a:pt x="17327" y="11428"/>
                </a:cubicBezTo>
                <a:cubicBezTo>
                  <a:pt x="17280" y="11491"/>
                  <a:pt x="17211" y="11438"/>
                  <a:pt x="17174" y="11307"/>
                </a:cubicBezTo>
                <a:cubicBezTo>
                  <a:pt x="17127" y="11142"/>
                  <a:pt x="16888" y="11068"/>
                  <a:pt x="16643" y="11078"/>
                </a:cubicBezTo>
                <a:close/>
                <a:moveTo>
                  <a:pt x="7913" y="11104"/>
                </a:moveTo>
                <a:cubicBezTo>
                  <a:pt x="7367" y="11118"/>
                  <a:pt x="7191" y="11322"/>
                  <a:pt x="7438" y="11655"/>
                </a:cubicBezTo>
                <a:cubicBezTo>
                  <a:pt x="7617" y="11894"/>
                  <a:pt x="7572" y="14099"/>
                  <a:pt x="7386" y="14254"/>
                </a:cubicBezTo>
                <a:cubicBezTo>
                  <a:pt x="7297" y="14328"/>
                  <a:pt x="7224" y="14481"/>
                  <a:pt x="7224" y="14595"/>
                </a:cubicBezTo>
                <a:cubicBezTo>
                  <a:pt x="7224" y="14710"/>
                  <a:pt x="7418" y="14805"/>
                  <a:pt x="7654" y="14805"/>
                </a:cubicBezTo>
                <a:cubicBezTo>
                  <a:pt x="8126" y="14805"/>
                  <a:pt x="8183" y="14663"/>
                  <a:pt x="7896" y="14205"/>
                </a:cubicBezTo>
                <a:cubicBezTo>
                  <a:pt x="7737" y="13951"/>
                  <a:pt x="7732" y="13888"/>
                  <a:pt x="7869" y="13802"/>
                </a:cubicBezTo>
                <a:cubicBezTo>
                  <a:pt x="8667" y="13299"/>
                  <a:pt x="8675" y="13290"/>
                  <a:pt x="8710" y="12510"/>
                </a:cubicBezTo>
                <a:cubicBezTo>
                  <a:pt x="8760" y="11387"/>
                  <a:pt x="8589" y="11086"/>
                  <a:pt x="7913" y="11104"/>
                </a:cubicBezTo>
                <a:close/>
                <a:moveTo>
                  <a:pt x="9805" y="11117"/>
                </a:moveTo>
                <a:cubicBezTo>
                  <a:pt x="9204" y="11117"/>
                  <a:pt x="9011" y="11311"/>
                  <a:pt x="9267" y="11655"/>
                </a:cubicBezTo>
                <a:cubicBezTo>
                  <a:pt x="9326" y="11734"/>
                  <a:pt x="9374" y="12047"/>
                  <a:pt x="9374" y="12353"/>
                </a:cubicBezTo>
                <a:cubicBezTo>
                  <a:pt x="9374" y="12659"/>
                  <a:pt x="9326" y="12975"/>
                  <a:pt x="9267" y="13054"/>
                </a:cubicBezTo>
                <a:cubicBezTo>
                  <a:pt x="9208" y="13134"/>
                  <a:pt x="9160" y="13298"/>
                  <a:pt x="9160" y="13418"/>
                </a:cubicBezTo>
                <a:cubicBezTo>
                  <a:pt x="9160" y="13539"/>
                  <a:pt x="9377" y="13638"/>
                  <a:pt x="9643" y="13638"/>
                </a:cubicBezTo>
                <a:cubicBezTo>
                  <a:pt x="10139" y="13638"/>
                  <a:pt x="10299" y="13322"/>
                  <a:pt x="9913" y="13104"/>
                </a:cubicBezTo>
                <a:cubicBezTo>
                  <a:pt x="9661" y="12960"/>
                  <a:pt x="9627" y="12189"/>
                  <a:pt x="9855" y="11779"/>
                </a:cubicBezTo>
                <a:cubicBezTo>
                  <a:pt x="9940" y="11624"/>
                  <a:pt x="10109" y="11565"/>
                  <a:pt x="10231" y="11648"/>
                </a:cubicBezTo>
                <a:cubicBezTo>
                  <a:pt x="10384" y="11754"/>
                  <a:pt x="10451" y="11697"/>
                  <a:pt x="10451" y="11458"/>
                </a:cubicBezTo>
                <a:cubicBezTo>
                  <a:pt x="10451" y="11195"/>
                  <a:pt x="10300" y="11117"/>
                  <a:pt x="9805" y="11117"/>
                </a:cubicBezTo>
                <a:close/>
                <a:moveTo>
                  <a:pt x="14101" y="14805"/>
                </a:moveTo>
                <a:cubicBezTo>
                  <a:pt x="13746" y="14805"/>
                  <a:pt x="13677" y="14883"/>
                  <a:pt x="13677" y="15280"/>
                </a:cubicBezTo>
                <a:cubicBezTo>
                  <a:pt x="13677" y="15678"/>
                  <a:pt x="13712" y="15716"/>
                  <a:pt x="13887" y="15513"/>
                </a:cubicBezTo>
                <a:cubicBezTo>
                  <a:pt x="14028" y="15349"/>
                  <a:pt x="14116" y="15349"/>
                  <a:pt x="14161" y="15510"/>
                </a:cubicBezTo>
                <a:cubicBezTo>
                  <a:pt x="14199" y="15641"/>
                  <a:pt x="14272" y="15690"/>
                  <a:pt x="14323" y="15621"/>
                </a:cubicBezTo>
                <a:cubicBezTo>
                  <a:pt x="14374" y="15553"/>
                  <a:pt x="14446" y="15606"/>
                  <a:pt x="14483" y="15736"/>
                </a:cubicBezTo>
                <a:cubicBezTo>
                  <a:pt x="14520" y="15867"/>
                  <a:pt x="14737" y="15972"/>
                  <a:pt x="14965" y="15972"/>
                </a:cubicBezTo>
                <a:cubicBezTo>
                  <a:pt x="15331" y="15972"/>
                  <a:pt x="15372" y="15918"/>
                  <a:pt x="15320" y="15487"/>
                </a:cubicBezTo>
                <a:cubicBezTo>
                  <a:pt x="15247" y="14881"/>
                  <a:pt x="15014" y="14667"/>
                  <a:pt x="14815" y="15025"/>
                </a:cubicBezTo>
                <a:cubicBezTo>
                  <a:pt x="14712" y="15210"/>
                  <a:pt x="14643" y="15219"/>
                  <a:pt x="14595" y="15051"/>
                </a:cubicBezTo>
                <a:cubicBezTo>
                  <a:pt x="14556" y="14916"/>
                  <a:pt x="14334" y="14805"/>
                  <a:pt x="14101" y="14805"/>
                </a:cubicBezTo>
                <a:close/>
                <a:moveTo>
                  <a:pt x="15823" y="14835"/>
                </a:moveTo>
                <a:cubicBezTo>
                  <a:pt x="15661" y="14860"/>
                  <a:pt x="15622" y="14997"/>
                  <a:pt x="15587" y="15392"/>
                </a:cubicBezTo>
                <a:cubicBezTo>
                  <a:pt x="15537" y="15964"/>
                  <a:pt x="15554" y="15990"/>
                  <a:pt x="15977" y="15943"/>
                </a:cubicBezTo>
                <a:cubicBezTo>
                  <a:pt x="16351" y="15901"/>
                  <a:pt x="16421" y="15815"/>
                  <a:pt x="16421" y="15392"/>
                </a:cubicBezTo>
                <a:cubicBezTo>
                  <a:pt x="16421" y="14981"/>
                  <a:pt x="16349" y="14882"/>
                  <a:pt x="16029" y="14841"/>
                </a:cubicBezTo>
                <a:cubicBezTo>
                  <a:pt x="15944" y="14830"/>
                  <a:pt x="15876" y="14826"/>
                  <a:pt x="15823" y="14835"/>
                </a:cubicBezTo>
                <a:close/>
              </a:path>
            </a:pathLst>
          </a:custGeom>
        </p:spPr>
      </p:pic>
      <p:sp>
        <p:nvSpPr>
          <p:cNvPr id="596" name="José Miguel Herreros Linares, Ian Hughes, Olaf Iwert, Jorge Lima, Jean-Louis Lizon, Gaspare Lo Curto, Christophe Lovis, Antonio Manescau, Carlos Martins, Denis Mégevand, André Moitinho, Paolo Molaro, Mario Monteiro, Manuel Monteiro, Christoph Mordasini, Luca Pasquini, Didier Queloz, José Luis Rasilla, Jose Manuel Rebordão, Samuel Santana Tschudi, Paolo Santin, Danuta Sosnowska, Paolo Spanò, Fabio Tenegi, Stéphane Udry, Eros Vanzella, Matteo Viel, Maria Rosa Zapatero Osorio, Filippo Zerbi"/>
          <p:cNvSpPr txBox="1"/>
          <p:nvPr/>
        </p:nvSpPr>
        <p:spPr>
          <a:xfrm>
            <a:off x="241300" y="7124700"/>
            <a:ext cx="12192000" cy="2394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980" marR="68980" lvl="1" indent="-68980" defTabSz="1345112">
              <a:lnSpc>
                <a:spcPct val="120000"/>
              </a:lnSpc>
              <a:spcBef>
                <a:spcPts val="700"/>
              </a:spcBef>
              <a:buClr>
                <a:srgbClr val="7AB7C5"/>
              </a:buClr>
              <a:buFont typeface="Arial"/>
              <a:defRPr sz="2200">
                <a:solidFill>
                  <a:srgbClr val="FFF2A8"/>
                </a:solidFill>
                <a:uFill>
                  <a:solidFill>
                    <a:srgbClr val="FFF2A8"/>
                  </a:solidFill>
                </a:uFill>
                <a:latin typeface="Arial"/>
                <a:ea typeface="Arial"/>
                <a:cs typeface="Arial"/>
                <a:sym typeface="Arial"/>
              </a:defRPr>
            </a:pPr>
            <a:r>
              <a:t> José Miguel Herreros Linares, Ian Hughes, Olaf Iwert, Jorge Lima, Jean-Louis Lizon, Gaspare Lo Curto, Christophe Lovis, Antonio Manescau, Carlos Martins, Denis Mégevand, André Moitinho, Paolo Molaro, Mario Monteiro, Manuel Monteiro, Christoph Mordasini, Luca Pasquini, Didier Queloz, José Luis Rasilla, Jose Manuel Rebordão, Samuel Santana Tschudi, Paolo Santin, Danuta Sosnowska, Paolo Spanò, Fabio Tenegi, Stéphane Udry, Eros Vanzella, Matteo Viel, Maria Rosa Zapatero Osorio, Filippo Zerbi</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espresso_project_B.png" descr="espresso_project_B.png"/>
          <p:cNvPicPr>
            <a:picLocks/>
          </p:cNvPicPr>
          <p:nvPr/>
        </p:nvPicPr>
        <p:blipFill>
          <a:blip r:embed="rId3">
            <a:extLst/>
          </a:blip>
          <a:stretch>
            <a:fillRect/>
          </a:stretch>
        </p:blipFill>
        <p:spPr>
          <a:xfrm>
            <a:off x="-12700" y="0"/>
            <a:ext cx="13020252" cy="9765884"/>
          </a:xfrm>
          <a:prstGeom prst="rect">
            <a:avLst/>
          </a:prstGeom>
          <a:ln w="12700">
            <a:miter lim="400000"/>
          </a:ln>
        </p:spPr>
      </p:pic>
      <p:sp>
        <p:nvSpPr>
          <p:cNvPr id="776" name="Rocky &amp; Habital"/>
          <p:cNvSpPr txBox="1">
            <a:spLocks noGrp="1"/>
          </p:cNvSpPr>
          <p:nvPr>
            <p:ph type="title"/>
          </p:nvPr>
        </p:nvSpPr>
        <p:spPr>
          <a:prstGeom prst="rect">
            <a:avLst/>
          </a:prstGeom>
        </p:spPr>
        <p:txBody>
          <a:bodyPr/>
          <a:lstStyle>
            <a:lvl1pPr marL="0" indent="121368"/>
          </a:lstStyle>
          <a:p>
            <a:r>
              <a:t>Rocky &amp; Habital</a:t>
            </a:r>
          </a:p>
        </p:txBody>
      </p:sp>
      <p:pic>
        <p:nvPicPr>
          <p:cNvPr id="777" name="pasted-image.tiff" descr="pasted-image.tiff"/>
          <p:cNvPicPr>
            <a:picLocks noChangeAspect="1"/>
          </p:cNvPicPr>
          <p:nvPr/>
        </p:nvPicPr>
        <p:blipFill>
          <a:blip r:embed="rId4">
            <a:extLst/>
          </a:blip>
          <a:stretch>
            <a:fillRect/>
          </a:stretch>
        </p:blipFill>
        <p:spPr>
          <a:xfrm>
            <a:off x="1765731" y="2044700"/>
            <a:ext cx="9852653" cy="7385561"/>
          </a:xfrm>
          <a:prstGeom prst="rect">
            <a:avLst/>
          </a:prstGeom>
          <a:ln w="12700">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HD 219134: a planetary system with at least…"/>
          <p:cNvSpPr txBox="1"/>
          <p:nvPr/>
        </p:nvSpPr>
        <p:spPr>
          <a:xfrm>
            <a:off x="901699" y="-12701"/>
            <a:ext cx="11188701" cy="1333501"/>
          </a:xfrm>
          <a:prstGeom prst="rect">
            <a:avLst/>
          </a:prstGeom>
          <a:ln w="12700">
            <a:miter lim="400000"/>
          </a:ln>
          <a:effectLst>
            <a:outerShdw blurRad="114300" dist="635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3400">
                <a:latin typeface="+mn-lt"/>
                <a:ea typeface="+mn-ea"/>
                <a:cs typeface="+mn-cs"/>
                <a:sym typeface="Gill Sans"/>
              </a:defRPr>
            </a:pPr>
            <a:r>
              <a:t>HD 219134: a planetary system with at least </a:t>
            </a:r>
          </a:p>
          <a:p>
            <a:pPr algn="ctr" defTabSz="584200">
              <a:defRPr sz="3400">
                <a:latin typeface="+mn-lt"/>
                <a:ea typeface="+mn-ea"/>
                <a:cs typeface="+mn-cs"/>
                <a:sym typeface="Gill Sans"/>
              </a:defRPr>
            </a:pPr>
            <a:r>
              <a:t>three super-Earths and a distant giant planet</a:t>
            </a:r>
          </a:p>
        </p:txBody>
      </p:sp>
      <p:sp>
        <p:nvSpPr>
          <p:cNvPr id="782" name="Motalebi, Udry, Gillon, et al. (2015), A&amp;A, 584, A72"/>
          <p:cNvSpPr txBox="1"/>
          <p:nvPr/>
        </p:nvSpPr>
        <p:spPr>
          <a:xfrm>
            <a:off x="3136900" y="1162049"/>
            <a:ext cx="671830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800">
                <a:solidFill>
                  <a:srgbClr val="77BB41"/>
                </a:solidFill>
                <a:latin typeface="Arial"/>
                <a:ea typeface="Arial"/>
                <a:cs typeface="Arial"/>
                <a:sym typeface="Arial"/>
              </a:defRPr>
            </a:lvl1pPr>
          </a:lstStyle>
          <a:p>
            <a:r>
              <a:t>Motalebi, Udry, Gillon, et al. (2015), A&amp;A, 584, A72</a:t>
            </a:r>
          </a:p>
        </p:txBody>
      </p:sp>
      <p:sp>
        <p:nvSpPr>
          <p:cNvPr id="783" name="The 8th closest planet-hosting star (d=6.5 pc, V=5.57, K3V)"/>
          <p:cNvSpPr txBox="1"/>
          <p:nvPr/>
        </p:nvSpPr>
        <p:spPr>
          <a:xfrm>
            <a:off x="1860550" y="1826147"/>
            <a:ext cx="9385300" cy="447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400">
                <a:latin typeface="Arial"/>
                <a:ea typeface="Arial"/>
                <a:cs typeface="Arial"/>
                <a:sym typeface="Arial"/>
              </a:defRPr>
            </a:pPr>
            <a:r>
              <a:t>The 8</a:t>
            </a:r>
            <a:r>
              <a:rPr baseline="31999"/>
              <a:t>th</a:t>
            </a:r>
            <a:r>
              <a:t> closest planet-hosting star (d=6.5 pc, V=5.57, K3V) </a:t>
            </a:r>
          </a:p>
        </p:txBody>
      </p:sp>
      <p:grpSp>
        <p:nvGrpSpPr>
          <p:cNvPr id="786" name="Group"/>
          <p:cNvGrpSpPr/>
          <p:nvPr/>
        </p:nvGrpSpPr>
        <p:grpSpPr>
          <a:xfrm>
            <a:off x="8858414" y="2528093"/>
            <a:ext cx="4068712" cy="7010401"/>
            <a:chOff x="0" y="0"/>
            <a:chExt cx="4068711" cy="7010399"/>
          </a:xfrm>
        </p:grpSpPr>
        <p:pic>
          <p:nvPicPr>
            <p:cNvPr id="784" name="Screen Shot 2016-02-14 at 13.23.33.png" descr="Screen Shot 2016-02-14 at 13.23.33.png"/>
            <p:cNvPicPr>
              <a:picLocks noChangeAspect="1"/>
            </p:cNvPicPr>
            <p:nvPr/>
          </p:nvPicPr>
          <p:blipFill>
            <a:blip r:embed="rId2">
              <a:extLst/>
            </a:blip>
            <a:stretch>
              <a:fillRect/>
            </a:stretch>
          </p:blipFill>
          <p:spPr>
            <a:xfrm>
              <a:off x="0" y="0"/>
              <a:ext cx="3750521" cy="6346365"/>
            </a:xfrm>
            <a:prstGeom prst="rect">
              <a:avLst/>
            </a:prstGeom>
            <a:ln w="12700" cap="flat">
              <a:noFill/>
              <a:miter lim="400000"/>
            </a:ln>
            <a:effectLst/>
          </p:spPr>
        </p:pic>
        <p:pic>
          <p:nvPicPr>
            <p:cNvPr id="785" name="Screen Shot 2016-02-14 at 13.24.01.png" descr="Screen Shot 2016-02-14 at 13.24.01.png"/>
            <p:cNvPicPr>
              <a:picLocks noChangeAspect="1"/>
            </p:cNvPicPr>
            <p:nvPr/>
          </p:nvPicPr>
          <p:blipFill>
            <a:blip r:embed="rId3">
              <a:extLst/>
            </a:blip>
            <a:stretch>
              <a:fillRect/>
            </a:stretch>
          </p:blipFill>
          <p:spPr>
            <a:xfrm>
              <a:off x="59533" y="6258679"/>
              <a:ext cx="4009179" cy="751721"/>
            </a:xfrm>
            <a:prstGeom prst="rect">
              <a:avLst/>
            </a:prstGeom>
            <a:ln w="12700" cap="flat">
              <a:noFill/>
              <a:miter lim="400000"/>
            </a:ln>
            <a:effectLst/>
          </p:spPr>
        </p:pic>
      </p:grpSp>
      <p:pic>
        <p:nvPicPr>
          <p:cNvPr id="787" name="Screen Shot 2016-02-14 at 13.27.40.png" descr="Screen Shot 2016-02-14 at 13.27.40.png"/>
          <p:cNvPicPr>
            <a:picLocks noChangeAspect="1"/>
          </p:cNvPicPr>
          <p:nvPr/>
        </p:nvPicPr>
        <p:blipFill>
          <a:blip r:embed="rId4">
            <a:extLst/>
          </a:blip>
          <a:stretch>
            <a:fillRect/>
          </a:stretch>
        </p:blipFill>
        <p:spPr>
          <a:xfrm>
            <a:off x="260349" y="2689824"/>
            <a:ext cx="8331201" cy="3599134"/>
          </a:xfrm>
          <a:prstGeom prst="rect">
            <a:avLst/>
          </a:prstGeom>
          <a:ln w="12700">
            <a:miter lim="400000"/>
          </a:ln>
        </p:spPr>
      </p:pic>
      <p:sp>
        <p:nvSpPr>
          <p:cNvPr id="788" name="&gt; 1000 HARPS-N RVs spread over 99 epochs"/>
          <p:cNvSpPr txBox="1"/>
          <p:nvPr/>
        </p:nvSpPr>
        <p:spPr>
          <a:xfrm>
            <a:off x="-1" y="2388393"/>
            <a:ext cx="6553201"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2200">
                <a:solidFill>
                  <a:srgbClr val="0061FF"/>
                </a:solidFill>
                <a:latin typeface="Arial"/>
                <a:ea typeface="Arial"/>
                <a:cs typeface="Arial"/>
                <a:sym typeface="Arial"/>
              </a:defRPr>
            </a:lvl1pPr>
          </a:lstStyle>
          <a:p>
            <a:r>
              <a:t>&gt; 1000 HARPS-N RVs spread over 99 epochs</a:t>
            </a:r>
          </a:p>
        </p:txBody>
      </p:sp>
      <p:pic>
        <p:nvPicPr>
          <p:cNvPr id="789" name="Screen Shot 2016-02-14 at 14.55.23.png" descr="Screen Shot 2016-02-14 at 14.55.23.png"/>
          <p:cNvPicPr>
            <a:picLocks noChangeAspect="1"/>
          </p:cNvPicPr>
          <p:nvPr/>
        </p:nvPicPr>
        <p:blipFill>
          <a:blip r:embed="rId5">
            <a:extLst/>
          </a:blip>
          <a:stretch>
            <a:fillRect/>
          </a:stretch>
        </p:blipFill>
        <p:spPr>
          <a:xfrm>
            <a:off x="5141057" y="6539367"/>
            <a:ext cx="3450493" cy="3214233"/>
          </a:xfrm>
          <a:prstGeom prst="rect">
            <a:avLst/>
          </a:prstGeom>
          <a:ln w="12700">
            <a:miter lim="400000"/>
          </a:ln>
        </p:spPr>
      </p:pic>
      <p:pic>
        <p:nvPicPr>
          <p:cNvPr id="790" name="Screen Shot 2016-02-14 at 17.44.17.png" descr="Screen Shot 2016-02-14 at 17.44.17.png"/>
          <p:cNvPicPr>
            <a:picLocks noChangeAspect="1"/>
          </p:cNvPicPr>
          <p:nvPr/>
        </p:nvPicPr>
        <p:blipFill>
          <a:blip r:embed="rId6">
            <a:extLst/>
          </a:blip>
          <a:stretch>
            <a:fillRect/>
          </a:stretch>
        </p:blipFill>
        <p:spPr>
          <a:xfrm>
            <a:off x="-1" y="6415878"/>
            <a:ext cx="5089725" cy="3461212"/>
          </a:xfrm>
          <a:prstGeom prst="rect">
            <a:avLst/>
          </a:prstGeom>
          <a:ln w="12700">
            <a:miter lim="400000"/>
          </a:ln>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The infernal Earth Kepler-78b"/>
          <p:cNvSpPr txBox="1"/>
          <p:nvPr/>
        </p:nvSpPr>
        <p:spPr>
          <a:xfrm>
            <a:off x="292099" y="-12701"/>
            <a:ext cx="12420601" cy="927101"/>
          </a:xfrm>
          <a:prstGeom prst="rect">
            <a:avLst/>
          </a:prstGeom>
          <a:ln w="12700">
            <a:miter lim="400000"/>
          </a:ln>
          <a:effectLst>
            <a:outerShdw blurRad="114300" dist="635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3800">
                <a:latin typeface="+mn-lt"/>
                <a:ea typeface="+mn-ea"/>
                <a:cs typeface="+mn-cs"/>
                <a:sym typeface="Gill Sans"/>
              </a:defRPr>
            </a:lvl1pPr>
          </a:lstStyle>
          <a:p>
            <a:r>
              <a:t>The infernal Earth Kepler-78b</a:t>
            </a:r>
          </a:p>
        </p:txBody>
      </p:sp>
      <p:sp>
        <p:nvSpPr>
          <p:cNvPr id="793" name="Pepe, Cameron, Latham et al. (2013), Nature, 503, 377"/>
          <p:cNvSpPr txBox="1"/>
          <p:nvPr/>
        </p:nvSpPr>
        <p:spPr>
          <a:xfrm>
            <a:off x="2864885" y="1473200"/>
            <a:ext cx="7275030"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solidFill>
                  <a:srgbClr val="77BB41"/>
                </a:solidFill>
                <a:latin typeface="Arial"/>
                <a:ea typeface="Arial"/>
                <a:cs typeface="Arial"/>
                <a:sym typeface="Arial"/>
              </a:defRPr>
            </a:lvl1pPr>
          </a:lstStyle>
          <a:p>
            <a:r>
              <a:t>Pepe, Cameron, Latham et al. (2013), Nature, 503, 377</a:t>
            </a:r>
          </a:p>
        </p:txBody>
      </p:sp>
      <p:sp>
        <p:nvSpPr>
          <p:cNvPr id="794" name="Agreement with an independent measure obtained with HIRES@Keck…"/>
          <p:cNvSpPr txBox="1"/>
          <p:nvPr/>
        </p:nvSpPr>
        <p:spPr>
          <a:xfrm>
            <a:off x="571499" y="8712200"/>
            <a:ext cx="11861801"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200">
                <a:latin typeface="Arial"/>
                <a:ea typeface="Arial"/>
                <a:cs typeface="Arial"/>
                <a:sym typeface="Arial"/>
              </a:defRPr>
            </a:pPr>
            <a:r>
              <a:t>Agreement with an independent measure obtained with HIRES@Keck </a:t>
            </a:r>
          </a:p>
          <a:p>
            <a:pPr algn="ctr" defTabSz="584200">
              <a:defRPr sz="2200">
                <a:latin typeface="Arial"/>
                <a:ea typeface="Arial"/>
                <a:cs typeface="Arial"/>
                <a:sym typeface="Arial"/>
              </a:defRPr>
            </a:pPr>
            <a:r>
              <a:t>by Howard et al. (2013): K=1.66 ± 0.40 m/s</a:t>
            </a:r>
          </a:p>
        </p:txBody>
      </p:sp>
      <p:sp>
        <p:nvSpPr>
          <p:cNvPr id="795" name="An Earth-sized planet with an Earth-like density!…"/>
          <p:cNvSpPr txBox="1"/>
          <p:nvPr/>
        </p:nvSpPr>
        <p:spPr>
          <a:xfrm>
            <a:off x="2397527" y="7499350"/>
            <a:ext cx="8204201" cy="82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200">
                <a:solidFill>
                  <a:srgbClr val="E32400"/>
                </a:solidFill>
                <a:latin typeface="Arial"/>
                <a:ea typeface="Arial"/>
                <a:cs typeface="Arial"/>
                <a:sym typeface="Arial"/>
              </a:defRPr>
            </a:pPr>
            <a:r>
              <a:t>An Earth-sized planet with an Earth-like density!</a:t>
            </a:r>
          </a:p>
          <a:p>
            <a:pPr algn="ctr" defTabSz="584200">
              <a:defRPr sz="2200">
                <a:latin typeface="Arial"/>
                <a:ea typeface="Arial"/>
                <a:cs typeface="Arial"/>
                <a:sym typeface="Arial"/>
              </a:defRPr>
            </a:pPr>
            <a:r>
              <a:t>Its surface is likely covered by lava oceans (T</a:t>
            </a:r>
            <a:r>
              <a:rPr baseline="-5999"/>
              <a:t>eq</a:t>
            </a:r>
            <a:r>
              <a:t> &gt; 2000 K)</a:t>
            </a:r>
          </a:p>
        </p:txBody>
      </p:sp>
      <p:sp>
        <p:nvSpPr>
          <p:cNvPr id="796" name="orbiting an active star (V=11.7, K0V, Prot=12.6 d)"/>
          <p:cNvSpPr txBox="1"/>
          <p:nvPr/>
        </p:nvSpPr>
        <p:spPr>
          <a:xfrm>
            <a:off x="431799" y="882649"/>
            <a:ext cx="12128501"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200">
                <a:latin typeface="Arial"/>
                <a:ea typeface="Arial"/>
                <a:cs typeface="Arial"/>
                <a:sym typeface="Arial"/>
              </a:defRPr>
            </a:pPr>
            <a:r>
              <a:t>orbiting an active star (V=11.7, K0V, P</a:t>
            </a:r>
            <a:r>
              <a:rPr baseline="-5999"/>
              <a:t>rot</a:t>
            </a:r>
            <a:r>
              <a:t>=12.6 d) </a:t>
            </a:r>
          </a:p>
        </p:txBody>
      </p:sp>
      <p:grpSp>
        <p:nvGrpSpPr>
          <p:cNvPr id="799" name="Group"/>
          <p:cNvGrpSpPr/>
          <p:nvPr/>
        </p:nvGrpSpPr>
        <p:grpSpPr>
          <a:xfrm>
            <a:off x="8220120" y="2378639"/>
            <a:ext cx="4385114" cy="3122843"/>
            <a:chOff x="9570" y="30919"/>
            <a:chExt cx="4385112" cy="3122841"/>
          </a:xfrm>
        </p:grpSpPr>
        <p:pic>
          <p:nvPicPr>
            <p:cNvPr id="797" name="Screen Shot 2014-01-13 at 11.51.39 AM.png" descr="Screen Shot 2014-01-13 at 11.51.39 AM.png"/>
            <p:cNvPicPr>
              <a:picLocks noChangeAspect="1"/>
            </p:cNvPicPr>
            <p:nvPr/>
          </p:nvPicPr>
          <p:blipFill>
            <a:blip r:embed="rId2">
              <a:extLst/>
            </a:blip>
            <a:srcRect t="6311" r="2217" b="1456"/>
            <a:stretch>
              <a:fillRect/>
            </a:stretch>
          </p:blipFill>
          <p:spPr>
            <a:xfrm>
              <a:off x="9570" y="423260"/>
              <a:ext cx="4359230" cy="2730501"/>
            </a:xfrm>
            <a:prstGeom prst="rect">
              <a:avLst/>
            </a:prstGeom>
            <a:ln w="12700" cap="flat">
              <a:noFill/>
              <a:miter lim="400000"/>
            </a:ln>
            <a:effectLst/>
          </p:spPr>
        </p:pic>
        <p:sp>
          <p:nvSpPr>
            <p:cNvPr id="798" name="109 HARPS-N radial velocities"/>
            <p:cNvSpPr txBox="1"/>
            <p:nvPr/>
          </p:nvSpPr>
          <p:spPr>
            <a:xfrm>
              <a:off x="343383" y="30919"/>
              <a:ext cx="4051301"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800">
                  <a:solidFill>
                    <a:srgbClr val="444444"/>
                  </a:solidFill>
                  <a:latin typeface="Arial"/>
                  <a:ea typeface="Arial"/>
                  <a:cs typeface="Arial"/>
                  <a:sym typeface="Arial"/>
                </a:defRPr>
              </a:lvl1pPr>
            </a:lstStyle>
            <a:p>
              <a:r>
                <a:t>109 HARPS-N radial velocities</a:t>
              </a:r>
            </a:p>
          </p:txBody>
        </p:sp>
      </p:grpSp>
      <p:grpSp>
        <p:nvGrpSpPr>
          <p:cNvPr id="802" name="Group"/>
          <p:cNvGrpSpPr/>
          <p:nvPr/>
        </p:nvGrpSpPr>
        <p:grpSpPr>
          <a:xfrm>
            <a:off x="317499" y="2175439"/>
            <a:ext cx="5029201" cy="3382367"/>
            <a:chOff x="0" y="30919"/>
            <a:chExt cx="5029200" cy="3382366"/>
          </a:xfrm>
        </p:grpSpPr>
        <p:pic>
          <p:nvPicPr>
            <p:cNvPr id="800" name="Screen Shot 2014-01-13 at 11.48.26 AM.png" descr="Screen Shot 2014-01-13 at 11.48.26 AM.png"/>
            <p:cNvPicPr>
              <a:picLocks noChangeAspect="1"/>
            </p:cNvPicPr>
            <p:nvPr/>
          </p:nvPicPr>
          <p:blipFill>
            <a:blip r:embed="rId3">
              <a:extLst/>
            </a:blip>
            <a:srcRect l="1740" t="9166" r="1528" b="556"/>
            <a:stretch>
              <a:fillRect/>
            </a:stretch>
          </p:blipFill>
          <p:spPr>
            <a:xfrm>
              <a:off x="202438" y="425674"/>
              <a:ext cx="4127501" cy="2987612"/>
            </a:xfrm>
            <a:prstGeom prst="rect">
              <a:avLst/>
            </a:prstGeom>
            <a:ln w="12700" cap="flat">
              <a:noFill/>
              <a:miter lim="400000"/>
            </a:ln>
            <a:effectLst/>
          </p:spPr>
        </p:pic>
        <p:sp>
          <p:nvSpPr>
            <p:cNvPr id="801" name="Kepler photometry (Sanchis-Ojeda+13)"/>
            <p:cNvSpPr txBox="1"/>
            <p:nvPr/>
          </p:nvSpPr>
          <p:spPr>
            <a:xfrm>
              <a:off x="0" y="30919"/>
              <a:ext cx="50292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1800">
                  <a:latin typeface="Arial"/>
                  <a:ea typeface="Arial"/>
                  <a:cs typeface="Arial"/>
                  <a:sym typeface="Arial"/>
                </a:defRPr>
              </a:lvl1pPr>
            </a:lstStyle>
            <a:p>
              <a:r>
                <a:t>Kepler photometry (Sanchis-Ojeda+13)</a:t>
              </a:r>
            </a:p>
          </p:txBody>
        </p:sp>
      </p:grpSp>
      <p:sp>
        <p:nvSpPr>
          <p:cNvPr id="803" name="Porb = 8.5 hr…"/>
          <p:cNvSpPr txBox="1"/>
          <p:nvPr/>
        </p:nvSpPr>
        <p:spPr>
          <a:xfrm>
            <a:off x="5143500" y="3263900"/>
            <a:ext cx="2712916"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400">
                <a:latin typeface="Arial"/>
                <a:ea typeface="Arial"/>
                <a:cs typeface="Arial"/>
                <a:sym typeface="Arial"/>
              </a:defRPr>
            </a:pPr>
            <a:r>
              <a:rPr sz="2200"/>
              <a:t>P</a:t>
            </a:r>
            <a:r>
              <a:rPr sz="2200" baseline="-5999"/>
              <a:t>orb</a:t>
            </a:r>
            <a:r>
              <a:rPr sz="2200"/>
              <a:t> = 8.5 hr</a:t>
            </a:r>
          </a:p>
          <a:p>
            <a:pPr defTabSz="584200">
              <a:defRPr sz="2200">
                <a:latin typeface="Arial"/>
                <a:ea typeface="Arial"/>
                <a:cs typeface="Arial"/>
                <a:sym typeface="Arial"/>
              </a:defRPr>
            </a:pPr>
            <a:r>
              <a:t>R</a:t>
            </a:r>
            <a:r>
              <a:rPr baseline="-5999"/>
              <a:t>p</a:t>
            </a:r>
            <a:r>
              <a:t> = 1.16 ± 0.19 R</a:t>
            </a:r>
            <a:r>
              <a:rPr baseline="-5999">
                <a:latin typeface="Lantinghei TC Extralight"/>
                <a:ea typeface="Lantinghei TC Extralight"/>
                <a:cs typeface="Lantinghei TC Extralight"/>
                <a:sym typeface="Lantinghei TC Extralight"/>
              </a:rPr>
              <a:t>♁</a:t>
            </a:r>
          </a:p>
        </p:txBody>
      </p:sp>
      <p:grpSp>
        <p:nvGrpSpPr>
          <p:cNvPr id="807" name="Group"/>
          <p:cNvGrpSpPr/>
          <p:nvPr/>
        </p:nvGrpSpPr>
        <p:grpSpPr>
          <a:xfrm>
            <a:off x="863599" y="6011955"/>
            <a:ext cx="11277994" cy="1107890"/>
            <a:chOff x="0" y="19406"/>
            <a:chExt cx="11277992" cy="1107888"/>
          </a:xfrm>
        </p:grpSpPr>
        <p:sp>
          <p:nvSpPr>
            <p:cNvPr id="804" name="K   = 1.96 ± 0.32 m/s…"/>
            <p:cNvSpPr txBox="1"/>
            <p:nvPr/>
          </p:nvSpPr>
          <p:spPr>
            <a:xfrm>
              <a:off x="7645792" y="19406"/>
              <a:ext cx="3632201" cy="1107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584200">
                <a:defRPr sz="2200">
                  <a:latin typeface="Arial"/>
                  <a:ea typeface="Arial"/>
                  <a:cs typeface="Arial"/>
                  <a:sym typeface="Arial"/>
                </a:defRPr>
              </a:pPr>
              <a:r>
                <a:t>K   = 1.96 ± 0.32 m/s  </a:t>
              </a:r>
            </a:p>
            <a:p>
              <a:pPr defTabSz="584200">
                <a:defRPr sz="2200">
                  <a:latin typeface="Arial"/>
                  <a:ea typeface="Arial"/>
                  <a:cs typeface="Arial"/>
                  <a:sym typeface="Arial"/>
                </a:defRPr>
              </a:pPr>
              <a:r>
                <a:t>M</a:t>
              </a:r>
              <a:r>
                <a:rPr baseline="-5999"/>
                <a:t>p  </a:t>
              </a:r>
              <a:r>
                <a:t>= 1.86 ± 0.31 M</a:t>
              </a:r>
              <a:r>
                <a:rPr baseline="-5999"/>
                <a:t>⊕</a:t>
              </a:r>
            </a:p>
            <a:p>
              <a:pPr defTabSz="584200">
                <a:defRPr sz="2200">
                  <a:latin typeface="Arial"/>
                  <a:ea typeface="Arial"/>
                  <a:cs typeface="Arial"/>
                  <a:sym typeface="Arial"/>
                </a:defRPr>
              </a:pPr>
              <a:r>
                <a:t>ρ</a:t>
              </a:r>
              <a:r>
                <a:rPr baseline="-5999"/>
                <a:t>p    </a:t>
              </a:r>
              <a:r>
                <a:t>=   5.6 ± 0.7 g/cm</a:t>
              </a:r>
              <a:r>
                <a:rPr baseline="31999"/>
                <a:t>3</a:t>
              </a:r>
            </a:p>
          </p:txBody>
        </p:sp>
        <p:sp>
          <p:nvSpPr>
            <p:cNvPr id="805" name="Simultaneous modelling of…"/>
            <p:cNvSpPr txBox="1"/>
            <p:nvPr/>
          </p:nvSpPr>
          <p:spPr>
            <a:xfrm>
              <a:off x="0" y="190571"/>
              <a:ext cx="4800600"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584200">
                <a:defRPr sz="2200">
                  <a:latin typeface="Arial"/>
                  <a:ea typeface="Arial"/>
                  <a:cs typeface="Arial"/>
                  <a:sym typeface="Arial"/>
                </a:defRPr>
              </a:pPr>
              <a:r>
                <a:t>Simultaneous modelling of </a:t>
              </a:r>
            </a:p>
            <a:p>
              <a:pPr algn="ctr" defTabSz="584200">
                <a:defRPr sz="2200">
                  <a:latin typeface="Arial"/>
                  <a:ea typeface="Arial"/>
                  <a:cs typeface="Arial"/>
                  <a:sym typeface="Arial"/>
                </a:defRPr>
              </a:pPr>
              <a:r>
                <a:t>planetary and activity signals</a:t>
              </a:r>
            </a:p>
          </p:txBody>
        </p:sp>
        <p:sp>
          <p:nvSpPr>
            <p:cNvPr id="806" name="Arrow"/>
            <p:cNvSpPr/>
            <p:nvPr/>
          </p:nvSpPr>
          <p:spPr>
            <a:xfrm>
              <a:off x="5435600" y="382851"/>
              <a:ext cx="1028700" cy="381001"/>
            </a:xfrm>
            <a:prstGeom prst="rightArrow">
              <a:avLst>
                <a:gd name="adj1" fmla="val 25130"/>
                <a:gd name="adj2" fmla="val 86966"/>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he composition of small planets"/>
          <p:cNvSpPr txBox="1"/>
          <p:nvPr/>
        </p:nvSpPr>
        <p:spPr>
          <a:xfrm>
            <a:off x="901699" y="76199"/>
            <a:ext cx="11188701" cy="876301"/>
          </a:xfrm>
          <a:prstGeom prst="rect">
            <a:avLst/>
          </a:prstGeom>
          <a:ln w="12700">
            <a:miter lim="400000"/>
          </a:ln>
          <a:effectLst>
            <a:outerShdw blurRad="114300" dist="635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3400">
                <a:latin typeface="+mn-lt"/>
                <a:ea typeface="+mn-ea"/>
                <a:cs typeface="+mn-cs"/>
                <a:sym typeface="Gill Sans"/>
              </a:defRPr>
            </a:lvl1pPr>
          </a:lstStyle>
          <a:p>
            <a:r>
              <a:t>The composition of small planets</a:t>
            </a:r>
          </a:p>
        </p:txBody>
      </p:sp>
      <p:sp>
        <p:nvSpPr>
          <p:cNvPr id="810" name="- Mp-Rp diagram for planets with Rp &lt; 2.7 R⊕ and σMp/Mp &lt; 20%…"/>
          <p:cNvSpPr txBox="1"/>
          <p:nvPr/>
        </p:nvSpPr>
        <p:spPr>
          <a:xfrm>
            <a:off x="482599" y="7378700"/>
            <a:ext cx="12039601" cy="213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584200">
              <a:defRPr sz="2200">
                <a:latin typeface="Arial"/>
                <a:ea typeface="Arial"/>
                <a:cs typeface="Arial"/>
                <a:sym typeface="Arial"/>
              </a:defRPr>
            </a:pPr>
            <a:r>
              <a:t>- M</a:t>
            </a:r>
            <a:r>
              <a:rPr baseline="-5999"/>
              <a:t>p</a:t>
            </a:r>
            <a:r>
              <a:t>-R</a:t>
            </a:r>
            <a:r>
              <a:rPr baseline="-5999"/>
              <a:t>p</a:t>
            </a:r>
            <a:r>
              <a:t> diagram for planets with R</a:t>
            </a:r>
            <a:r>
              <a:rPr baseline="-5999"/>
              <a:t>p</a:t>
            </a:r>
            <a:r>
              <a:t> &lt; 2.7 R</a:t>
            </a:r>
            <a:r>
              <a:rPr baseline="-5999"/>
              <a:t>⊕</a:t>
            </a:r>
            <a:r>
              <a:t> and σ</a:t>
            </a:r>
            <a:r>
              <a:rPr baseline="-5999"/>
              <a:t>Mp</a:t>
            </a:r>
            <a:r>
              <a:t>/M</a:t>
            </a:r>
            <a:r>
              <a:rPr baseline="-5999"/>
              <a:t>p</a:t>
            </a:r>
            <a:r>
              <a:t> &lt; 20%</a:t>
            </a:r>
          </a:p>
          <a:p>
            <a:pPr algn="just" defTabSz="584200">
              <a:defRPr sz="900">
                <a:latin typeface="Arial"/>
                <a:ea typeface="Arial"/>
                <a:cs typeface="Arial"/>
                <a:sym typeface="Arial"/>
              </a:defRPr>
            </a:pPr>
            <a:endParaRPr/>
          </a:p>
          <a:p>
            <a:pPr algn="just" defTabSz="584200">
              <a:defRPr sz="2200">
                <a:latin typeface="Arial"/>
                <a:ea typeface="Arial"/>
                <a:cs typeface="Arial"/>
                <a:sym typeface="Arial"/>
              </a:defRPr>
            </a:pPr>
            <a:r>
              <a:t>- Solid lines: theoretical M</a:t>
            </a:r>
            <a:r>
              <a:rPr baseline="-5999"/>
              <a:t>p</a:t>
            </a:r>
            <a:r>
              <a:t>-R</a:t>
            </a:r>
            <a:r>
              <a:rPr baseline="-5999"/>
              <a:t>p</a:t>
            </a:r>
            <a:r>
              <a:t> curves for planets with different compositions (Zeng &amp; Sasselov 2013)</a:t>
            </a:r>
          </a:p>
          <a:p>
            <a:pPr algn="just" defTabSz="584200">
              <a:defRPr sz="900">
                <a:latin typeface="Arial"/>
                <a:ea typeface="Arial"/>
                <a:cs typeface="Arial"/>
                <a:sym typeface="Arial"/>
              </a:defRPr>
            </a:pPr>
            <a:endParaRPr/>
          </a:p>
          <a:p>
            <a:pPr algn="just" defTabSz="584200">
              <a:defRPr sz="2200" b="1">
                <a:solidFill>
                  <a:schemeClr val="accent5"/>
                </a:solidFill>
                <a:latin typeface="Arial"/>
                <a:ea typeface="Arial"/>
                <a:cs typeface="Arial"/>
                <a:sym typeface="Arial"/>
              </a:defRPr>
            </a:pPr>
            <a:r>
              <a:t>- Most of small planets with R</a:t>
            </a:r>
            <a:r>
              <a:rPr baseline="-5999"/>
              <a:t>p</a:t>
            </a:r>
            <a:r>
              <a:t> &lt; 2.7 R</a:t>
            </a:r>
            <a:r>
              <a:rPr baseline="-5999"/>
              <a:t>⊕</a:t>
            </a:r>
            <a:r>
              <a:t> and σ</a:t>
            </a:r>
            <a:r>
              <a:rPr baseline="-5999"/>
              <a:t>Mp</a:t>
            </a:r>
            <a:r>
              <a:t>/M</a:t>
            </a:r>
            <a:r>
              <a:rPr baseline="-5999"/>
              <a:t>p</a:t>
            </a:r>
            <a:r>
              <a:t> &lt; 20% have been characterised with HARPS-X</a:t>
            </a:r>
          </a:p>
        </p:txBody>
      </p:sp>
      <p:grpSp>
        <p:nvGrpSpPr>
          <p:cNvPr id="819" name="Group"/>
          <p:cNvGrpSpPr/>
          <p:nvPr/>
        </p:nvGrpSpPr>
        <p:grpSpPr>
          <a:xfrm>
            <a:off x="1947503" y="1130299"/>
            <a:ext cx="9118601" cy="6201007"/>
            <a:chOff x="0" y="0"/>
            <a:chExt cx="9118600" cy="6201005"/>
          </a:xfrm>
        </p:grpSpPr>
        <p:pic>
          <p:nvPicPr>
            <p:cNvPr id="811" name="Screen Shot 2016-02-14 at 17.44.17.png" descr="Screen Shot 2016-02-14 at 17.44.17.png"/>
            <p:cNvPicPr>
              <a:picLocks noChangeAspect="1"/>
            </p:cNvPicPr>
            <p:nvPr/>
          </p:nvPicPr>
          <p:blipFill>
            <a:blip r:embed="rId2">
              <a:extLst/>
            </a:blip>
            <a:stretch>
              <a:fillRect/>
            </a:stretch>
          </p:blipFill>
          <p:spPr>
            <a:xfrm>
              <a:off x="0" y="0"/>
              <a:ext cx="9118600" cy="6201006"/>
            </a:xfrm>
            <a:prstGeom prst="rect">
              <a:avLst/>
            </a:prstGeom>
            <a:ln w="12700" cap="flat">
              <a:noFill/>
              <a:miter lim="400000"/>
            </a:ln>
            <a:effectLst/>
          </p:spPr>
        </p:pic>
        <p:sp>
          <p:nvSpPr>
            <p:cNvPr id="812" name="Oval"/>
            <p:cNvSpPr/>
            <p:nvPr/>
          </p:nvSpPr>
          <p:spPr>
            <a:xfrm>
              <a:off x="5850296" y="1079500"/>
              <a:ext cx="927101" cy="6350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3" name="Oval"/>
            <p:cNvSpPr/>
            <p:nvPr/>
          </p:nvSpPr>
          <p:spPr>
            <a:xfrm>
              <a:off x="7386995" y="508000"/>
              <a:ext cx="482601" cy="9144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4" name="Oval"/>
            <p:cNvSpPr/>
            <p:nvPr/>
          </p:nvSpPr>
          <p:spPr>
            <a:xfrm>
              <a:off x="8288695" y="1244600"/>
              <a:ext cx="457201" cy="3048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5" name="Oval"/>
            <p:cNvSpPr/>
            <p:nvPr/>
          </p:nvSpPr>
          <p:spPr>
            <a:xfrm>
              <a:off x="2992796" y="4394200"/>
              <a:ext cx="723901" cy="4191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6" name="Oval"/>
            <p:cNvSpPr/>
            <p:nvPr/>
          </p:nvSpPr>
          <p:spPr>
            <a:xfrm>
              <a:off x="4338996" y="3797300"/>
              <a:ext cx="609601" cy="1270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7" name="Oval"/>
            <p:cNvSpPr/>
            <p:nvPr/>
          </p:nvSpPr>
          <p:spPr>
            <a:xfrm>
              <a:off x="4719996" y="3784600"/>
              <a:ext cx="749301" cy="1270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8" name="Oval"/>
            <p:cNvSpPr/>
            <p:nvPr/>
          </p:nvSpPr>
          <p:spPr>
            <a:xfrm>
              <a:off x="5126396" y="3289300"/>
              <a:ext cx="457201" cy="419100"/>
            </a:xfrm>
            <a:prstGeom prst="ellipse">
              <a:avLst/>
            </a:prstGeom>
            <a:solidFill>
              <a:srgbClr val="F5EC00">
                <a:alpha val="60000"/>
              </a:srgbClr>
            </a:solidFill>
            <a:ln w="12700" cap="flat">
              <a:solidFill>
                <a:srgbClr val="000000">
                  <a:alpha val="0"/>
                </a:srgbClr>
              </a:solidFill>
              <a:prstDash val="solid"/>
              <a:miter lim="400000"/>
            </a:ln>
            <a:effectLst/>
          </p:spPr>
          <p:txBody>
            <a:bodyPr wrap="square" lIns="50800" tIns="50800" rIns="50800" bIns="50800" numCol="1" anchor="ctr">
              <a:noAutofit/>
            </a:bodyPr>
            <a:lstStyle/>
            <a:p>
              <a:pPr algn="ctr" defTabSz="584200">
                <a:defRPr sz="3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820" name="Oval"/>
          <p:cNvSpPr/>
          <p:nvPr/>
        </p:nvSpPr>
        <p:spPr>
          <a:xfrm>
            <a:off x="7813873" y="1396933"/>
            <a:ext cx="777942" cy="563101"/>
          </a:xfrm>
          <a:prstGeom prst="ellipse">
            <a:avLst/>
          </a:prstGeom>
          <a:solidFill>
            <a:srgbClr val="FFE801">
              <a:alpha val="49353"/>
            </a:srgbClr>
          </a:solidFill>
          <a:ln w="12700">
            <a:miter lim="400000"/>
          </a:ln>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RVs + Transits"/>
          <p:cNvSpPr txBox="1"/>
          <p:nvPr/>
        </p:nvSpPr>
        <p:spPr>
          <a:xfrm>
            <a:off x="1158046" y="709691"/>
            <a:ext cx="5200969"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200" b="1">
                <a:solidFill>
                  <a:schemeClr val="accent5"/>
                </a:solidFill>
              </a:defRPr>
            </a:lvl1pPr>
          </a:lstStyle>
          <a:p>
            <a:r>
              <a:t>RVs + Transits</a:t>
            </a:r>
          </a:p>
        </p:txBody>
      </p:sp>
      <p:pic>
        <p:nvPicPr>
          <p:cNvPr id="823" name="pasted-image.pdf" descr="pasted-image.pdf"/>
          <p:cNvPicPr>
            <a:picLocks noChangeAspect="1"/>
          </p:cNvPicPr>
          <p:nvPr/>
        </p:nvPicPr>
        <p:blipFill>
          <a:blip r:embed="rId2">
            <a:extLst/>
          </a:blip>
          <a:stretch>
            <a:fillRect/>
          </a:stretch>
        </p:blipFill>
        <p:spPr>
          <a:xfrm>
            <a:off x="-12557" y="4611902"/>
            <a:ext cx="7428097" cy="5033833"/>
          </a:xfrm>
          <a:prstGeom prst="rect">
            <a:avLst/>
          </a:prstGeom>
          <a:ln w="12700">
            <a:miter lim="400000"/>
          </a:ln>
        </p:spPr>
      </p:pic>
      <p:pic>
        <p:nvPicPr>
          <p:cNvPr id="824" name="pasted-image.pdf" descr="pasted-image.pdf"/>
          <p:cNvPicPr>
            <a:picLocks noChangeAspect="1"/>
          </p:cNvPicPr>
          <p:nvPr/>
        </p:nvPicPr>
        <p:blipFill>
          <a:blip r:embed="rId3">
            <a:extLst/>
          </a:blip>
          <a:stretch>
            <a:fillRect/>
          </a:stretch>
        </p:blipFill>
        <p:spPr>
          <a:xfrm>
            <a:off x="7340717" y="192690"/>
            <a:ext cx="5507817" cy="6062281"/>
          </a:xfrm>
          <a:prstGeom prst="rect">
            <a:avLst/>
          </a:prstGeom>
          <a:ln w="12700">
            <a:miter lim="400000"/>
          </a:ln>
        </p:spPr>
      </p:pic>
      <p:sp>
        <p:nvSpPr>
          <p:cNvPr id="825" name="Ideal target for CHEOPS !"/>
          <p:cNvSpPr/>
          <p:nvPr/>
        </p:nvSpPr>
        <p:spPr>
          <a:xfrm>
            <a:off x="1014660" y="2880930"/>
            <a:ext cx="5487741" cy="68580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Ideal target for CHEOPS !</a:t>
            </a:r>
          </a:p>
        </p:txBody>
      </p:sp>
      <p:pic>
        <p:nvPicPr>
          <p:cNvPr id="826" name="cheops_rend_2-small.png" descr="cheops_rend_2-small.png"/>
          <p:cNvPicPr>
            <a:picLocks noChangeAspect="1"/>
          </p:cNvPicPr>
          <p:nvPr/>
        </p:nvPicPr>
        <p:blipFill>
          <a:blip r:embed="rId5">
            <a:extLst/>
          </a:blip>
          <a:stretch>
            <a:fillRect/>
          </a:stretch>
        </p:blipFill>
        <p:spPr>
          <a:xfrm>
            <a:off x="7556015" y="4724069"/>
            <a:ext cx="3659353" cy="3886105"/>
          </a:xfrm>
          <a:prstGeom prst="rect">
            <a:avLst/>
          </a:prstGeom>
          <a:ln w="12700">
            <a:miter lim="400000"/>
          </a:ln>
        </p:spPr>
      </p:pic>
      <p:sp>
        <p:nvSpPr>
          <p:cNvPr id="827" name="Synergies with K2/TESS/PLATO"/>
          <p:cNvSpPr/>
          <p:nvPr/>
        </p:nvSpPr>
        <p:spPr>
          <a:xfrm>
            <a:off x="456679" y="3816386"/>
            <a:ext cx="6603703" cy="68580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Synergies with K2/TESS/PLATO</a:t>
            </a:r>
          </a:p>
        </p:txBody>
      </p:sp>
      <p:sp>
        <p:nvSpPr>
          <p:cNvPr id="828" name="ESPRESSO"/>
          <p:cNvSpPr/>
          <p:nvPr/>
        </p:nvSpPr>
        <p:spPr>
          <a:xfrm>
            <a:off x="2549338" y="1945474"/>
            <a:ext cx="2304307" cy="68580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ESPRESSO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28"/>
                                        </p:tgtEl>
                                        <p:attrNameLst>
                                          <p:attrName>style.visibility</p:attrName>
                                        </p:attrNameLst>
                                      </p:cBhvr>
                                      <p:to>
                                        <p:strVal val="visible"/>
                                      </p:to>
                                    </p:set>
                                    <p:animEffect transition="in" filter="dissolve">
                                      <p:cBhvr>
                                        <p:cTn id="7" dur="500"/>
                                        <p:tgtEl>
                                          <p:spTgt spid="828"/>
                                        </p:tgtEl>
                                      </p:cBhvr>
                                    </p:animEffect>
                                  </p:childTnLst>
                                </p:cTn>
                              </p:par>
                            </p:childTnLst>
                          </p:cTn>
                        </p:par>
                        <p:par>
                          <p:cTn id="8" fill="hold">
                            <p:stCondLst>
                              <p:cond delay="500"/>
                            </p:stCondLst>
                            <p:childTnLst>
                              <p:par>
                                <p:cTn id="9" presetID="9" presetClass="entr" fill="hold" grpId="2" nodeType="afterEffect">
                                  <p:stCondLst>
                                    <p:cond delay="500"/>
                                  </p:stCondLst>
                                  <p:iterate>
                                    <p:tmAbs val="0"/>
                                  </p:iterate>
                                  <p:childTnLst>
                                    <p:set>
                                      <p:cBhvr>
                                        <p:cTn id="10" fill="hold"/>
                                        <p:tgtEl>
                                          <p:spTgt spid="827"/>
                                        </p:tgtEl>
                                        <p:attrNameLst>
                                          <p:attrName>style.visibility</p:attrName>
                                        </p:attrNameLst>
                                      </p:cBhvr>
                                      <p:to>
                                        <p:strVal val="visible"/>
                                      </p:to>
                                    </p:set>
                                    <p:animEffect transition="in" filter="dissolve">
                                      <p:cBhvr>
                                        <p:cTn id="11" dur="500"/>
                                        <p:tgtEl>
                                          <p:spTgt spid="827"/>
                                        </p:tgtEl>
                                      </p:cBhvr>
                                    </p:animEffect>
                                  </p:childTnLst>
                                </p:cTn>
                              </p:par>
                            </p:childTnLst>
                          </p:cTn>
                        </p:par>
                        <p:par>
                          <p:cTn id="12" fill="hold">
                            <p:stCondLst>
                              <p:cond delay="1500"/>
                            </p:stCondLst>
                            <p:childTnLst>
                              <p:par>
                                <p:cTn id="13" presetID="9" presetClass="entr" fill="hold" grpId="3" nodeType="afterEffect">
                                  <p:stCondLst>
                                    <p:cond delay="500"/>
                                  </p:stCondLst>
                                  <p:iterate>
                                    <p:tmAbs val="0"/>
                                  </p:iterate>
                                  <p:childTnLst>
                                    <p:set>
                                      <p:cBhvr>
                                        <p:cTn id="14" fill="hold"/>
                                        <p:tgtEl>
                                          <p:spTgt spid="825"/>
                                        </p:tgtEl>
                                        <p:attrNameLst>
                                          <p:attrName>style.visibility</p:attrName>
                                        </p:attrNameLst>
                                      </p:cBhvr>
                                      <p:to>
                                        <p:strVal val="visible"/>
                                      </p:to>
                                    </p:set>
                                    <p:animEffect transition="in" filter="dissolve">
                                      <p:cBhvr>
                                        <p:cTn id="15" dur="500"/>
                                        <p:tgtEl>
                                          <p:spTgt spid="825"/>
                                        </p:tgtEl>
                                      </p:cBhvr>
                                    </p:animEffect>
                                  </p:childTnLst>
                                </p:cTn>
                              </p:par>
                            </p:childTnLst>
                          </p:cTn>
                        </p:par>
                        <p:par>
                          <p:cTn id="16" fill="hold">
                            <p:stCondLst>
                              <p:cond delay="2500"/>
                            </p:stCondLst>
                            <p:childTnLst>
                              <p:par>
                                <p:cTn id="17" presetID="9" presetClass="entr" fill="hold" grpId="4" nodeType="afterEffect">
                                  <p:stCondLst>
                                    <p:cond delay="0"/>
                                  </p:stCondLst>
                                  <p:iterate>
                                    <p:tmAbs val="0"/>
                                  </p:iterate>
                                  <p:childTnLst>
                                    <p:set>
                                      <p:cBhvr>
                                        <p:cTn id="18" fill="hold"/>
                                        <p:tgtEl>
                                          <p:spTgt spid="826"/>
                                        </p:tgtEl>
                                        <p:attrNameLst>
                                          <p:attrName>style.visibility</p:attrName>
                                        </p:attrNameLst>
                                      </p:cBhvr>
                                      <p:to>
                                        <p:strVal val="visible"/>
                                      </p:to>
                                    </p:set>
                                    <p:animEffect transition="in" filter="dissolve">
                                      <p:cBhvr>
                                        <p:cTn id="19"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3" animBg="1" advAuto="0"/>
      <p:bldP spid="826" grpId="4" animBg="1" advAuto="0"/>
      <p:bldP spid="827" grpId="2" animBg="1" advAuto="0"/>
      <p:bldP spid="82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asted-image.pdf" descr="pasted-image.pdf"/>
          <p:cNvPicPr>
            <a:picLocks noChangeAspect="1"/>
          </p:cNvPicPr>
          <p:nvPr/>
        </p:nvPicPr>
        <p:blipFill>
          <a:blip r:embed="rId2">
            <a:extLst/>
          </a:blip>
          <a:stretch>
            <a:fillRect/>
          </a:stretch>
        </p:blipFill>
        <p:spPr>
          <a:xfrm>
            <a:off x="7075034" y="4186039"/>
            <a:ext cx="5115535" cy="4872985"/>
          </a:xfrm>
          <a:prstGeom prst="rect">
            <a:avLst/>
          </a:prstGeom>
          <a:ln w="12700">
            <a:miter lim="400000"/>
          </a:ln>
        </p:spPr>
      </p:pic>
      <p:sp>
        <p:nvSpPr>
          <p:cNvPr id="831" name="Why are nearby exoplanets so interesting?"/>
          <p:cNvSpPr txBox="1"/>
          <p:nvPr/>
        </p:nvSpPr>
        <p:spPr>
          <a:xfrm>
            <a:off x="534931" y="454662"/>
            <a:ext cx="11934938"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200">
                <a:latin typeface="Helvetica Light"/>
                <a:ea typeface="Helvetica Light"/>
                <a:cs typeface="Helvetica Light"/>
                <a:sym typeface="Helvetica Light"/>
              </a:defRPr>
            </a:lvl1pPr>
          </a:lstStyle>
          <a:p>
            <a:r>
              <a:t>Why are nearby exoplanets so interesting?</a:t>
            </a:r>
          </a:p>
        </p:txBody>
      </p:sp>
      <p:sp>
        <p:nvSpPr>
          <p:cNvPr id="832" name="Snellen et al. 2014, 2015"/>
          <p:cNvSpPr txBox="1"/>
          <p:nvPr/>
        </p:nvSpPr>
        <p:spPr>
          <a:xfrm>
            <a:off x="8312398" y="9128991"/>
            <a:ext cx="346923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Snellen et al. 2014, 2015</a:t>
            </a:r>
          </a:p>
        </p:txBody>
      </p:sp>
      <p:sp>
        <p:nvSpPr>
          <p:cNvPr id="833" name="Transit spectroscopy:…"/>
          <p:cNvSpPr txBox="1"/>
          <p:nvPr/>
        </p:nvSpPr>
        <p:spPr>
          <a:xfrm>
            <a:off x="770497" y="4273550"/>
            <a:ext cx="5223059" cy="1206501"/>
          </a:xfrm>
          <a:prstGeom prst="rect">
            <a:avLst/>
          </a:prstGeom>
          <a:solidFill>
            <a:srgbClr val="DCBD2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400">
                <a:latin typeface="Helvetica Light"/>
                <a:ea typeface="Helvetica Light"/>
                <a:cs typeface="Helvetica Light"/>
                <a:sym typeface="Helvetica Light"/>
              </a:defRPr>
            </a:pPr>
            <a:r>
              <a:t>Transit spectroscopy:</a:t>
            </a:r>
          </a:p>
          <a:p>
            <a:pPr algn="ctr" defTabSz="584200">
              <a:defRPr sz="2400">
                <a:latin typeface="Helvetica Light"/>
                <a:ea typeface="Helvetica Light"/>
                <a:cs typeface="Helvetica Light"/>
                <a:sym typeface="Helvetica Light"/>
              </a:defRPr>
            </a:pPr>
            <a:r>
              <a:t>HST, JWST, ground-based high-resolution spectroscopy</a:t>
            </a:r>
          </a:p>
        </p:txBody>
      </p:sp>
      <p:sp>
        <p:nvSpPr>
          <p:cNvPr id="834" name="Spatially-resolved, high-resolution spectroscopy"/>
          <p:cNvSpPr txBox="1"/>
          <p:nvPr/>
        </p:nvSpPr>
        <p:spPr>
          <a:xfrm>
            <a:off x="7546904" y="3294253"/>
            <a:ext cx="4171795" cy="838201"/>
          </a:xfrm>
          <a:prstGeom prst="rect">
            <a:avLst/>
          </a:prstGeom>
          <a:solidFill>
            <a:srgbClr val="70BF4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2400">
                <a:latin typeface="Helvetica Light"/>
                <a:ea typeface="Helvetica Light"/>
                <a:cs typeface="Helvetica Light"/>
                <a:sym typeface="Helvetica Light"/>
              </a:defRPr>
            </a:lvl1pPr>
          </a:lstStyle>
          <a:p>
            <a:r>
              <a:t>Spatially-resolved, high-resolution spectroscopy</a:t>
            </a:r>
          </a:p>
        </p:txBody>
      </p:sp>
      <p:sp>
        <p:nvSpPr>
          <p:cNvPr id="835" name="Characterization of temperate terrestrial planets!"/>
          <p:cNvSpPr txBox="1"/>
          <p:nvPr/>
        </p:nvSpPr>
        <p:spPr>
          <a:xfrm>
            <a:off x="1914531" y="1552431"/>
            <a:ext cx="9175738" cy="584201"/>
          </a:xfrm>
          <a:prstGeom prst="rect">
            <a:avLst/>
          </a:prstGeom>
          <a:solidFill>
            <a:srgbClr val="F3901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a:latin typeface="Helvetica Light"/>
                <a:ea typeface="Helvetica Light"/>
                <a:cs typeface="Helvetica Light"/>
                <a:sym typeface="Helvetica Light"/>
              </a:defRPr>
            </a:lvl1pPr>
          </a:lstStyle>
          <a:p>
            <a:r>
              <a:t>Characterization of temperate terrestrial planets!</a:t>
            </a:r>
          </a:p>
        </p:txBody>
      </p:sp>
      <p:sp>
        <p:nvSpPr>
          <p:cNvPr id="836" name="Line"/>
          <p:cNvSpPr/>
          <p:nvPr/>
        </p:nvSpPr>
        <p:spPr>
          <a:xfrm flipH="1">
            <a:off x="3611316" y="2400826"/>
            <a:ext cx="926700" cy="1614727"/>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7" name="Need to find the nearest transiting exoplanets:…"/>
          <p:cNvSpPr txBox="1"/>
          <p:nvPr/>
        </p:nvSpPr>
        <p:spPr>
          <a:xfrm>
            <a:off x="770497" y="7108478"/>
            <a:ext cx="5223059" cy="1579891"/>
          </a:xfrm>
          <a:prstGeom prst="rect">
            <a:avLst/>
          </a:prstGeom>
          <a:solidFill>
            <a:srgbClr val="DCBD2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400">
                <a:latin typeface="Helvetica Light"/>
                <a:ea typeface="Helvetica Light"/>
                <a:cs typeface="Helvetica Light"/>
                <a:sym typeface="Helvetica Light"/>
              </a:defRPr>
            </a:pPr>
            <a:r>
              <a:t>Need to find the </a:t>
            </a:r>
            <a:r>
              <a:rPr b="1" i="1">
                <a:latin typeface="Helvetica"/>
                <a:ea typeface="Helvetica"/>
                <a:cs typeface="Helvetica"/>
                <a:sym typeface="Helvetica"/>
              </a:rPr>
              <a:t>nearest transiting</a:t>
            </a:r>
            <a:r>
              <a:t> exoplanets:</a:t>
            </a:r>
          </a:p>
          <a:p>
            <a:pPr algn="ctr" defTabSz="584200">
              <a:lnSpc>
                <a:spcPct val="60000"/>
              </a:lnSpc>
              <a:defRPr sz="2400">
                <a:latin typeface="Helvetica Light"/>
                <a:ea typeface="Helvetica Light"/>
                <a:cs typeface="Helvetica Light"/>
                <a:sym typeface="Helvetica Light"/>
              </a:defRPr>
            </a:pPr>
            <a:r>
              <a:t>☞ TESS, NGTS, MEarth, TRAPPIST, SPECULOOS, CHEOPS, </a:t>
            </a:r>
            <a:r>
              <a:rPr b="1">
                <a:solidFill>
                  <a:srgbClr val="FF2600"/>
                </a:solidFill>
                <a:latin typeface="Helvetica"/>
                <a:ea typeface="Helvetica"/>
                <a:cs typeface="Helvetica"/>
                <a:sym typeface="Helvetica"/>
              </a:rPr>
              <a:t>PLATO</a:t>
            </a:r>
            <a:r>
              <a:t>, …</a:t>
            </a:r>
          </a:p>
        </p:txBody>
      </p:sp>
      <p:sp>
        <p:nvSpPr>
          <p:cNvPr id="838" name="Line"/>
          <p:cNvSpPr/>
          <p:nvPr/>
        </p:nvSpPr>
        <p:spPr>
          <a:xfrm>
            <a:off x="8216289" y="2318619"/>
            <a:ext cx="726168" cy="726168"/>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9" name="Line"/>
          <p:cNvSpPr/>
          <p:nvPr/>
        </p:nvSpPr>
        <p:spPr>
          <a:xfrm>
            <a:off x="3382026" y="5669074"/>
            <a:ext cx="1" cy="1250382"/>
          </a:xfrm>
          <a:prstGeom prst="line">
            <a:avLst/>
          </a:prstGeom>
          <a:ln w="25400">
            <a:solidFill>
              <a:srgbClr val="000000"/>
            </a:solidFill>
            <a:miter lim="400000"/>
            <a:headEnd type="triangle"/>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40" name="Line"/>
          <p:cNvSpPr/>
          <p:nvPr/>
        </p:nvSpPr>
        <p:spPr>
          <a:xfrm>
            <a:off x="9522580" y="4295548"/>
            <a:ext cx="1" cy="1844290"/>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41" name="Need to find the nearest (non-transiting) exoplanets:…"/>
          <p:cNvSpPr txBox="1"/>
          <p:nvPr/>
        </p:nvSpPr>
        <p:spPr>
          <a:xfrm>
            <a:off x="7546905" y="6235444"/>
            <a:ext cx="4171794" cy="1206505"/>
          </a:xfrm>
          <a:prstGeom prst="rect">
            <a:avLst/>
          </a:prstGeom>
          <a:solidFill>
            <a:srgbClr val="70BF4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400">
                <a:latin typeface="Helvetica Light"/>
                <a:ea typeface="Helvetica Light"/>
                <a:cs typeface="Helvetica Light"/>
                <a:sym typeface="Helvetica Light"/>
              </a:defRPr>
            </a:pPr>
            <a:r>
              <a:t>Need to find the </a:t>
            </a:r>
            <a:r>
              <a:rPr b="1" i="1">
                <a:latin typeface="Helvetica"/>
                <a:ea typeface="Helvetica"/>
                <a:cs typeface="Helvetica"/>
                <a:sym typeface="Helvetica"/>
              </a:rPr>
              <a:t>nearest</a:t>
            </a:r>
            <a:r>
              <a:t> (non-transiting) exoplanets:</a:t>
            </a:r>
          </a:p>
          <a:p>
            <a:pPr algn="ctr" defTabSz="584200">
              <a:defRPr sz="2400">
                <a:latin typeface="Helvetica Light"/>
                <a:ea typeface="Helvetica Light"/>
                <a:cs typeface="Helvetica Light"/>
                <a:sym typeface="Helvetica Light"/>
              </a:defRPr>
            </a:pPr>
            <a:r>
              <a:t>☞ RV surveys</a:t>
            </a:r>
          </a:p>
        </p:txBody>
      </p:sp>
      <p:sp>
        <p:nvSpPr>
          <p:cNvPr id="842" name="Text"/>
          <p:cNvSpPr txBox="1"/>
          <p:nvPr/>
        </p:nvSpPr>
        <p:spPr>
          <a:xfrm>
            <a:off x="6305500" y="4737100"/>
            <a:ext cx="393800" cy="279401"/>
          </a:xfrm>
          <a:prstGeom prst="rect">
            <a:avLst/>
          </a:prstGeom>
          <a:ln w="12700">
            <a:miter lim="400000"/>
          </a:ln>
        </p:spPr>
        <p:txBody>
          <a:bodyPr wrap="none" lIns="50800" tIns="50800" rIns="50800" bIns="50800" anchor="ctr">
            <a:spAutoFit/>
          </a:bodyPr>
          <a:lstStyle/>
          <a:p>
            <a:pPr>
              <a:defRPr>
                <a:solidFill>
                  <a:srgbClr val="EC0000"/>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5" nodeType="clickEffect">
                                  <p:stCondLst>
                                    <p:cond delay="0"/>
                                  </p:stCondLst>
                                  <p:iterate>
                                    <p:tmAbs val="0"/>
                                  </p:iterate>
                                  <p:childTnLst>
                                    <p:set>
                                      <p:cBhvr>
                                        <p:cTn id="22" fill="hold">
                                          <p:stCondLst>
                                            <p:cond delay="0"/>
                                          </p:stCondLst>
                                        </p:cTn>
                                        <p:tgtEl>
                                          <p:spTgt spid="8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 grpId="3" animBg="1" advAuto="0"/>
      <p:bldP spid="830" grpId="5" animBg="1" advAuto="0"/>
      <p:bldP spid="832" grpId="4" animBg="1" advAuto="0"/>
      <p:bldP spid="834" grpId="2" animBg="1" advAuto="0"/>
      <p:bldP spid="838" grpId="1" animBg="1" advAuto="0"/>
      <p:bldP spid="840" grpId="6" animBg="1" advAuto="0"/>
      <p:bldP spid="841" grpId="7"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 name="inconnu.pdf" descr="inconnu.pdf"/>
          <p:cNvPicPr>
            <a:picLocks noChangeAspect="1"/>
          </p:cNvPicPr>
          <p:nvPr/>
        </p:nvPicPr>
        <p:blipFill>
          <a:blip r:embed="rId2">
            <a:extLst/>
          </a:blip>
          <a:stretch>
            <a:fillRect/>
          </a:stretch>
        </p:blipFill>
        <p:spPr>
          <a:xfrm>
            <a:off x="665325" y="2032546"/>
            <a:ext cx="10248372" cy="7686278"/>
          </a:xfrm>
          <a:prstGeom prst="rect">
            <a:avLst/>
          </a:prstGeom>
          <a:ln w="12700">
            <a:miter lim="400000"/>
          </a:ln>
        </p:spPr>
      </p:pic>
      <p:sp>
        <p:nvSpPr>
          <p:cNvPr id="845" name="HST/STIS: 56 km/s…"/>
          <p:cNvSpPr txBox="1"/>
          <p:nvPr/>
        </p:nvSpPr>
        <p:spPr>
          <a:xfrm>
            <a:off x="7716936" y="7690262"/>
            <a:ext cx="2722779"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400">
                <a:latin typeface="Helvetica Light"/>
                <a:ea typeface="Helvetica Light"/>
                <a:cs typeface="Helvetica Light"/>
                <a:sym typeface="Helvetica Light"/>
              </a:defRPr>
            </a:pPr>
            <a:r>
              <a:t>HST/STIS: 56 km/s</a:t>
            </a:r>
          </a:p>
          <a:p>
            <a:pPr algn="ctr" defTabSz="584200">
              <a:defRPr sz="2400">
                <a:latin typeface="Helvetica Light"/>
                <a:ea typeface="Helvetica Light"/>
                <a:cs typeface="Helvetica Light"/>
                <a:sym typeface="Helvetica Light"/>
              </a:defRPr>
            </a:pPr>
            <a:r>
              <a:t>HARPS: 2.7 km/s</a:t>
            </a:r>
          </a:p>
        </p:txBody>
      </p:sp>
      <p:sp>
        <p:nvSpPr>
          <p:cNvPr id="846" name="Transit spectroscopy…"/>
          <p:cNvSpPr txBox="1">
            <a:spLocks noGrp="1"/>
          </p:cNvSpPr>
          <p:nvPr>
            <p:ph type="title"/>
          </p:nvPr>
        </p:nvSpPr>
        <p:spPr>
          <a:xfrm>
            <a:off x="-869" y="171289"/>
            <a:ext cx="13006538" cy="1775289"/>
          </a:xfrm>
          <a:prstGeom prst="rect">
            <a:avLst/>
          </a:prstGeom>
        </p:spPr>
        <p:txBody>
          <a:bodyPr anchor="t"/>
          <a:lstStyle/>
          <a:p>
            <a:pPr>
              <a:defRPr sz="6000"/>
            </a:pPr>
            <a:r>
              <a:t>Transit spectroscopy </a:t>
            </a:r>
          </a:p>
          <a:p>
            <a:pPr>
              <a:defRPr sz="4000"/>
            </a:pPr>
            <a:r>
              <a:t>at high spectral resolution</a:t>
            </a:r>
          </a:p>
        </p:txBody>
      </p:sp>
      <p:sp>
        <p:nvSpPr>
          <p:cNvPr id="847" name="HD 189733b"/>
          <p:cNvSpPr txBox="1"/>
          <p:nvPr/>
        </p:nvSpPr>
        <p:spPr>
          <a:xfrm>
            <a:off x="2094770" y="7846497"/>
            <a:ext cx="263417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500">
                <a:latin typeface="Helvetica Light"/>
                <a:ea typeface="Helvetica Light"/>
                <a:cs typeface="Helvetica Light"/>
                <a:sym typeface="Helvetica Light"/>
              </a:defRPr>
            </a:lvl1pPr>
          </a:lstStyle>
          <a:p>
            <a:r>
              <a:t>HD 189733b</a:t>
            </a:r>
          </a:p>
        </p:txBody>
      </p:sp>
      <p:sp>
        <p:nvSpPr>
          <p:cNvPr id="848" name="Figure: A. Wyttenbach"/>
          <p:cNvSpPr txBox="1"/>
          <p:nvPr/>
        </p:nvSpPr>
        <p:spPr>
          <a:xfrm>
            <a:off x="9711628" y="9195379"/>
            <a:ext cx="314127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Figure: A. Wyttenbach</a:t>
            </a:r>
          </a:p>
        </p:txBody>
      </p:sp>
      <p:sp>
        <p:nvSpPr>
          <p:cNvPr id="849" name="HARPS (R~115,000)…"/>
          <p:cNvSpPr txBox="1"/>
          <p:nvPr/>
        </p:nvSpPr>
        <p:spPr>
          <a:xfrm>
            <a:off x="7177491" y="5753099"/>
            <a:ext cx="345186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400">
                <a:latin typeface="Helvetica Light"/>
                <a:ea typeface="Helvetica Light"/>
                <a:cs typeface="Helvetica Light"/>
                <a:sym typeface="Helvetica Light"/>
              </a:defRPr>
            </a:pPr>
            <a:r>
              <a:t>HARPS (R~115,000)</a:t>
            </a:r>
          </a:p>
          <a:p>
            <a:pPr defTabSz="584200">
              <a:defRPr sz="2400">
                <a:latin typeface="Helvetica Light"/>
                <a:ea typeface="Helvetica Light"/>
                <a:cs typeface="Helvetica Light"/>
                <a:sym typeface="Helvetica Light"/>
              </a:defRPr>
            </a:pPr>
            <a:r>
              <a:t>Wyttenbach et al. (2015)</a:t>
            </a:r>
          </a:p>
        </p:txBody>
      </p:sp>
      <p:sp>
        <p:nvSpPr>
          <p:cNvPr id="850" name="HST/STIS (R~5,500)…"/>
          <p:cNvSpPr txBox="1"/>
          <p:nvPr/>
        </p:nvSpPr>
        <p:spPr>
          <a:xfrm>
            <a:off x="1902217" y="5753099"/>
            <a:ext cx="301927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400" b="1">
                <a:solidFill>
                  <a:srgbClr val="0433FF"/>
                </a:solidFill>
              </a:defRPr>
            </a:pPr>
            <a:r>
              <a:t>HST/STIS (R~5,500)</a:t>
            </a:r>
          </a:p>
          <a:p>
            <a:pPr defTabSz="584200">
              <a:defRPr sz="2400" b="1">
                <a:solidFill>
                  <a:srgbClr val="0433FF"/>
                </a:solidFill>
              </a:defRPr>
            </a:pPr>
            <a:r>
              <a:t>Huitson et al. (2012)</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 name="Capture d’écran 2015-03-02 à 08.26.27.png" descr="Capture d’écran 2015-03-02 à 08.26.27.png"/>
          <p:cNvPicPr>
            <a:picLocks noChangeAspect="1"/>
          </p:cNvPicPr>
          <p:nvPr/>
        </p:nvPicPr>
        <p:blipFill>
          <a:blip r:embed="rId2">
            <a:extLst/>
          </a:blip>
          <a:stretch>
            <a:fillRect/>
          </a:stretch>
        </p:blipFill>
        <p:spPr>
          <a:xfrm>
            <a:off x="-136972" y="1992944"/>
            <a:ext cx="13004801" cy="7520313"/>
          </a:xfrm>
          <a:prstGeom prst="rect">
            <a:avLst/>
          </a:prstGeom>
          <a:ln w="12700">
            <a:miter lim="400000"/>
          </a:ln>
        </p:spPr>
      </p:pic>
      <p:sp>
        <p:nvSpPr>
          <p:cNvPr id="853" name="3270±330 K"/>
          <p:cNvSpPr txBox="1"/>
          <p:nvPr/>
        </p:nvSpPr>
        <p:spPr>
          <a:xfrm>
            <a:off x="7247117" y="9081528"/>
            <a:ext cx="163476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b="1">
                <a:solidFill>
                  <a:srgbClr val="0433FF"/>
                </a:solidFill>
              </a:defRPr>
            </a:lvl1pPr>
          </a:lstStyle>
          <a:p>
            <a:r>
              <a:t>3270±330 K</a:t>
            </a:r>
          </a:p>
        </p:txBody>
      </p:sp>
      <p:sp>
        <p:nvSpPr>
          <p:cNvPr id="854" name="2600±600 K"/>
          <p:cNvSpPr txBox="1"/>
          <p:nvPr/>
        </p:nvSpPr>
        <p:spPr>
          <a:xfrm>
            <a:off x="9799817" y="9081528"/>
            <a:ext cx="163476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b="1">
                <a:solidFill>
                  <a:srgbClr val="0096FF"/>
                </a:solidFill>
              </a:defRPr>
            </a:lvl1pPr>
          </a:lstStyle>
          <a:p>
            <a:r>
              <a:t>2600±600 K</a:t>
            </a:r>
          </a:p>
        </p:txBody>
      </p:sp>
      <p:sp>
        <p:nvSpPr>
          <p:cNvPr id="855" name="Transit spectroscopy…"/>
          <p:cNvSpPr txBox="1">
            <a:spLocks noGrp="1"/>
          </p:cNvSpPr>
          <p:nvPr>
            <p:ph type="title"/>
          </p:nvPr>
        </p:nvSpPr>
        <p:spPr>
          <a:xfrm>
            <a:off x="-2729" y="171289"/>
            <a:ext cx="13010258" cy="1775289"/>
          </a:xfrm>
          <a:prstGeom prst="rect">
            <a:avLst/>
          </a:prstGeom>
        </p:spPr>
        <p:txBody>
          <a:bodyPr anchor="t"/>
          <a:lstStyle/>
          <a:p>
            <a:pPr>
              <a:defRPr sz="6000"/>
            </a:pPr>
            <a:r>
              <a:t>Transit spectroscopy </a:t>
            </a:r>
          </a:p>
          <a:p>
            <a:pPr>
              <a:defRPr sz="4000"/>
            </a:pPr>
            <a:r>
              <a:t>Hot winds blowing from the day side of HD 189733b</a:t>
            </a:r>
          </a:p>
        </p:txBody>
      </p:sp>
      <p:sp>
        <p:nvSpPr>
          <p:cNvPr id="856" name="Wyttenbach et al. (2015)"/>
          <p:cNvSpPr txBox="1"/>
          <p:nvPr/>
        </p:nvSpPr>
        <p:spPr>
          <a:xfrm>
            <a:off x="9070340" y="1711628"/>
            <a:ext cx="345186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400">
                <a:latin typeface="Helvetica Light"/>
                <a:ea typeface="Helvetica Light"/>
                <a:cs typeface="Helvetica Light"/>
                <a:sym typeface="Helvetica Light"/>
              </a:defRPr>
            </a:lvl1pPr>
          </a:lstStyle>
          <a:p>
            <a:r>
              <a:t>Wyttenbach et al. (2015)</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Transiting planet as a probe of the occulted stellar spectrum…"/>
          <p:cNvSpPr txBox="1"/>
          <p:nvPr/>
        </p:nvSpPr>
        <p:spPr>
          <a:xfrm>
            <a:off x="1071165" y="2882899"/>
            <a:ext cx="11319670"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defTabSz="584200">
              <a:spcBef>
                <a:spcPts val="1000"/>
              </a:spcBef>
              <a:buSzPct val="125000"/>
              <a:buChar char="•"/>
              <a:defRPr sz="2800">
                <a:latin typeface="Helvetica Light"/>
                <a:ea typeface="Helvetica Light"/>
                <a:cs typeface="Helvetica Light"/>
                <a:sym typeface="Helvetica Light"/>
              </a:defRPr>
            </a:pPr>
            <a:r>
              <a:t>Transiting planet as a probe of the occulted stellar spectrum</a:t>
            </a:r>
          </a:p>
          <a:p>
            <a:pPr marL="381000" indent="-381000" defTabSz="584200">
              <a:spcBef>
                <a:spcPts val="1000"/>
              </a:spcBef>
              <a:buSzPct val="125000"/>
              <a:buChar char="•"/>
              <a:defRPr sz="2800">
                <a:latin typeface="Helvetica Light"/>
                <a:ea typeface="Helvetica Light"/>
                <a:cs typeface="Helvetica Light"/>
                <a:sym typeface="Helvetica Light"/>
              </a:defRPr>
            </a:pPr>
            <a:r>
              <a:t>New technique: combine mean line profiles from spectroscopy (CCFs) with broadband transit light curve (for proper normalization)</a:t>
            </a:r>
          </a:p>
          <a:p>
            <a:pPr marL="381000" indent="-381000" defTabSz="584200">
              <a:spcBef>
                <a:spcPts val="1000"/>
              </a:spcBef>
              <a:buSzPct val="125000"/>
              <a:buChar char="•"/>
              <a:defRPr sz="2800">
                <a:latin typeface="Helvetica Light"/>
                <a:ea typeface="Helvetica Light"/>
                <a:cs typeface="Helvetica Light"/>
                <a:sym typeface="Helvetica Light"/>
              </a:defRPr>
            </a:pPr>
            <a:r>
              <a:t>The CCF of the occulted stellar surface is directly obtained</a:t>
            </a:r>
          </a:p>
        </p:txBody>
      </p:sp>
      <p:pic>
        <p:nvPicPr>
          <p:cNvPr id="859" name="pasted-image.pdf" descr="pasted-image.pdf"/>
          <p:cNvPicPr>
            <a:picLocks noChangeAspect="1"/>
          </p:cNvPicPr>
          <p:nvPr/>
        </p:nvPicPr>
        <p:blipFill>
          <a:blip r:embed="rId2">
            <a:extLst/>
          </a:blip>
          <a:stretch>
            <a:fillRect/>
          </a:stretch>
        </p:blipFill>
        <p:spPr>
          <a:xfrm>
            <a:off x="2216721" y="5678098"/>
            <a:ext cx="8390429" cy="3037687"/>
          </a:xfrm>
          <a:prstGeom prst="rect">
            <a:avLst/>
          </a:prstGeom>
          <a:ln w="12700">
            <a:miter lim="400000"/>
          </a:ln>
        </p:spPr>
      </p:pic>
      <p:sp>
        <p:nvSpPr>
          <p:cNvPr id="860" name="Dravins et al. 2015"/>
          <p:cNvSpPr txBox="1"/>
          <p:nvPr/>
        </p:nvSpPr>
        <p:spPr>
          <a:xfrm>
            <a:off x="9657791" y="8820149"/>
            <a:ext cx="265541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Dravins et al. 2015</a:t>
            </a:r>
          </a:p>
        </p:txBody>
      </p:sp>
      <p:sp>
        <p:nvSpPr>
          <p:cNvPr id="861" name="The Rossiter-McLaughlin effect reloaded"/>
          <p:cNvSpPr txBox="1"/>
          <p:nvPr/>
        </p:nvSpPr>
        <p:spPr>
          <a:xfrm>
            <a:off x="1476422" y="699241"/>
            <a:ext cx="1005195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200">
                <a:latin typeface="Helvetica Light"/>
                <a:ea typeface="Helvetica Light"/>
                <a:cs typeface="Helvetica Light"/>
                <a:sym typeface="Helvetica Light"/>
              </a:defRPr>
            </a:lvl1pPr>
          </a:lstStyle>
          <a:p>
            <a:r>
              <a:t>The Rossiter-McLaughlin effect reloaded</a:t>
            </a:r>
          </a:p>
        </p:txBody>
      </p:sp>
      <p:sp>
        <p:nvSpPr>
          <p:cNvPr id="862" name="Cegla, Lovis, Bourrier, et al. 2016"/>
          <p:cNvSpPr txBox="1"/>
          <p:nvPr/>
        </p:nvSpPr>
        <p:spPr>
          <a:xfrm>
            <a:off x="4189272" y="1603761"/>
            <a:ext cx="46262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Cegla, Lovis, Bourrier, et al. 2016</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Measurement of the occulted stellar radial velocity"/>
          <p:cNvSpPr txBox="1"/>
          <p:nvPr/>
        </p:nvSpPr>
        <p:spPr>
          <a:xfrm>
            <a:off x="781050" y="596900"/>
            <a:ext cx="1144270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a:latin typeface="Helvetica Light"/>
                <a:ea typeface="Helvetica Light"/>
                <a:cs typeface="Helvetica Light"/>
                <a:sym typeface="Helvetica Light"/>
              </a:defRPr>
            </a:lvl1pPr>
          </a:lstStyle>
          <a:p>
            <a:r>
              <a:t>Measurement of the occulted stellar radial velocity</a:t>
            </a:r>
          </a:p>
        </p:txBody>
      </p:sp>
      <p:sp>
        <p:nvSpPr>
          <p:cNvPr id="865" name="Cegla et al. 2016"/>
          <p:cNvSpPr txBox="1"/>
          <p:nvPr/>
        </p:nvSpPr>
        <p:spPr>
          <a:xfrm>
            <a:off x="9247123" y="8820149"/>
            <a:ext cx="243535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Cegla et al. 2016</a:t>
            </a:r>
          </a:p>
        </p:txBody>
      </p:sp>
      <p:pic>
        <p:nvPicPr>
          <p:cNvPr id="2" name="Picture 1"/>
          <p:cNvPicPr>
            <a:picLocks noChangeAspect="1"/>
          </p:cNvPicPr>
          <p:nvPr/>
        </p:nvPicPr>
        <p:blipFill>
          <a:blip r:embed="rId2"/>
          <a:stretch>
            <a:fillRect/>
          </a:stretch>
        </p:blipFill>
        <p:spPr>
          <a:xfrm>
            <a:off x="1789176" y="1733549"/>
            <a:ext cx="9893300" cy="7086600"/>
          </a:xfrm>
          <a:prstGeom prst="rect">
            <a:avLst/>
          </a:prstGeom>
        </p:spPr>
      </p:pic>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grpSp>
        <p:nvGrpSpPr>
          <p:cNvPr id="601" name="Group"/>
          <p:cNvGrpSpPr/>
          <p:nvPr/>
        </p:nvGrpSpPr>
        <p:grpSpPr>
          <a:xfrm>
            <a:off x="5933572" y="3567241"/>
            <a:ext cx="4156592" cy="3646677"/>
            <a:chOff x="0" y="0"/>
            <a:chExt cx="4156591" cy="3646675"/>
          </a:xfrm>
        </p:grpSpPr>
        <p:sp>
          <p:nvSpPr>
            <p:cNvPr id="599" name="Rectangle"/>
            <p:cNvSpPr/>
            <p:nvPr/>
          </p:nvSpPr>
          <p:spPr>
            <a:xfrm>
              <a:off x="0" y="0"/>
              <a:ext cx="4156592" cy="3646676"/>
            </a:xfrm>
            <a:prstGeom prst="rect">
              <a:avLst/>
            </a:prstGeom>
            <a:solidFill>
              <a:srgbClr val="FFFFFF"/>
            </a:solidFill>
            <a:ln w="12700" cap="flat">
              <a:noFill/>
              <a:miter lim="400000"/>
            </a:ln>
            <a:effectLst/>
          </p:spPr>
          <p:txBody>
            <a:bodyPr wrap="square" lIns="0" tIns="0" rIns="0" bIns="0" numCol="1" anchor="t">
              <a:noAutofit/>
            </a:bodyPr>
            <a:lstStyle/>
            <a:p>
              <a:pPr defTabSz="655153">
                <a:defRPr sz="1400"/>
              </a:pPr>
              <a:endParaRPr/>
            </a:p>
          </p:txBody>
        </p:sp>
        <p:pic>
          <p:nvPicPr>
            <p:cNvPr id="600" name="image.pdf" descr="image.pdf"/>
            <p:cNvPicPr>
              <a:picLocks/>
            </p:cNvPicPr>
            <p:nvPr/>
          </p:nvPicPr>
          <p:blipFill>
            <a:blip r:embed="rId3">
              <a:extLst/>
            </a:blip>
            <a:stretch>
              <a:fillRect/>
            </a:stretch>
          </p:blipFill>
          <p:spPr>
            <a:xfrm>
              <a:off x="0" y="0"/>
              <a:ext cx="4156592" cy="3646676"/>
            </a:xfrm>
            <a:prstGeom prst="rect">
              <a:avLst/>
            </a:prstGeom>
            <a:ln w="3175" cap="flat">
              <a:solidFill>
                <a:srgbClr val="FFFFFF"/>
              </a:solidFill>
              <a:prstDash val="solid"/>
              <a:miter lim="400000"/>
            </a:ln>
            <a:effectLst/>
          </p:spPr>
        </p:pic>
      </p:grpSp>
      <p:pic>
        <p:nvPicPr>
          <p:cNvPr id="602" name="Very_Large_Telescope_Array.aerial_view.jpg" descr="Very_Large_Telescope_Array.aerial_view.jpg"/>
          <p:cNvPicPr>
            <a:picLocks noChangeAspect="1"/>
          </p:cNvPicPr>
          <p:nvPr/>
        </p:nvPicPr>
        <p:blipFill>
          <a:blip r:embed="rId4">
            <a:extLst/>
          </a:blip>
          <a:stretch>
            <a:fillRect/>
          </a:stretch>
        </p:blipFill>
        <p:spPr>
          <a:xfrm>
            <a:off x="3275826" y="2317762"/>
            <a:ext cx="7262447" cy="6725254"/>
          </a:xfrm>
          <a:prstGeom prst="rect">
            <a:avLst/>
          </a:prstGeom>
          <a:ln w="3175"/>
        </p:spPr>
      </p:pic>
      <p:sp>
        <p:nvSpPr>
          <p:cNvPr id="603" name="A spectrograph on a 16 m telescope,…"/>
          <p:cNvSpPr txBox="1"/>
          <p:nvPr/>
        </p:nvSpPr>
        <p:spPr>
          <a:xfrm>
            <a:off x="3986619" y="1094919"/>
            <a:ext cx="8313183" cy="942574"/>
          </a:xfrm>
          <a:prstGeom prst="rect">
            <a:avLst/>
          </a:prstGeom>
          <a:ln w="12700">
            <a:miter lim="400000"/>
          </a:ln>
          <a:extLst>
            <a:ext uri="{C572A759-6A51-4108-AA02-DFA0A04FC94B}">
              <ma14:wrappingTextBoxFlag xmlns:ma14="http://schemas.microsoft.com/office/mac/drawingml/2011/main" val="1"/>
            </a:ext>
          </a:extLst>
        </p:spPr>
        <p:txBody>
          <a:bodyPr lIns="61808" tIns="61808" rIns="61808" bIns="61808">
            <a:spAutoFit/>
          </a:bodyPr>
          <a:lstStyle/>
          <a:p>
            <a:pPr marL="52412" marR="52412" defTabSz="1179276">
              <a:defRPr sz="2800">
                <a:solidFill>
                  <a:srgbClr val="FFFFFF"/>
                </a:solidFill>
                <a:uFill>
                  <a:solidFill>
                    <a:srgbClr val="FFFFFF"/>
                  </a:solidFill>
                </a:uFill>
                <a:latin typeface="Arial"/>
                <a:ea typeface="Arial"/>
                <a:cs typeface="Arial"/>
                <a:sym typeface="Arial"/>
              </a:defRPr>
            </a:pPr>
            <a:r>
              <a:t>A spectrograph on a 16 m telescope</a:t>
            </a:r>
            <a:r>
              <a:rPr>
                <a:solidFill>
                  <a:srgbClr val="002E7A"/>
                </a:solidFill>
                <a:uFill>
                  <a:solidFill>
                    <a:srgbClr val="002E7A"/>
                  </a:solidFill>
                </a:uFill>
              </a:rPr>
              <a:t>,</a:t>
            </a:r>
          </a:p>
          <a:p>
            <a:pPr marL="52412" marR="52412" defTabSz="1179276">
              <a:defRPr sz="2800">
                <a:solidFill>
                  <a:srgbClr val="FFFFFF"/>
                </a:solidFill>
                <a:uFill>
                  <a:solidFill>
                    <a:srgbClr val="FFFFFF"/>
                  </a:solidFill>
                </a:uFill>
                <a:latin typeface="Arial"/>
                <a:ea typeface="Arial"/>
                <a:cs typeface="Arial"/>
                <a:sym typeface="Arial"/>
              </a:defRPr>
            </a:pPr>
            <a:r>
              <a:t>Foreseen by ESO since ....</a:t>
            </a:r>
          </a:p>
        </p:txBody>
      </p:sp>
      <p:sp>
        <p:nvSpPr>
          <p:cNvPr id="604" name="Text"/>
          <p:cNvSpPr txBox="1"/>
          <p:nvPr/>
        </p:nvSpPr>
        <p:spPr>
          <a:xfrm>
            <a:off x="5284588" y="2624669"/>
            <a:ext cx="7602391" cy="839088"/>
          </a:xfrm>
          <a:prstGeom prst="rect">
            <a:avLst/>
          </a:prstGeom>
          <a:ln w="12700">
            <a:miter lim="400000"/>
          </a:ln>
          <a:extLst>
            <a:ext uri="{C572A759-6A51-4108-AA02-DFA0A04FC94B}">
              <ma14:wrappingTextBoxFlag xmlns:ma14="http://schemas.microsoft.com/office/mac/drawingml/2011/main" val="1"/>
            </a:ext>
          </a:extLst>
        </p:spPr>
        <p:txBody>
          <a:bodyPr lIns="61808" tIns="61808" rIns="61808" bIns="61808">
            <a:spAutoFit/>
          </a:bodyPr>
          <a:lstStyle/>
          <a:p>
            <a:pPr marR="68980" defTabSz="1345112">
              <a:lnSpc>
                <a:spcPct val="120000"/>
              </a:lnSpc>
              <a:spcBef>
                <a:spcPts val="700"/>
              </a:spcBef>
              <a:defRPr sz="3200">
                <a:solidFill>
                  <a:srgbClr val="002E7A"/>
                </a:solidFill>
                <a:uFill>
                  <a:solidFill>
                    <a:srgbClr val="002E7A"/>
                  </a:solidFill>
                </a:uFill>
                <a:latin typeface="Arial"/>
                <a:ea typeface="Arial"/>
                <a:cs typeface="Arial"/>
                <a:sym typeface="Arial"/>
              </a:defRPr>
            </a:pPr>
            <a:endParaRPr sz="2200"/>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Measurement of the occulted stellar radial velocity"/>
          <p:cNvSpPr txBox="1"/>
          <p:nvPr/>
        </p:nvSpPr>
        <p:spPr>
          <a:xfrm>
            <a:off x="3566836" y="685763"/>
            <a:ext cx="6067757"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a:latin typeface="Helvetica Light"/>
                <a:ea typeface="Helvetica Light"/>
                <a:cs typeface="Helvetica Light"/>
                <a:sym typeface="Helvetica Light"/>
              </a:defRPr>
            </a:lvl1pPr>
          </a:lstStyle>
          <a:p>
            <a:r>
              <a:t>Measurement of the occulted stellar radial velocity</a:t>
            </a:r>
          </a:p>
        </p:txBody>
      </p:sp>
      <p:sp>
        <p:nvSpPr>
          <p:cNvPr id="869" name="Cegla et al. 2016"/>
          <p:cNvSpPr txBox="1"/>
          <p:nvPr/>
        </p:nvSpPr>
        <p:spPr>
          <a:xfrm>
            <a:off x="9247123" y="8820149"/>
            <a:ext cx="243535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Cegla et al. 2016</a:t>
            </a:r>
          </a:p>
        </p:txBody>
      </p:sp>
      <p:sp>
        <p:nvSpPr>
          <p:cNvPr id="870" name="Text"/>
          <p:cNvSpPr txBox="1"/>
          <p:nvPr/>
        </p:nvSpPr>
        <p:spPr>
          <a:xfrm>
            <a:off x="370176" y="1608666"/>
            <a:ext cx="1270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endParaRPr/>
          </a:p>
        </p:txBody>
      </p:sp>
      <p:pic>
        <p:nvPicPr>
          <p:cNvPr id="871" name="pasted-image.pdf" descr="pasted-image.pdf"/>
          <p:cNvPicPr>
            <a:picLocks noChangeAspect="1"/>
          </p:cNvPicPr>
          <p:nvPr/>
        </p:nvPicPr>
        <p:blipFill>
          <a:blip r:embed="rId2">
            <a:extLst/>
          </a:blip>
          <a:stretch>
            <a:fillRect/>
          </a:stretch>
        </p:blipFill>
        <p:spPr>
          <a:xfrm>
            <a:off x="619974" y="2778154"/>
            <a:ext cx="11961482" cy="6051492"/>
          </a:xfrm>
          <a:prstGeom prst="rect">
            <a:avLst/>
          </a:prstGeom>
          <a:ln w="12700">
            <a:miter lim="400000"/>
          </a:ln>
        </p:spPr>
      </p:pic>
      <p:pic>
        <p:nvPicPr>
          <p:cNvPr id="872" name="pasted-image.pdf" descr="pasted-image.pdf"/>
          <p:cNvPicPr>
            <a:picLocks noChangeAspect="1"/>
          </p:cNvPicPr>
          <p:nvPr/>
        </p:nvPicPr>
        <p:blipFill>
          <a:blip r:embed="rId3">
            <a:extLst/>
          </a:blip>
          <a:stretch>
            <a:fillRect/>
          </a:stretch>
        </p:blipFill>
        <p:spPr>
          <a:xfrm>
            <a:off x="10062660" y="212826"/>
            <a:ext cx="2731632" cy="2565329"/>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4" name="aces_IncidentFlux_Vs_Mass.pdf" descr="aces_IncidentFlux_Vs_Mass.pdf"/>
          <p:cNvPicPr>
            <a:picLocks noChangeAspect="1"/>
          </p:cNvPicPr>
          <p:nvPr/>
        </p:nvPicPr>
        <p:blipFill>
          <a:blip r:embed="rId2">
            <a:extLst/>
          </a:blip>
          <a:stretch>
            <a:fillRect/>
          </a:stretch>
        </p:blipFill>
        <p:spPr>
          <a:xfrm>
            <a:off x="-493469" y="612216"/>
            <a:ext cx="13153538" cy="9395384"/>
          </a:xfrm>
          <a:prstGeom prst="rect">
            <a:avLst/>
          </a:prstGeom>
          <a:ln w="12700">
            <a:miter lim="400000"/>
          </a:ln>
        </p:spPr>
      </p:pic>
      <p:pic>
        <p:nvPicPr>
          <p:cNvPr id="875" name="Earth.png" descr="Earth.png"/>
          <p:cNvPicPr>
            <a:picLocks noChangeAspect="1"/>
          </p:cNvPicPr>
          <p:nvPr/>
        </p:nvPicPr>
        <p:blipFill>
          <a:blip r:embed="rId3">
            <a:extLst/>
          </a:blip>
          <a:stretch>
            <a:fillRect/>
          </a:stretch>
        </p:blipFill>
        <p:spPr>
          <a:xfrm>
            <a:off x="11575267" y="7958856"/>
            <a:ext cx="439887" cy="439888"/>
          </a:xfrm>
          <a:prstGeom prst="rect">
            <a:avLst/>
          </a:prstGeom>
          <a:ln w="12700">
            <a:miter lim="400000"/>
          </a:ln>
        </p:spPr>
      </p:pic>
      <p:grpSp>
        <p:nvGrpSpPr>
          <p:cNvPr id="881" name="Group"/>
          <p:cNvGrpSpPr/>
          <p:nvPr/>
        </p:nvGrpSpPr>
        <p:grpSpPr>
          <a:xfrm>
            <a:off x="9517867" y="1631400"/>
            <a:ext cx="2108201" cy="1018667"/>
            <a:chOff x="0" y="0"/>
            <a:chExt cx="2108200" cy="1018666"/>
          </a:xfrm>
        </p:grpSpPr>
        <p:sp>
          <p:nvSpPr>
            <p:cNvPr id="876" name="Circle"/>
            <p:cNvSpPr/>
            <p:nvPr/>
          </p:nvSpPr>
          <p:spPr>
            <a:xfrm>
              <a:off x="127000" y="294766"/>
              <a:ext cx="431800" cy="431801"/>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77" name="Circle"/>
            <p:cNvSpPr/>
            <p:nvPr/>
          </p:nvSpPr>
          <p:spPr>
            <a:xfrm>
              <a:off x="393700" y="586866"/>
              <a:ext cx="177800" cy="177801"/>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78" name="high density"/>
            <p:cNvSpPr txBox="1"/>
            <p:nvPr/>
          </p:nvSpPr>
          <p:spPr>
            <a:xfrm>
              <a:off x="477258" y="0"/>
              <a:ext cx="1482853" cy="411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584200">
                <a:defRPr sz="20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high</a:t>
              </a:r>
              <a:r>
                <a:t> density</a:t>
              </a:r>
            </a:p>
          </p:txBody>
        </p:sp>
        <p:sp>
          <p:nvSpPr>
            <p:cNvPr id="879" name="low density"/>
            <p:cNvSpPr txBox="1"/>
            <p:nvPr/>
          </p:nvSpPr>
          <p:spPr>
            <a:xfrm>
              <a:off x="557011" y="608298"/>
              <a:ext cx="1069849" cy="3254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584200">
                <a:defRPr sz="15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low</a:t>
              </a:r>
              <a:r>
                <a:t> density</a:t>
              </a:r>
            </a:p>
          </p:txBody>
        </p:sp>
        <p:sp>
          <p:nvSpPr>
            <p:cNvPr id="880" name="Rectangle"/>
            <p:cNvSpPr/>
            <p:nvPr/>
          </p:nvSpPr>
          <p:spPr>
            <a:xfrm>
              <a:off x="0" y="15366"/>
              <a:ext cx="2108200" cy="1003301"/>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882" name="♥︎ 9 targets, 18 nights, 2015⇢…"/>
          <p:cNvSpPr txBox="1"/>
          <p:nvPr/>
        </p:nvSpPr>
        <p:spPr>
          <a:xfrm>
            <a:off x="2362880" y="540588"/>
            <a:ext cx="9432331" cy="1033499"/>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p>
            <a:pPr defTabSz="1300480">
              <a:defRPr sz="2400"/>
            </a:pPr>
            <a:r>
              <a:rPr>
                <a:solidFill>
                  <a:srgbClr val="DC213C"/>
                </a:solidFill>
              </a:rPr>
              <a:t>♥︎</a:t>
            </a:r>
            <a:r>
              <a:t> </a:t>
            </a:r>
            <a:r>
              <a:rPr b="1">
                <a:solidFill>
                  <a:srgbClr val="DC213C"/>
                </a:solidFill>
              </a:rPr>
              <a:t>9</a:t>
            </a:r>
            <a:r>
              <a:rPr>
                <a:solidFill>
                  <a:srgbClr val="DC213C"/>
                </a:solidFill>
              </a:rPr>
              <a:t> targets, </a:t>
            </a:r>
            <a:r>
              <a:rPr b="1">
                <a:solidFill>
                  <a:srgbClr val="DC213C"/>
                </a:solidFill>
              </a:rPr>
              <a:t>18</a:t>
            </a:r>
            <a:r>
              <a:rPr>
                <a:solidFill>
                  <a:srgbClr val="DC213C"/>
                </a:solidFill>
              </a:rPr>
              <a:t> nights, 2015⇢</a:t>
            </a:r>
          </a:p>
          <a:p>
            <a:pPr defTabSz="1300480">
              <a:defRPr sz="2400"/>
            </a:pPr>
            <a:r>
              <a:t>♠︎ </a:t>
            </a:r>
            <a:r>
              <a:rPr b="1"/>
              <a:t>6</a:t>
            </a:r>
            <a:r>
              <a:t> targets, </a:t>
            </a:r>
            <a:r>
              <a:rPr b="1"/>
              <a:t>8</a:t>
            </a:r>
            <a:r>
              <a:t> nights, 2015–16</a:t>
            </a:r>
          </a:p>
        </p:txBody>
      </p:sp>
      <p:pic>
        <p:nvPicPr>
          <p:cNvPr id="883" name="Circle" descr="Circle"/>
          <p:cNvPicPr>
            <a:picLocks/>
          </p:cNvPicPr>
          <p:nvPr/>
        </p:nvPicPr>
        <p:blipFill>
          <a:blip r:embed="rId4">
            <a:extLst/>
          </a:blip>
          <a:stretch>
            <a:fillRect/>
          </a:stretch>
        </p:blipFill>
        <p:spPr>
          <a:xfrm>
            <a:off x="4093645" y="1786103"/>
            <a:ext cx="880510" cy="880510"/>
          </a:xfrm>
          <a:prstGeom prst="rect">
            <a:avLst/>
          </a:prstGeom>
          <a:effectLst>
            <a:outerShdw blurRad="38100" dist="25400" dir="5400000" rotWithShape="0">
              <a:srgbClr val="000000">
                <a:alpha val="50000"/>
              </a:srgbClr>
            </a:outerShdw>
          </a:effectLst>
        </p:spPr>
      </p:pic>
      <p:pic>
        <p:nvPicPr>
          <p:cNvPr id="884" name="Circle" descr="Circle"/>
          <p:cNvPicPr>
            <a:picLocks/>
          </p:cNvPicPr>
          <p:nvPr/>
        </p:nvPicPr>
        <p:blipFill>
          <a:blip r:embed="rId5">
            <a:extLst/>
          </a:blip>
          <a:stretch>
            <a:fillRect/>
          </a:stretch>
        </p:blipFill>
        <p:spPr>
          <a:xfrm>
            <a:off x="5991574" y="3645933"/>
            <a:ext cx="564452" cy="564451"/>
          </a:xfrm>
          <a:prstGeom prst="rect">
            <a:avLst/>
          </a:prstGeom>
          <a:effectLst>
            <a:outerShdw blurRad="38100" dist="25400" dir="5400000" rotWithShape="0">
              <a:srgbClr val="000000">
                <a:alpha val="50000"/>
              </a:srgbClr>
            </a:outerShdw>
          </a:effectLst>
        </p:spPr>
      </p:pic>
      <p:pic>
        <p:nvPicPr>
          <p:cNvPr id="885" name="Circle" descr="Circle"/>
          <p:cNvPicPr>
            <a:picLocks/>
          </p:cNvPicPr>
          <p:nvPr/>
        </p:nvPicPr>
        <p:blipFill>
          <a:blip r:embed="rId6">
            <a:extLst/>
          </a:blip>
          <a:stretch>
            <a:fillRect/>
          </a:stretch>
        </p:blipFill>
        <p:spPr>
          <a:xfrm>
            <a:off x="5520225" y="4504831"/>
            <a:ext cx="421455" cy="421454"/>
          </a:xfrm>
          <a:prstGeom prst="rect">
            <a:avLst/>
          </a:prstGeom>
          <a:effectLst>
            <a:outerShdw blurRad="38100" dist="25400" dir="5400000" rotWithShape="0">
              <a:srgbClr val="000000">
                <a:alpha val="50000"/>
              </a:srgbClr>
            </a:outerShdw>
          </a:effectLst>
        </p:spPr>
      </p:pic>
      <p:sp>
        <p:nvSpPr>
          <p:cNvPr id="886" name="XO-3b"/>
          <p:cNvSpPr txBox="1"/>
          <p:nvPr/>
        </p:nvSpPr>
        <p:spPr>
          <a:xfrm>
            <a:off x="4961454" y="1902508"/>
            <a:ext cx="143515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solidFill>
                  <a:srgbClr val="0433FF"/>
                </a:solidFill>
                <a:latin typeface="Helvetica Light"/>
                <a:ea typeface="Helvetica Light"/>
                <a:cs typeface="Helvetica Light"/>
                <a:sym typeface="Helvetica Light"/>
              </a:defRPr>
            </a:lvl1pPr>
          </a:lstStyle>
          <a:p>
            <a:r>
              <a:t>XO-3b</a:t>
            </a:r>
          </a:p>
        </p:txBody>
      </p:sp>
      <p:sp>
        <p:nvSpPr>
          <p:cNvPr id="887" name="HD 189733b"/>
          <p:cNvSpPr txBox="1"/>
          <p:nvPr/>
        </p:nvSpPr>
        <p:spPr>
          <a:xfrm>
            <a:off x="6543325" y="3604308"/>
            <a:ext cx="270616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solidFill>
                  <a:srgbClr val="0433FF"/>
                </a:solidFill>
                <a:latin typeface="Helvetica Light"/>
                <a:ea typeface="Helvetica Light"/>
                <a:cs typeface="Helvetica Light"/>
                <a:sym typeface="Helvetica Light"/>
              </a:defRPr>
            </a:lvl1pPr>
          </a:lstStyle>
          <a:p>
            <a:r>
              <a:t>HD 189733b</a:t>
            </a:r>
          </a:p>
        </p:txBody>
      </p:sp>
      <p:sp>
        <p:nvSpPr>
          <p:cNvPr id="888" name="WASP-49b"/>
          <p:cNvSpPr txBox="1"/>
          <p:nvPr/>
        </p:nvSpPr>
        <p:spPr>
          <a:xfrm>
            <a:off x="5928979" y="4391708"/>
            <a:ext cx="230748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solidFill>
                  <a:srgbClr val="0433FF"/>
                </a:solidFill>
                <a:latin typeface="Helvetica Light"/>
                <a:ea typeface="Helvetica Light"/>
                <a:cs typeface="Helvetica Light"/>
                <a:sym typeface="Helvetica Light"/>
              </a:defRPr>
            </a:lvl1pPr>
          </a:lstStyle>
          <a:p>
            <a:r>
              <a:t>WASP-49b</a:t>
            </a:r>
          </a:p>
        </p:txBody>
      </p:sp>
      <p:sp>
        <p:nvSpPr>
          <p:cNvPr id="889" name="Targets"/>
          <p:cNvSpPr txBox="1">
            <a:spLocks noGrp="1"/>
          </p:cNvSpPr>
          <p:nvPr>
            <p:ph type="title" idx="4294967295"/>
          </p:nvPr>
        </p:nvSpPr>
        <p:spPr>
          <a:xfrm>
            <a:off x="8446478" y="102883"/>
            <a:ext cx="3348733" cy="1018667"/>
          </a:xfrm>
          <a:prstGeom prst="rect">
            <a:avLst/>
          </a:prstGeom>
        </p:spPr>
        <p:txBody>
          <a:bodyPr anchor="t">
            <a:normAutofit/>
          </a:bodyPr>
          <a:lstStyle>
            <a:lvl1pPr algn="r">
              <a:defRPr sz="6000">
                <a:solidFill>
                  <a:srgbClr val="000000"/>
                </a:solidFill>
                <a:latin typeface="Helvetica Light"/>
                <a:ea typeface="Helvetica Light"/>
                <a:cs typeface="Helvetica Light"/>
                <a:sym typeface="Helvetica Light"/>
              </a:defRPr>
            </a:lvl1pPr>
          </a:lstStyle>
          <a:p>
            <a:r>
              <a:t>Targets</a:t>
            </a:r>
          </a:p>
        </p:txBody>
      </p:sp>
      <p:sp>
        <p:nvSpPr>
          <p:cNvPr id="890" name="Figure: D. Ehrenreich"/>
          <p:cNvSpPr txBox="1"/>
          <p:nvPr/>
        </p:nvSpPr>
        <p:spPr>
          <a:xfrm>
            <a:off x="9785085" y="9195379"/>
            <a:ext cx="29943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Helvetica Light"/>
                <a:ea typeface="Helvetica Light"/>
                <a:cs typeface="Helvetica Light"/>
                <a:sym typeface="Helvetica Light"/>
              </a:defRPr>
            </a:lvl1pPr>
          </a:lstStyle>
          <a:p>
            <a:r>
              <a:t>Figure: D. Ehrenreich</a:t>
            </a:r>
          </a:p>
        </p:txBody>
      </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Wyttenbach et al. 2017, A&amp;A"/>
          <p:cNvSpPr txBox="1"/>
          <p:nvPr/>
        </p:nvSpPr>
        <p:spPr>
          <a:xfrm>
            <a:off x="914811" y="8678975"/>
            <a:ext cx="3744974" cy="47469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r" defTabSz="1300480">
              <a:defRPr sz="2200">
                <a:solidFill>
                  <a:srgbClr val="FF2600"/>
                </a:solidFill>
                <a:latin typeface="Helvetica Light"/>
                <a:ea typeface="Helvetica Light"/>
                <a:cs typeface="Helvetica Light"/>
                <a:sym typeface="Helvetica Light"/>
              </a:defRPr>
            </a:lvl1pPr>
          </a:lstStyle>
          <a:p>
            <a:r>
              <a:t>Wyttenbach et al. 2017, A&amp;A</a:t>
            </a:r>
          </a:p>
        </p:txBody>
      </p:sp>
      <p:sp>
        <p:nvSpPr>
          <p:cNvPr id="893" name="New atmospheric surveys"/>
          <p:cNvSpPr>
            <a:spLocks noGrp="1"/>
          </p:cNvSpPr>
          <p:nvPr>
            <p:ph type="title"/>
          </p:nvPr>
        </p:nvSpPr>
        <p:spPr>
          <a:xfrm>
            <a:off x="0" y="663023"/>
            <a:ext cx="12926863" cy="1491515"/>
          </a:xfrm>
          <a:prstGeom prst="rect">
            <a:avLst/>
          </a:prstGeom>
        </p:spPr>
        <p:txBody>
          <a:bodyPr lIns="50800" tIns="50800" rIns="50800" bIns="50800" anchor="t"/>
          <a:lstStyle>
            <a:lvl1pPr algn="ctr" defTabSz="584200">
              <a:lnSpc>
                <a:spcPct val="100000"/>
              </a:lnSpc>
              <a:defRPr sz="6000">
                <a:latin typeface="Helvetica Light"/>
                <a:ea typeface="Helvetica Light"/>
                <a:cs typeface="Helvetica Light"/>
                <a:sym typeface="Helvetica Light"/>
              </a:defRPr>
            </a:lvl1pPr>
          </a:lstStyle>
          <a:p>
            <a:r>
              <a:t>New atmospheric surveys</a:t>
            </a:r>
          </a:p>
        </p:txBody>
      </p:sp>
      <p:sp>
        <p:nvSpPr>
          <p:cNvPr id="894" name="WASP-8b  ☞ control experiment"/>
          <p:cNvSpPr txBox="1"/>
          <p:nvPr/>
        </p:nvSpPr>
        <p:spPr>
          <a:xfrm>
            <a:off x="931016" y="7404937"/>
            <a:ext cx="377037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3000">
                <a:latin typeface="Helvetica Light"/>
                <a:ea typeface="Helvetica Light"/>
                <a:cs typeface="Helvetica Light"/>
                <a:sym typeface="Helvetica Light"/>
              </a:defRPr>
            </a:pPr>
            <a:r>
              <a:t>WASP-8b </a:t>
            </a:r>
            <a:br/>
            <a:r>
              <a:t>☞ control experiment</a:t>
            </a:r>
          </a:p>
        </p:txBody>
      </p:sp>
      <p:sp>
        <p:nvSpPr>
          <p:cNvPr id="895" name="WASP-49b…"/>
          <p:cNvSpPr txBox="1"/>
          <p:nvPr/>
        </p:nvSpPr>
        <p:spPr>
          <a:xfrm>
            <a:off x="931016" y="6439542"/>
            <a:ext cx="2994280"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3000">
                <a:solidFill>
                  <a:srgbClr val="FF2600"/>
                </a:solidFill>
                <a:latin typeface="Helvetica Light"/>
                <a:ea typeface="Helvetica Light"/>
                <a:cs typeface="Helvetica Light"/>
                <a:sym typeface="Helvetica Light"/>
              </a:defRPr>
            </a:pPr>
            <a:r>
              <a:t>WASP-49b</a:t>
            </a:r>
          </a:p>
          <a:p>
            <a:pPr defTabSz="584200">
              <a:defRPr sz="3000">
                <a:solidFill>
                  <a:srgbClr val="FF2600"/>
                </a:solidFill>
                <a:latin typeface="Helvetica Light"/>
                <a:ea typeface="Helvetica Light"/>
                <a:cs typeface="Helvetica Light"/>
                <a:sym typeface="Helvetica Light"/>
              </a:defRPr>
            </a:pPr>
            <a:r>
              <a:t>☞ new detection</a:t>
            </a:r>
          </a:p>
        </p:txBody>
      </p:sp>
      <p:pic>
        <p:nvPicPr>
          <p:cNvPr id="896" name="pasted-image.pdf" descr="pasted-image.pdf"/>
          <p:cNvPicPr>
            <a:picLocks noChangeAspect="1"/>
          </p:cNvPicPr>
          <p:nvPr/>
        </p:nvPicPr>
        <p:blipFill>
          <a:blip r:embed="rId2">
            <a:extLst/>
          </a:blip>
          <a:stretch>
            <a:fillRect/>
          </a:stretch>
        </p:blipFill>
        <p:spPr>
          <a:xfrm>
            <a:off x="165212" y="1964245"/>
            <a:ext cx="5885053" cy="4417291"/>
          </a:xfrm>
          <a:prstGeom prst="rect">
            <a:avLst/>
          </a:prstGeom>
          <a:ln w="12700">
            <a:miter lim="400000"/>
          </a:ln>
        </p:spPr>
      </p:pic>
      <p:grpSp>
        <p:nvGrpSpPr>
          <p:cNvPr id="899" name="Group"/>
          <p:cNvGrpSpPr/>
          <p:nvPr/>
        </p:nvGrpSpPr>
        <p:grpSpPr>
          <a:xfrm>
            <a:off x="9323375" y="7813595"/>
            <a:ext cx="3681426" cy="1602274"/>
            <a:chOff x="0" y="0"/>
            <a:chExt cx="3681424" cy="1602272"/>
          </a:xfrm>
        </p:grpSpPr>
        <p:sp>
          <p:nvSpPr>
            <p:cNvPr id="897" name="Rectangle"/>
            <p:cNvSpPr/>
            <p:nvPr/>
          </p:nvSpPr>
          <p:spPr>
            <a:xfrm>
              <a:off x="6688" y="0"/>
              <a:ext cx="3668049" cy="1602273"/>
            </a:xfrm>
            <a:prstGeom prst="rect">
              <a:avLst/>
            </a:prstGeom>
            <a:solidFill>
              <a:srgbClr val="FFFFFF"/>
            </a:solidFill>
            <a:ln w="12700" cap="flat">
              <a:solidFill>
                <a:srgbClr val="5B9BD5"/>
              </a:solidFill>
              <a:prstDash val="solid"/>
              <a:miter lim="400000"/>
            </a:ln>
            <a:effectLst/>
          </p:spPr>
          <p:txBody>
            <a:bodyPr wrap="square" lIns="45719" tIns="45719" rIns="45719" bIns="45719" numCol="1" anchor="ctr">
              <a:noAutofit/>
            </a:bodyPr>
            <a:lstStyle/>
            <a:p>
              <a:pPr defTabSz="914400">
                <a:defRPr sz="1800">
                  <a:latin typeface="Trebuchet MS"/>
                  <a:ea typeface="Trebuchet MS"/>
                  <a:cs typeface="Trebuchet MS"/>
                  <a:sym typeface="Trebuchet MS"/>
                </a:defRPr>
              </a:pPr>
              <a:endParaRPr/>
            </a:p>
          </p:txBody>
        </p:sp>
        <p:pic>
          <p:nvPicPr>
            <p:cNvPr id="898" name="pasted-image.pdf" descr="pasted-image.pdf"/>
            <p:cNvPicPr>
              <a:picLocks noChangeAspect="1"/>
            </p:cNvPicPr>
            <p:nvPr/>
          </p:nvPicPr>
          <p:blipFill>
            <a:blip r:embed="rId3">
              <a:extLst/>
            </a:blip>
            <a:stretch>
              <a:fillRect/>
            </a:stretch>
          </p:blipFill>
          <p:spPr>
            <a:xfrm>
              <a:off x="0" y="62766"/>
              <a:ext cx="3681425" cy="1476740"/>
            </a:xfrm>
            <a:prstGeom prst="rect">
              <a:avLst/>
            </a:prstGeom>
            <a:ln w="12700" cap="flat">
              <a:noFill/>
              <a:miter lim="400000"/>
            </a:ln>
            <a:effectLst/>
          </p:spPr>
        </p:pic>
      </p:grpSp>
      <p:grpSp>
        <p:nvGrpSpPr>
          <p:cNvPr id="902" name="Group"/>
          <p:cNvGrpSpPr/>
          <p:nvPr/>
        </p:nvGrpSpPr>
        <p:grpSpPr>
          <a:xfrm>
            <a:off x="5930139" y="2154537"/>
            <a:ext cx="7074661" cy="2129509"/>
            <a:chOff x="0" y="0"/>
            <a:chExt cx="7074660" cy="2129508"/>
          </a:xfrm>
        </p:grpSpPr>
        <p:sp>
          <p:nvSpPr>
            <p:cNvPr id="900" name="Rectangle"/>
            <p:cNvSpPr/>
            <p:nvPr/>
          </p:nvSpPr>
          <p:spPr>
            <a:xfrm>
              <a:off x="0" y="10451"/>
              <a:ext cx="7074661" cy="2108606"/>
            </a:xfrm>
            <a:prstGeom prst="rect">
              <a:avLst/>
            </a:prstGeom>
            <a:solidFill>
              <a:srgbClr val="FFFFFF"/>
            </a:solidFill>
            <a:ln w="12700" cap="flat">
              <a:solidFill>
                <a:srgbClr val="5B9BD5"/>
              </a:solidFill>
              <a:prstDash val="solid"/>
              <a:miter lim="400000"/>
            </a:ln>
            <a:effectLst/>
          </p:spPr>
          <p:txBody>
            <a:bodyPr wrap="square" lIns="45719" tIns="45719" rIns="45719" bIns="45719" numCol="1" anchor="ctr">
              <a:noAutofit/>
            </a:bodyPr>
            <a:lstStyle/>
            <a:p>
              <a:pPr defTabSz="914400">
                <a:defRPr sz="1800">
                  <a:latin typeface="Trebuchet MS"/>
                  <a:ea typeface="Trebuchet MS"/>
                  <a:cs typeface="Trebuchet MS"/>
                  <a:sym typeface="Trebuchet MS"/>
                </a:defRPr>
              </a:pPr>
              <a:endParaRPr/>
            </a:p>
          </p:txBody>
        </p:sp>
        <p:pic>
          <p:nvPicPr>
            <p:cNvPr id="901" name="pasted-image.pdf" descr="pasted-image.pdf"/>
            <p:cNvPicPr>
              <a:picLocks noChangeAspect="1"/>
            </p:cNvPicPr>
            <p:nvPr/>
          </p:nvPicPr>
          <p:blipFill>
            <a:blip r:embed="rId4">
              <a:extLst/>
            </a:blip>
            <a:stretch>
              <a:fillRect/>
            </a:stretch>
          </p:blipFill>
          <p:spPr>
            <a:xfrm>
              <a:off x="37482" y="0"/>
              <a:ext cx="6999697" cy="2129509"/>
            </a:xfrm>
            <a:prstGeom prst="rect">
              <a:avLst/>
            </a:prstGeom>
            <a:ln w="12700" cap="flat">
              <a:noFill/>
              <a:miter lim="400000"/>
            </a:ln>
            <a:effectLst/>
          </p:spPr>
        </p:pic>
      </p:grpSp>
      <p:pic>
        <p:nvPicPr>
          <p:cNvPr id="903" name="pasted-image.pdf" descr="pasted-image.pdf"/>
          <p:cNvPicPr>
            <a:picLocks noChangeAspect="1"/>
          </p:cNvPicPr>
          <p:nvPr/>
        </p:nvPicPr>
        <p:blipFill>
          <a:blip r:embed="rId5">
            <a:extLst/>
          </a:blip>
          <a:srcRect/>
          <a:stretch>
            <a:fillRect/>
          </a:stretch>
        </p:blipFill>
        <p:spPr>
          <a:xfrm>
            <a:off x="6696075" y="4223079"/>
            <a:ext cx="6308621" cy="3318808"/>
          </a:xfrm>
          <a:prstGeom prst="rect">
            <a:avLst/>
          </a:prstGeom>
          <a:ln w="12700">
            <a:miter lim="400000"/>
          </a:ln>
        </p:spPr>
      </p:pic>
      <p:pic>
        <p:nvPicPr>
          <p:cNvPr id="904" name="pasted-image.tiff" descr="pasted-image.tiff"/>
          <p:cNvPicPr>
            <a:picLocks noChangeAspect="1"/>
          </p:cNvPicPr>
          <p:nvPr/>
        </p:nvPicPr>
        <p:blipFill>
          <a:blip r:embed="rId6">
            <a:extLst/>
          </a:blip>
          <a:stretch>
            <a:fillRect/>
          </a:stretch>
        </p:blipFill>
        <p:spPr>
          <a:xfrm>
            <a:off x="4852247" y="7813595"/>
            <a:ext cx="4320273" cy="1903908"/>
          </a:xfrm>
          <a:prstGeom prst="rect">
            <a:avLst/>
          </a:prstGeom>
          <a:ln w="12700">
            <a:miter lim="400000"/>
          </a:ln>
        </p:spPr>
      </p:pic>
      <p:sp>
        <p:nvSpPr>
          <p:cNvPr id="905" name="Line"/>
          <p:cNvSpPr/>
          <p:nvPr/>
        </p:nvSpPr>
        <p:spPr>
          <a:xfrm flipV="1">
            <a:off x="8221133" y="6683833"/>
            <a:ext cx="612842" cy="850491"/>
          </a:xfrm>
          <a:prstGeom prst="line">
            <a:avLst/>
          </a:prstGeom>
          <a:ln w="63500">
            <a:solidFill>
              <a:srgbClr val="FF2600"/>
            </a:solidFill>
            <a:miter lim="400000"/>
            <a:tailEnd type="triangle"/>
          </a:ln>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906" name="Line"/>
          <p:cNvSpPr/>
          <p:nvPr/>
        </p:nvSpPr>
        <p:spPr>
          <a:xfrm>
            <a:off x="11191275" y="6700231"/>
            <a:ext cx="1248747" cy="1701743"/>
          </a:xfrm>
          <a:prstGeom prst="line">
            <a:avLst/>
          </a:prstGeom>
          <a:ln w="63500">
            <a:solidFill>
              <a:srgbClr val="FF2600"/>
            </a:solidFill>
            <a:miter lim="400000"/>
            <a:tailEnd type="triangle"/>
          </a:ln>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907" name="Oval"/>
          <p:cNvSpPr/>
          <p:nvPr/>
        </p:nvSpPr>
        <p:spPr>
          <a:xfrm>
            <a:off x="12350591" y="8438523"/>
            <a:ext cx="458260" cy="339726"/>
          </a:xfrm>
          <a:prstGeom prst="ellipse">
            <a:avLst/>
          </a:prstGeom>
          <a:ln w="25400">
            <a:solidFill>
              <a:srgbClr val="FF2600"/>
            </a:solidFill>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reflected_light_VLT.pdf" descr="reflected_light_VLT.pdf"/>
          <p:cNvPicPr>
            <a:picLocks noChangeAspect="1"/>
          </p:cNvPicPr>
          <p:nvPr/>
        </p:nvPicPr>
        <p:blipFill>
          <a:blip r:embed="rId2">
            <a:extLst/>
          </a:blip>
          <a:stretch>
            <a:fillRect/>
          </a:stretch>
        </p:blipFill>
        <p:spPr>
          <a:xfrm>
            <a:off x="1050892" y="1518825"/>
            <a:ext cx="11017957" cy="8234775"/>
          </a:xfrm>
          <a:prstGeom prst="rect">
            <a:avLst/>
          </a:prstGeom>
          <a:ln w="12700">
            <a:miter lim="400000"/>
          </a:ln>
        </p:spPr>
      </p:pic>
      <p:sp>
        <p:nvSpPr>
          <p:cNvPr id="910" name="Known exoplanets in reflected light"/>
          <p:cNvSpPr txBox="1"/>
          <p:nvPr/>
        </p:nvSpPr>
        <p:spPr>
          <a:xfrm>
            <a:off x="2586023" y="702977"/>
            <a:ext cx="8374621" cy="815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650240">
              <a:defRPr sz="4400">
                <a:latin typeface="Calibri"/>
                <a:ea typeface="Calibri"/>
                <a:cs typeface="Calibri"/>
                <a:sym typeface="Calibri"/>
              </a:defRPr>
            </a:lvl1pPr>
          </a:lstStyle>
          <a:p>
            <a:r>
              <a:t>Known exoplanets in reflected light</a:t>
            </a:r>
          </a:p>
        </p:txBody>
      </p:sp>
      <p:sp>
        <p:nvSpPr>
          <p:cNvPr id="911" name="Proxima b: a temperate, Earth-mass planet at 37 mas from our nearest stellar neighbour, at an estimated contrast of ~10-7"/>
          <p:cNvSpPr txBox="1"/>
          <p:nvPr/>
        </p:nvSpPr>
        <p:spPr>
          <a:xfrm>
            <a:off x="2397348" y="6042635"/>
            <a:ext cx="8751971" cy="866649"/>
          </a:xfrm>
          <a:prstGeom prst="rect">
            <a:avLst/>
          </a:prstGeom>
          <a:solidFill>
            <a:srgbClr val="C0504D"/>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650240">
              <a:defRPr sz="2400">
                <a:latin typeface="Calibri"/>
                <a:ea typeface="Calibri"/>
                <a:cs typeface="Calibri"/>
                <a:sym typeface="Calibri"/>
              </a:defRPr>
            </a:pPr>
            <a:r>
              <a:t>Proxima b: a temperate, Earth-mass planet at 37 mas from our nearest stellar neighbour, at an estimated contrast of ~10</a:t>
            </a:r>
            <a:r>
              <a:rPr baseline="30500"/>
              <a:t>-7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 name="impsf.png" descr="impsf.png"/>
          <p:cNvPicPr>
            <a:picLocks noChangeAspect="1"/>
          </p:cNvPicPr>
          <p:nvPr/>
        </p:nvPicPr>
        <p:blipFill>
          <a:blip r:embed="rId2">
            <a:extLst/>
          </a:blip>
          <a:stretch>
            <a:fillRect/>
          </a:stretch>
        </p:blipFill>
        <p:spPr>
          <a:xfrm>
            <a:off x="853848" y="2104176"/>
            <a:ext cx="5566449" cy="5680244"/>
          </a:xfrm>
          <a:prstGeom prst="rect">
            <a:avLst/>
          </a:prstGeom>
          <a:ln w="12700">
            <a:miter lim="400000"/>
          </a:ln>
        </p:spPr>
      </p:pic>
      <p:pic>
        <p:nvPicPr>
          <p:cNvPr id="914" name="imcoro.png" descr="imcoro.png"/>
          <p:cNvPicPr>
            <a:picLocks noChangeAspect="1"/>
          </p:cNvPicPr>
          <p:nvPr/>
        </p:nvPicPr>
        <p:blipFill>
          <a:blip r:embed="rId3">
            <a:extLst/>
          </a:blip>
          <a:stretch>
            <a:fillRect/>
          </a:stretch>
        </p:blipFill>
        <p:spPr>
          <a:xfrm>
            <a:off x="6683022" y="2106441"/>
            <a:ext cx="5582869" cy="5677979"/>
          </a:xfrm>
          <a:prstGeom prst="rect">
            <a:avLst/>
          </a:prstGeom>
          <a:ln w="12700">
            <a:miter lim="400000"/>
          </a:ln>
        </p:spPr>
      </p:pic>
      <p:sp>
        <p:nvSpPr>
          <p:cNvPr id="915" name="Fiber coupling efficiency for the planet: ~38% / Stellar light rejection factor: ~500"/>
          <p:cNvSpPr txBox="1"/>
          <p:nvPr/>
        </p:nvSpPr>
        <p:spPr>
          <a:xfrm>
            <a:off x="656808" y="7914449"/>
            <a:ext cx="11691185"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650240">
              <a:defRPr sz="2400">
                <a:latin typeface="Calibri"/>
                <a:ea typeface="Calibri"/>
                <a:cs typeface="Calibri"/>
                <a:sym typeface="Calibri"/>
              </a:defRPr>
            </a:lvl1pPr>
          </a:lstStyle>
          <a:p>
            <a:r>
              <a:t>Fiber coupling efficiency for the planet: ~38% / Stellar light rejection factor: ~500</a:t>
            </a:r>
          </a:p>
        </p:txBody>
      </p:sp>
      <p:sp>
        <p:nvSpPr>
          <p:cNvPr id="916" name="Good, but probably not yet good enough!…"/>
          <p:cNvSpPr txBox="1"/>
          <p:nvPr/>
        </p:nvSpPr>
        <p:spPr>
          <a:xfrm>
            <a:off x="2044311" y="8412798"/>
            <a:ext cx="8751971" cy="1234949"/>
          </a:xfrm>
          <a:prstGeom prst="rect">
            <a:avLst/>
          </a:prstGeom>
          <a:solidFill>
            <a:srgbClr val="C0504D"/>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650240">
              <a:defRPr sz="2400">
                <a:latin typeface="Calibri"/>
                <a:ea typeface="Calibri"/>
                <a:cs typeface="Calibri"/>
                <a:sym typeface="Calibri"/>
              </a:defRPr>
            </a:pPr>
            <a:r>
              <a:t>Good, but probably not yet good enough!</a:t>
            </a:r>
          </a:p>
          <a:p>
            <a:pPr algn="ctr" defTabSz="650240">
              <a:defRPr sz="2400">
                <a:latin typeface="Calibri"/>
                <a:ea typeface="Calibri"/>
                <a:cs typeface="Calibri"/>
                <a:sym typeface="Calibri"/>
              </a:defRPr>
            </a:pPr>
            <a:r>
              <a:t>Need to reach higher efficiency and K~3000</a:t>
            </a:r>
          </a:p>
          <a:p>
            <a:pPr algn="ctr" defTabSz="650240">
              <a:defRPr sz="2400">
                <a:latin typeface="Calibri"/>
                <a:ea typeface="Calibri"/>
                <a:cs typeface="Calibri"/>
                <a:sym typeface="Calibri"/>
              </a:defRPr>
            </a:pPr>
            <a:r>
              <a:t>--&gt; SPHERE upgrade, or SPHERE+</a:t>
            </a:r>
          </a:p>
        </p:txBody>
      </p:sp>
      <p:pic>
        <p:nvPicPr>
          <p:cNvPr id="917" name="pasted-image.tiff" descr="pasted-image.tiff"/>
          <p:cNvPicPr>
            <a:picLocks noChangeAspect="1"/>
          </p:cNvPicPr>
          <p:nvPr/>
        </p:nvPicPr>
        <p:blipFill>
          <a:blip r:embed="rId4">
            <a:extLst/>
          </a:blip>
          <a:stretch>
            <a:fillRect/>
          </a:stretch>
        </p:blipFill>
        <p:spPr>
          <a:xfrm>
            <a:off x="939800" y="2328098"/>
            <a:ext cx="5562600" cy="5232401"/>
          </a:xfrm>
          <a:prstGeom prst="rect">
            <a:avLst/>
          </a:prstGeom>
          <a:ln w="12700">
            <a:miter lim="400000"/>
          </a:ln>
        </p:spPr>
      </p:pic>
      <p:sp>
        <p:nvSpPr>
          <p:cNvPr id="918" name="Lovis et al., 2017, A&amp;A"/>
          <p:cNvSpPr txBox="1"/>
          <p:nvPr/>
        </p:nvSpPr>
        <p:spPr>
          <a:xfrm>
            <a:off x="5347934" y="1697776"/>
            <a:ext cx="267017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Lovis et al., 2017, A&amp;A</a:t>
            </a:r>
          </a:p>
        </p:txBody>
      </p:sp>
      <p:sp>
        <p:nvSpPr>
          <p:cNvPr id="919" name="Characterising Proxima b (and others) with SPHERE+ESPRESSO"/>
          <p:cNvSpPr txBox="1"/>
          <p:nvPr/>
        </p:nvSpPr>
        <p:spPr>
          <a:xfrm>
            <a:off x="1116574" y="18328"/>
            <a:ext cx="10771652" cy="167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650240">
              <a:defRPr sz="5000">
                <a:latin typeface="Calibri"/>
                <a:ea typeface="Calibri"/>
                <a:cs typeface="Calibri"/>
                <a:sym typeface="Calibri"/>
              </a:defRPr>
            </a:pPr>
            <a:r>
              <a:t>Characterising Proxima b (and others) with SPHERE+</a:t>
            </a:r>
            <a:r>
              <a:rPr>
                <a:solidFill>
                  <a:srgbClr val="FF2600"/>
                </a:solidFill>
              </a:rPr>
              <a:t>ESPRESSO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917"/>
                                        </p:tgtEl>
                                        <p:attrNameLst>
                                          <p:attrName>style.visibility</p:attrName>
                                        </p:attrNameLst>
                                      </p:cBhvr>
                                      <p:to>
                                        <p:strVal val="visible"/>
                                      </p:to>
                                    </p:set>
                                    <p:anim calcmode="lin" valueType="num">
                                      <p:cBhvr>
                                        <p:cTn id="11" dur="2500" fill="hold"/>
                                        <p:tgtEl>
                                          <p:spTgt spid="917"/>
                                        </p:tgtEl>
                                        <p:attrNameLst>
                                          <p:attrName>ppt_w</p:attrName>
                                        </p:attrNameLst>
                                      </p:cBhvr>
                                      <p:tavLst>
                                        <p:tav tm="0">
                                          <p:val>
                                            <p:fltVal val="0"/>
                                          </p:val>
                                        </p:tav>
                                        <p:tav tm="100000">
                                          <p:val>
                                            <p:strVal val="#ppt_w"/>
                                          </p:val>
                                        </p:tav>
                                      </p:tavLst>
                                    </p:anim>
                                    <p:anim calcmode="lin" valueType="num">
                                      <p:cBhvr>
                                        <p:cTn id="12" dur="2500" fill="hold"/>
                                        <p:tgtEl>
                                          <p:spTgt spid="9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 grpId="1" animBg="1" advAuto="0"/>
      <p:bldP spid="917"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 name="O2_absorption.pdf" descr="O2_absorption.pdf"/>
          <p:cNvPicPr>
            <a:picLocks noChangeAspect="1"/>
          </p:cNvPicPr>
          <p:nvPr/>
        </p:nvPicPr>
        <p:blipFill>
          <a:blip r:embed="rId2">
            <a:extLst/>
          </a:blip>
          <a:stretch>
            <a:fillRect/>
          </a:stretch>
        </p:blipFill>
        <p:spPr>
          <a:xfrm>
            <a:off x="1954005" y="1541360"/>
            <a:ext cx="9031112" cy="6749817"/>
          </a:xfrm>
          <a:prstGeom prst="rect">
            <a:avLst/>
          </a:prstGeom>
          <a:ln w="12700">
            <a:miter lim="400000"/>
          </a:ln>
        </p:spPr>
      </p:pic>
      <p:sp>
        <p:nvSpPr>
          <p:cNvPr id="922" name="Search for O2 absorption in the albedo spectrum"/>
          <p:cNvSpPr txBox="1"/>
          <p:nvPr/>
        </p:nvSpPr>
        <p:spPr>
          <a:xfrm>
            <a:off x="574705" y="311984"/>
            <a:ext cx="11838967" cy="78181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650240">
              <a:defRPr sz="3800">
                <a:latin typeface="Calibri"/>
                <a:ea typeface="Calibri"/>
                <a:cs typeface="Calibri"/>
                <a:sym typeface="Calibri"/>
              </a:defRPr>
            </a:pPr>
            <a:r>
              <a:t>Search for O</a:t>
            </a:r>
            <a:r>
              <a:rPr baseline="-20000"/>
              <a:t>2</a:t>
            </a:r>
            <a:r>
              <a:t> absorption in the albedo spectrum</a:t>
            </a:r>
          </a:p>
        </p:txBody>
      </p:sp>
      <p:sp>
        <p:nvSpPr>
          <p:cNvPr id="923" name="Given SPHERE+ and an Earth-like atmosphere, a 3.6-sigma detection is possible in about 60 nights with the VLT"/>
          <p:cNvSpPr txBox="1"/>
          <p:nvPr/>
        </p:nvSpPr>
        <p:spPr>
          <a:xfrm>
            <a:off x="722488" y="8504550"/>
            <a:ext cx="11691185" cy="866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650240">
              <a:defRPr sz="2400">
                <a:latin typeface="Calibri"/>
                <a:ea typeface="Calibri"/>
                <a:cs typeface="Calibri"/>
                <a:sym typeface="Calibri"/>
              </a:defRPr>
            </a:lvl1pPr>
          </a:lstStyle>
          <a:p>
            <a:r>
              <a:t>Given SPHERE+ and an Earth-like atmosphere, a 3.6-sigma detection is possible in about 60 nights with the VLT</a:t>
            </a:r>
          </a:p>
        </p:txBody>
      </p:sp>
      <p:sp>
        <p:nvSpPr>
          <p:cNvPr id="924" name="Lovis et al., submitted to A&amp;A"/>
          <p:cNvSpPr txBox="1"/>
          <p:nvPr/>
        </p:nvSpPr>
        <p:spPr>
          <a:xfrm>
            <a:off x="4793319" y="1114378"/>
            <a:ext cx="3418162"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Lovis et al., submitted to A&amp;A</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pasted-image.tiff" descr="pasted-image.tiff"/>
          <p:cNvPicPr>
            <a:picLocks noChangeAspect="1"/>
          </p:cNvPicPr>
          <p:nvPr/>
        </p:nvPicPr>
        <p:blipFill>
          <a:blip r:embed="rId2">
            <a:extLst/>
          </a:blip>
          <a:srcRect l="34269" t="26919" r="4189" b="9260"/>
          <a:stretch>
            <a:fillRect/>
          </a:stretch>
        </p:blipFill>
        <p:spPr>
          <a:xfrm>
            <a:off x="0" y="168"/>
            <a:ext cx="13231035" cy="9753329"/>
          </a:xfrm>
          <a:prstGeom prst="rect">
            <a:avLst/>
          </a:prstGeom>
          <a:ln w="12700">
            <a:miter lim="400000"/>
          </a:ln>
        </p:spPr>
      </p:pic>
      <p:pic>
        <p:nvPicPr>
          <p:cNvPr id="927" name="pasted-image.tiff" descr="pasted-image.tiff"/>
          <p:cNvPicPr>
            <a:picLocks noChangeAspect="1"/>
          </p:cNvPicPr>
          <p:nvPr/>
        </p:nvPicPr>
        <p:blipFill>
          <a:blip r:embed="rId3">
            <a:extLst/>
          </a:blip>
          <a:stretch>
            <a:fillRect/>
          </a:stretch>
        </p:blipFill>
        <p:spPr>
          <a:xfrm>
            <a:off x="274320" y="194733"/>
            <a:ext cx="2641601" cy="2286001"/>
          </a:xfrm>
          <a:prstGeom prst="rect">
            <a:avLst/>
          </a:prstGeom>
          <a:ln w="12700">
            <a:miter lim="400000"/>
          </a:ln>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607" name="‘UHRS’ at VLT"/>
          <p:cNvSpPr txBox="1">
            <a:spLocks noGrp="1"/>
          </p:cNvSpPr>
          <p:nvPr>
            <p:ph type="title"/>
          </p:nvPr>
        </p:nvSpPr>
        <p:spPr>
          <a:prstGeom prst="rect">
            <a:avLst/>
          </a:prstGeom>
        </p:spPr>
        <p:txBody>
          <a:bodyPr/>
          <a:lstStyle/>
          <a:p>
            <a:r>
              <a:t>‘UHRS’ at VLT </a:t>
            </a:r>
          </a:p>
        </p:txBody>
      </p:sp>
      <p:sp>
        <p:nvSpPr>
          <p:cNvPr id="608" name="1996 by Crane et al., Combined Coudé of VLT"/>
          <p:cNvSpPr txBox="1"/>
          <p:nvPr/>
        </p:nvSpPr>
        <p:spPr>
          <a:xfrm>
            <a:off x="3044046" y="2361985"/>
            <a:ext cx="7996811" cy="546101"/>
          </a:xfrm>
          <a:prstGeom prst="rect">
            <a:avLst/>
          </a:prstGeom>
          <a:ln w="12700">
            <a:miter lim="400000"/>
          </a:ln>
          <a:extLst>
            <a:ext uri="{C572A759-6A51-4108-AA02-DFA0A04FC94B}">
              <ma14:wrappingTextBoxFlag xmlns:ma14="http://schemas.microsoft.com/office/mac/drawingml/2011/main" val="1"/>
            </a:ext>
          </a:extLst>
        </p:spPr>
        <p:txBody>
          <a:bodyPr wrap="none" lIns="61808" tIns="61808" rIns="61808" bIns="61808">
            <a:spAutoFit/>
          </a:bodyPr>
          <a:lstStyle>
            <a:lvl1pPr marL="52412" marR="52412" defTabSz="1179276">
              <a:defRPr sz="3000">
                <a:solidFill>
                  <a:srgbClr val="EBEBEB"/>
                </a:solidFill>
                <a:uFill>
                  <a:solidFill>
                    <a:srgbClr val="EBEBEB"/>
                  </a:solidFill>
                </a:uFill>
                <a:latin typeface="Arial"/>
                <a:ea typeface="Arial"/>
                <a:cs typeface="Arial"/>
                <a:sym typeface="Arial"/>
              </a:defRPr>
            </a:lvl1pPr>
          </a:lstStyle>
          <a:p>
            <a:r>
              <a:t>1996 by Crane et al., Combined Coudé of VLT</a:t>
            </a:r>
          </a:p>
        </p:txBody>
      </p:sp>
      <p:pic>
        <p:nvPicPr>
          <p:cNvPr id="609" name="fig_crane.pdf" descr="fig_crane.pdf"/>
          <p:cNvPicPr>
            <a:picLocks noChangeAspect="1"/>
          </p:cNvPicPr>
          <p:nvPr/>
        </p:nvPicPr>
        <p:blipFill>
          <a:blip r:embed="rId3">
            <a:extLst/>
          </a:blip>
          <a:srcRect l="9774" t="63" r="7268" b="24629"/>
          <a:stretch>
            <a:fillRect/>
          </a:stretch>
        </p:blipFill>
        <p:spPr>
          <a:xfrm>
            <a:off x="2704102" y="3873294"/>
            <a:ext cx="3383992" cy="4345004"/>
          </a:xfrm>
          <a:prstGeom prst="rect">
            <a:avLst/>
          </a:prstGeom>
          <a:ln w="3175"/>
        </p:spPr>
      </p:pic>
      <p:pic>
        <p:nvPicPr>
          <p:cNvPr id="610" name="fig_crane_2.pdf" descr="fig_crane_2.pdf"/>
          <p:cNvPicPr>
            <a:picLocks noChangeAspect="1"/>
          </p:cNvPicPr>
          <p:nvPr/>
        </p:nvPicPr>
        <p:blipFill>
          <a:blip r:embed="rId4">
            <a:extLst/>
          </a:blip>
          <a:srcRect l="7342" t="377" r="6293" b="9640"/>
          <a:stretch>
            <a:fillRect/>
          </a:stretch>
        </p:blipFill>
        <p:spPr>
          <a:xfrm>
            <a:off x="6860693" y="3258201"/>
            <a:ext cx="4173148" cy="6149902"/>
          </a:xfrm>
          <a:prstGeom prst="rect">
            <a:avLst/>
          </a:prstGeom>
          <a:ln w="3175"/>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613" name="Science drivers"/>
          <p:cNvSpPr txBox="1">
            <a:spLocks noGrp="1"/>
          </p:cNvSpPr>
          <p:nvPr>
            <p:ph type="title"/>
          </p:nvPr>
        </p:nvSpPr>
        <p:spPr>
          <a:prstGeom prst="rect">
            <a:avLst/>
          </a:prstGeom>
        </p:spPr>
        <p:txBody>
          <a:bodyPr/>
          <a:lstStyle/>
          <a:p>
            <a:r>
              <a:t>Science drivers</a:t>
            </a:r>
          </a:p>
        </p:txBody>
      </p:sp>
      <p:sp>
        <p:nvSpPr>
          <p:cNvPr id="614" name="Abundances in local group galaxies"/>
          <p:cNvSpPr txBox="1"/>
          <p:nvPr/>
        </p:nvSpPr>
        <p:spPr>
          <a:xfrm>
            <a:off x="5059625" y="6755486"/>
            <a:ext cx="7272715" cy="2514201"/>
          </a:xfrm>
          <a:prstGeom prst="rect">
            <a:avLst/>
          </a:prstGeom>
          <a:ln w="12700">
            <a:miter lim="400000"/>
          </a:ln>
          <a:extLst>
            <a:ext uri="{C572A759-6A51-4108-AA02-DFA0A04FC94B}">
              <ma14:wrappingTextBoxFlag xmlns:ma14="http://schemas.microsoft.com/office/mac/drawingml/2011/main" val="1"/>
            </a:ext>
          </a:extLst>
        </p:spPr>
        <p:txBody>
          <a:bodyPr lIns="61808" tIns="61808" rIns="61808" bIns="61808">
            <a:spAutoFit/>
          </a:bodyPr>
          <a:lstStyle/>
          <a:p>
            <a:pPr marR="68980" defTabSz="1345112">
              <a:spcBef>
                <a:spcPts val="900"/>
              </a:spcBef>
              <a:defRPr sz="4000">
                <a:solidFill>
                  <a:srgbClr val="FFFFFF"/>
                </a:solidFill>
                <a:uFill>
                  <a:solidFill>
                    <a:srgbClr val="FFFFFF"/>
                  </a:solidFill>
                </a:uFill>
                <a:latin typeface="Arial"/>
                <a:ea typeface="Arial"/>
                <a:cs typeface="Arial"/>
                <a:sym typeface="Arial"/>
              </a:defRPr>
            </a:pPr>
            <a:endParaRPr/>
          </a:p>
          <a:p>
            <a:pPr marR="68980" lvl="2" defTabSz="1345112">
              <a:spcBef>
                <a:spcPts val="900"/>
              </a:spcBef>
              <a:defRPr sz="4000">
                <a:solidFill>
                  <a:srgbClr val="FFFFFF"/>
                </a:solidFill>
                <a:uFill>
                  <a:solidFill>
                    <a:srgbClr val="FFFFFF"/>
                  </a:solidFill>
                </a:uFill>
                <a:latin typeface="Arial"/>
                <a:ea typeface="Arial"/>
                <a:cs typeface="Arial"/>
                <a:sym typeface="Arial"/>
              </a:defRPr>
            </a:pPr>
            <a:r>
              <a:t>Abundances in local group galaxies </a:t>
            </a:r>
          </a:p>
        </p:txBody>
      </p:sp>
      <p:sp>
        <p:nvSpPr>
          <p:cNvPr id="615" name="Rocky planets of…"/>
          <p:cNvSpPr txBox="1"/>
          <p:nvPr/>
        </p:nvSpPr>
        <p:spPr>
          <a:xfrm>
            <a:off x="4417960" y="2405792"/>
            <a:ext cx="6428039" cy="1812501"/>
          </a:xfrm>
          <a:prstGeom prst="rect">
            <a:avLst/>
          </a:prstGeom>
          <a:ln w="12700">
            <a:miter lim="400000"/>
          </a:ln>
          <a:extLst>
            <a:ext uri="{C572A759-6A51-4108-AA02-DFA0A04FC94B}">
              <ma14:wrappingTextBoxFlag xmlns:ma14="http://schemas.microsoft.com/office/mac/drawingml/2011/main" val="1"/>
            </a:ext>
          </a:extLst>
        </p:spPr>
        <p:txBody>
          <a:bodyPr lIns="61808" tIns="61808" rIns="61808" bIns="61808">
            <a:spAutoFit/>
          </a:bodyPr>
          <a:lstStyle/>
          <a:p>
            <a:pPr lvl="1" indent="0" defTabSz="589638">
              <a:spcBef>
                <a:spcPts val="700"/>
              </a:spcBef>
              <a:buClr>
                <a:srgbClr val="000000"/>
              </a:buClr>
              <a:buFont typeface="Arial"/>
              <a:defRPr sz="4000">
                <a:solidFill>
                  <a:srgbClr val="FFFFFF"/>
                </a:solidFill>
                <a:latin typeface="+mn-lt"/>
                <a:ea typeface="+mn-ea"/>
                <a:cs typeface="+mn-cs"/>
                <a:sym typeface="Gill Sans"/>
              </a:defRPr>
            </a:pPr>
            <a:r>
              <a:t>Rocky planets of</a:t>
            </a:r>
          </a:p>
          <a:p>
            <a:pPr lvl="1" indent="0" defTabSz="589638">
              <a:spcBef>
                <a:spcPts val="700"/>
              </a:spcBef>
              <a:buClr>
                <a:srgbClr val="000000"/>
              </a:buClr>
              <a:buFont typeface="Arial"/>
              <a:defRPr sz="4000">
                <a:solidFill>
                  <a:srgbClr val="FFFFFF"/>
                </a:solidFill>
                <a:latin typeface="+mn-lt"/>
                <a:ea typeface="+mn-ea"/>
                <a:cs typeface="+mn-cs"/>
                <a:sym typeface="Gill Sans"/>
              </a:defRPr>
            </a:pPr>
            <a:r>
              <a:t>Earth-size ( 8 cm/s)</a:t>
            </a:r>
          </a:p>
        </p:txBody>
      </p:sp>
      <p:sp>
        <p:nvSpPr>
          <p:cNvPr id="616" name="Variability of fundamental constants"/>
          <p:cNvSpPr txBox="1"/>
          <p:nvPr/>
        </p:nvSpPr>
        <p:spPr>
          <a:xfrm>
            <a:off x="2252586" y="4196274"/>
            <a:ext cx="5379394" cy="2549583"/>
          </a:xfrm>
          <a:prstGeom prst="rect">
            <a:avLst/>
          </a:prstGeom>
          <a:ln w="12700">
            <a:miter lim="400000"/>
          </a:ln>
          <a:extLst>
            <a:ext uri="{C572A759-6A51-4108-AA02-DFA0A04FC94B}">
              <ma14:wrappingTextBoxFlag xmlns:ma14="http://schemas.microsoft.com/office/mac/drawingml/2011/main" val="1"/>
            </a:ext>
          </a:extLst>
        </p:spPr>
        <p:txBody>
          <a:bodyPr lIns="61808" tIns="61808" rIns="61808" bIns="61808" anchor="ctr">
            <a:normAutofit/>
          </a:bodyPr>
          <a:lstStyle>
            <a:lvl1pPr algn="r" defTabSz="589638">
              <a:spcBef>
                <a:spcPts val="2400"/>
              </a:spcBef>
              <a:buClr>
                <a:srgbClr val="000000"/>
              </a:buClr>
              <a:buFont typeface="Arial"/>
              <a:defRPr sz="4000">
                <a:solidFill>
                  <a:srgbClr val="FFFFFF"/>
                </a:solidFill>
                <a:latin typeface="+mn-lt"/>
                <a:ea typeface="+mn-ea"/>
                <a:cs typeface="+mn-cs"/>
                <a:sym typeface="Gill Sans"/>
              </a:defRPr>
            </a:lvl1pPr>
          </a:lstStyle>
          <a:p>
            <a:r>
              <a:t>  Variability of fundamental constants</a:t>
            </a:r>
          </a:p>
        </p:txBody>
      </p:sp>
      <p:pic>
        <p:nvPicPr>
          <p:cNvPr id="617" name="espresso_sc_earth.png" descr="espresso_sc_earth.png"/>
          <p:cNvPicPr>
            <a:picLocks/>
          </p:cNvPicPr>
          <p:nvPr/>
        </p:nvPicPr>
        <p:blipFill>
          <a:blip r:embed="rId3">
            <a:extLst/>
          </a:blip>
          <a:stretch>
            <a:fillRect/>
          </a:stretch>
        </p:blipFill>
        <p:spPr>
          <a:xfrm>
            <a:off x="633532" y="1871153"/>
            <a:ext cx="3569416" cy="2549583"/>
          </a:xfrm>
          <a:prstGeom prst="rect">
            <a:avLst/>
          </a:prstGeom>
          <a:ln w="12700">
            <a:miter lim="400000"/>
          </a:ln>
        </p:spPr>
      </p:pic>
      <p:pic>
        <p:nvPicPr>
          <p:cNvPr id="618" name="webb_1.png" descr="webb_1.png"/>
          <p:cNvPicPr>
            <a:picLocks noChangeAspect="1"/>
          </p:cNvPicPr>
          <p:nvPr/>
        </p:nvPicPr>
        <p:blipFill>
          <a:blip r:embed="rId4">
            <a:extLst/>
          </a:blip>
          <a:stretch>
            <a:fillRect/>
          </a:stretch>
        </p:blipFill>
        <p:spPr>
          <a:xfrm>
            <a:off x="7795442" y="4295810"/>
            <a:ext cx="4118282" cy="2750459"/>
          </a:xfrm>
          <a:prstGeom prst="rect">
            <a:avLst/>
          </a:prstGeom>
          <a:ln w="12700">
            <a:miter lim="400000"/>
          </a:ln>
        </p:spPr>
      </p:pic>
      <p:pic>
        <p:nvPicPr>
          <p:cNvPr id="619" name="droppedImage.png" descr="droppedImage.png"/>
          <p:cNvPicPr>
            <a:picLocks noChangeAspect="1"/>
          </p:cNvPicPr>
          <p:nvPr/>
        </p:nvPicPr>
        <p:blipFill>
          <a:blip r:embed="rId5">
            <a:extLst/>
          </a:blip>
          <a:stretch>
            <a:fillRect/>
          </a:stretch>
        </p:blipFill>
        <p:spPr>
          <a:xfrm>
            <a:off x="1251613" y="6745527"/>
            <a:ext cx="4017524" cy="2724384"/>
          </a:xfrm>
          <a:prstGeom prst="rect">
            <a:avLst/>
          </a:prstGeom>
          <a:ln w="3175"/>
        </p:spPr>
      </p:pic>
      <p:pic>
        <p:nvPicPr>
          <p:cNvPr id="620" name="droppedImage.png" descr="droppedImage.png"/>
          <p:cNvPicPr>
            <a:picLocks noChangeAspect="1"/>
          </p:cNvPicPr>
          <p:nvPr/>
        </p:nvPicPr>
        <p:blipFill>
          <a:blip r:embed="rId6">
            <a:extLst/>
          </a:blip>
          <a:stretch>
            <a:fillRect/>
          </a:stretch>
        </p:blipFill>
        <p:spPr>
          <a:xfrm>
            <a:off x="1251613" y="6685739"/>
            <a:ext cx="4017524" cy="2830529"/>
          </a:xfrm>
          <a:prstGeom prst="rect">
            <a:avLst/>
          </a:prstGeom>
          <a:ln w="3175"/>
        </p:spPr>
      </p:pic>
      <p:sp>
        <p:nvSpPr>
          <p:cNvPr id="621" name="Tolstoy et al 2009"/>
          <p:cNvSpPr txBox="1"/>
          <p:nvPr/>
        </p:nvSpPr>
        <p:spPr>
          <a:xfrm>
            <a:off x="5210508" y="9216114"/>
            <a:ext cx="2165539" cy="407407"/>
          </a:xfrm>
          <a:prstGeom prst="rect">
            <a:avLst/>
          </a:prstGeom>
          <a:ln w="12700">
            <a:miter lim="400000"/>
          </a:ln>
          <a:extLst>
            <a:ext uri="{C572A759-6A51-4108-AA02-DFA0A04FC94B}">
              <ma14:wrappingTextBoxFlag xmlns:ma14="http://schemas.microsoft.com/office/mac/drawingml/2011/main" val="1"/>
            </a:ext>
          </a:extLst>
        </p:spPr>
        <p:txBody>
          <a:bodyPr wrap="none" lIns="61808" tIns="61808" rIns="61808" bIns="61808">
            <a:spAutoFit/>
          </a:bodyPr>
          <a:lstStyle>
            <a:lvl1pPr marL="52412" marR="52412" defTabSz="1179276">
              <a:defRPr sz="2000">
                <a:solidFill>
                  <a:srgbClr val="FFFFFF"/>
                </a:solidFill>
                <a:uFill>
                  <a:solidFill>
                    <a:srgbClr val="FFFFFF"/>
                  </a:solidFill>
                </a:uFill>
                <a:latin typeface="Arial"/>
                <a:ea typeface="Arial"/>
                <a:cs typeface="Arial"/>
                <a:sym typeface="Arial"/>
              </a:defRPr>
            </a:lvl1pPr>
          </a:lstStyle>
          <a:p>
            <a:r>
              <a:t>Tolstoy et al 2009</a:t>
            </a:r>
          </a:p>
        </p:txBody>
      </p:sp>
      <p:sp>
        <p:nvSpPr>
          <p:cNvPr id="622" name="Webb et al 2011"/>
          <p:cNvSpPr txBox="1"/>
          <p:nvPr/>
        </p:nvSpPr>
        <p:spPr>
          <a:xfrm>
            <a:off x="10000815" y="3939835"/>
            <a:ext cx="2165539" cy="407408"/>
          </a:xfrm>
          <a:prstGeom prst="rect">
            <a:avLst/>
          </a:prstGeom>
          <a:ln w="12700">
            <a:miter lim="400000"/>
          </a:ln>
          <a:extLst>
            <a:ext uri="{C572A759-6A51-4108-AA02-DFA0A04FC94B}">
              <ma14:wrappingTextBoxFlag xmlns:ma14="http://schemas.microsoft.com/office/mac/drawingml/2011/main" val="1"/>
            </a:ext>
          </a:extLst>
        </p:spPr>
        <p:txBody>
          <a:bodyPr lIns="61808" tIns="61808" rIns="61808" bIns="61808">
            <a:spAutoFit/>
          </a:bodyPr>
          <a:lstStyle>
            <a:lvl1pPr marL="52412" marR="52412" defTabSz="1179276">
              <a:defRPr sz="2000">
                <a:solidFill>
                  <a:srgbClr val="FFFFFF"/>
                </a:solidFill>
                <a:uFill>
                  <a:solidFill>
                    <a:srgbClr val="FFFFFF"/>
                  </a:solidFill>
                </a:uFill>
                <a:latin typeface="Arial"/>
                <a:ea typeface="Arial"/>
                <a:cs typeface="Arial"/>
                <a:sym typeface="Arial"/>
              </a:defRPr>
            </a:lvl1pPr>
          </a:lstStyle>
          <a:p>
            <a:r>
              <a:t>Webb et al 2011</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espresso_fond_noir.png" descr="espresso_fond_noir.png"/>
          <p:cNvPicPr>
            <a:picLocks/>
          </p:cNvPicPr>
          <p:nvPr/>
        </p:nvPicPr>
        <p:blipFill>
          <a:blip r:embed="rId3">
            <a:extLst/>
          </a:blip>
          <a:stretch>
            <a:fillRect/>
          </a:stretch>
        </p:blipFill>
        <p:spPr>
          <a:xfrm>
            <a:off x="0" y="275963"/>
            <a:ext cx="13020252" cy="9213263"/>
          </a:xfrm>
          <a:prstGeom prst="rect">
            <a:avLst/>
          </a:prstGeom>
          <a:ln w="12700">
            <a:miter lim="400000"/>
          </a:ln>
        </p:spPr>
      </p:pic>
      <p:pic>
        <p:nvPicPr>
          <p:cNvPr id="625" name="image.jpg" descr="image.jpg"/>
          <p:cNvPicPr>
            <a:picLocks/>
          </p:cNvPicPr>
          <p:nvPr/>
        </p:nvPicPr>
        <p:blipFill>
          <a:blip r:embed="rId4">
            <a:extLst/>
          </a:blip>
          <a:stretch>
            <a:fillRect/>
          </a:stretch>
        </p:blipFill>
        <p:spPr>
          <a:xfrm>
            <a:off x="-231781" y="-3293452"/>
            <a:ext cx="13612143" cy="13970783"/>
          </a:xfrm>
          <a:prstGeom prst="rect">
            <a:avLst/>
          </a:prstGeom>
          <a:ln w="12700">
            <a:miter lim="400000"/>
          </a:ln>
        </p:spPr>
      </p:pic>
      <p:pic>
        <p:nvPicPr>
          <p:cNvPr id="626" name="image.jpg" descr="image.jpg"/>
          <p:cNvPicPr>
            <a:picLocks/>
          </p:cNvPicPr>
          <p:nvPr/>
        </p:nvPicPr>
        <p:blipFill>
          <a:blip r:embed="rId5">
            <a:extLst/>
          </a:blip>
          <a:stretch>
            <a:fillRect/>
          </a:stretch>
        </p:blipFill>
        <p:spPr>
          <a:xfrm>
            <a:off x="4025957" y="3498678"/>
            <a:ext cx="5253685" cy="3774391"/>
          </a:xfrm>
          <a:prstGeom prst="rect">
            <a:avLst/>
          </a:prstGeom>
          <a:ln w="12700">
            <a:miter lim="400000"/>
          </a:ln>
        </p:spPr>
      </p:pic>
      <p:sp>
        <p:nvSpPr>
          <p:cNvPr id="627" name="ΔRV =1 m/s"/>
          <p:cNvSpPr txBox="1"/>
          <p:nvPr/>
        </p:nvSpPr>
        <p:spPr>
          <a:xfrm>
            <a:off x="2599541" y="8194530"/>
            <a:ext cx="2611368" cy="716499"/>
          </a:xfrm>
          <a:prstGeom prst="rect">
            <a:avLst/>
          </a:prstGeom>
          <a:ln w="12700">
            <a:miter lim="400000"/>
          </a:ln>
          <a:extLst>
            <a:ext uri="{C572A759-6A51-4108-AA02-DFA0A04FC94B}">
              <ma14:wrappingTextBoxFlag xmlns:ma14="http://schemas.microsoft.com/office/mac/drawingml/2011/main" val="1"/>
            </a:ext>
          </a:extLst>
        </p:spPr>
        <p:txBody>
          <a:bodyPr wrap="none" lIns="61808" tIns="61808" rIns="61808" bIns="61808">
            <a:spAutoFit/>
          </a:bodyPr>
          <a:lstStyle/>
          <a:p>
            <a:pPr marL="708942" marR="57796" indent="-652497" defTabSz="914399">
              <a:spcBef>
                <a:spcPts val="1600"/>
              </a:spcBef>
              <a:buClr>
                <a:srgbClr val="FFFB00"/>
              </a:buClr>
              <a:buFont typeface="Symbol"/>
              <a:defRPr sz="3600">
                <a:solidFill>
                  <a:srgbClr val="FFEF94"/>
                </a:solidFill>
                <a:uFill>
                  <a:solidFill>
                    <a:srgbClr val="000000"/>
                  </a:solidFill>
                </a:uFill>
                <a:latin typeface="Arial"/>
                <a:ea typeface="Arial"/>
                <a:cs typeface="Arial"/>
                <a:sym typeface="Arial"/>
              </a:defRPr>
            </a:pPr>
            <a:r>
              <a:rPr>
                <a:uFill>
                  <a:solidFill>
                    <a:srgbClr val="FFFB00"/>
                  </a:solidFill>
                </a:uFill>
                <a:latin typeface="Symbol"/>
                <a:ea typeface="Symbol"/>
                <a:cs typeface="Symbol"/>
                <a:sym typeface="Symbol"/>
              </a:rPr>
              <a:t>D</a:t>
            </a:r>
            <a:r>
              <a:rPr>
                <a:uFill>
                  <a:solidFill>
                    <a:srgbClr val="FFFB00"/>
                  </a:solidFill>
                </a:uFill>
                <a:latin typeface="Helvetica"/>
                <a:ea typeface="Helvetica"/>
                <a:cs typeface="Helvetica"/>
                <a:sym typeface="Helvetica"/>
              </a:rPr>
              <a:t>RV =1 m/s</a:t>
            </a:r>
          </a:p>
        </p:txBody>
      </p:sp>
      <p:sp>
        <p:nvSpPr>
          <p:cNvPr id="628" name="since 2003"/>
          <p:cNvSpPr txBox="1"/>
          <p:nvPr/>
        </p:nvSpPr>
        <p:spPr>
          <a:xfrm>
            <a:off x="9279641" y="6749543"/>
            <a:ext cx="2400166" cy="642059"/>
          </a:xfrm>
          <a:prstGeom prst="rect">
            <a:avLst/>
          </a:prstGeom>
          <a:ln w="12700">
            <a:miter lim="400000"/>
          </a:ln>
          <a:extLst>
            <a:ext uri="{C572A759-6A51-4108-AA02-DFA0A04FC94B}">
              <ma14:wrappingTextBoxFlag xmlns:ma14="http://schemas.microsoft.com/office/mac/drawingml/2011/main" val="1"/>
            </a:ext>
          </a:extLst>
        </p:spPr>
        <p:txBody>
          <a:bodyPr wrap="none" lIns="61808" tIns="61808" rIns="61808" bIns="61808">
            <a:spAutoFit/>
          </a:bodyPr>
          <a:lstStyle>
            <a:lvl1pPr marL="52412" marR="52412" defTabSz="1179276">
              <a:defRPr sz="3600">
                <a:solidFill>
                  <a:srgbClr val="FFFFFF"/>
                </a:solidFill>
                <a:uFill>
                  <a:solidFill>
                    <a:srgbClr val="FFFFFF"/>
                  </a:solidFill>
                </a:uFill>
                <a:latin typeface="Arial"/>
                <a:ea typeface="Arial"/>
                <a:cs typeface="Arial"/>
                <a:sym typeface="Arial"/>
              </a:defRPr>
            </a:lvl1pPr>
          </a:lstStyle>
          <a:p>
            <a:r>
              <a:t>since 2003</a:t>
            </a:r>
          </a:p>
        </p:txBody>
      </p:sp>
      <p:sp>
        <p:nvSpPr>
          <p:cNvPr id="629" name="‘Super-Earths’"/>
          <p:cNvSpPr txBox="1"/>
          <p:nvPr/>
        </p:nvSpPr>
        <p:spPr>
          <a:xfrm>
            <a:off x="7917308" y="8231750"/>
            <a:ext cx="3085520" cy="642060"/>
          </a:xfrm>
          <a:prstGeom prst="rect">
            <a:avLst/>
          </a:prstGeom>
          <a:ln w="12700">
            <a:miter lim="400000"/>
          </a:ln>
          <a:extLst>
            <a:ext uri="{C572A759-6A51-4108-AA02-DFA0A04FC94B}">
              <ma14:wrappingTextBoxFlag xmlns:ma14="http://schemas.microsoft.com/office/mac/drawingml/2011/main" val="1"/>
            </a:ext>
          </a:extLst>
        </p:spPr>
        <p:txBody>
          <a:bodyPr wrap="none" lIns="61808" tIns="61808" rIns="61808" bIns="61808">
            <a:spAutoFit/>
          </a:bodyPr>
          <a:lstStyle>
            <a:lvl1pPr marL="52412" marR="52412" defTabSz="1179276">
              <a:defRPr sz="3600">
                <a:solidFill>
                  <a:srgbClr val="FFFFFF"/>
                </a:solidFill>
                <a:uFill>
                  <a:solidFill>
                    <a:srgbClr val="FFFFFF"/>
                  </a:solidFill>
                </a:uFill>
                <a:latin typeface="Arial"/>
                <a:ea typeface="Arial"/>
                <a:cs typeface="Arial"/>
                <a:sym typeface="Arial"/>
              </a:defRPr>
            </a:lvl1pPr>
          </a:lstStyle>
          <a:p>
            <a:r>
              <a:t>‘Super-Earths’</a:t>
            </a:r>
          </a:p>
        </p:txBody>
      </p:sp>
      <p:sp>
        <p:nvSpPr>
          <p:cNvPr id="630" name="The HARPS Legacy"/>
          <p:cNvSpPr txBox="1"/>
          <p:nvPr/>
        </p:nvSpPr>
        <p:spPr>
          <a:xfrm>
            <a:off x="3688513" y="698499"/>
            <a:ext cx="577155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b="1">
                <a:solidFill>
                  <a:srgbClr val="FFEF94"/>
                </a:solidFill>
              </a:defRPr>
            </a:lvl1pPr>
          </a:lstStyle>
          <a:p>
            <a:r>
              <a:t>The HARPS Legacy</a:t>
            </a:r>
          </a:p>
        </p:txBody>
      </p:sp>
      <p:pic>
        <p:nvPicPr>
          <p:cNvPr id="631" name="Line" descr="Line"/>
          <p:cNvPicPr>
            <a:picLocks/>
          </p:cNvPicPr>
          <p:nvPr/>
        </p:nvPicPr>
        <p:blipFill>
          <a:blip r:embed="rId6">
            <a:extLst/>
          </a:blip>
          <a:stretch>
            <a:fillRect/>
          </a:stretch>
        </p:blipFill>
        <p:spPr>
          <a:xfrm>
            <a:off x="5816600" y="8323502"/>
            <a:ext cx="1672400" cy="458555"/>
          </a:xfrm>
          <a:prstGeom prst="rect">
            <a:avLst/>
          </a:prstGeom>
        </p:spPr>
      </p:pic>
      <p:sp>
        <p:nvSpPr>
          <p:cNvPr id="633" name="discovered &gt; 80% of RV-planets with Mp &lt; 10 MEarth"/>
          <p:cNvSpPr txBox="1"/>
          <p:nvPr/>
        </p:nvSpPr>
        <p:spPr>
          <a:xfrm>
            <a:off x="1264023" y="8911028"/>
            <a:ext cx="11031826" cy="642060"/>
          </a:xfrm>
          <a:prstGeom prst="rect">
            <a:avLst/>
          </a:prstGeom>
          <a:ln w="12700">
            <a:miter lim="400000"/>
          </a:ln>
          <a:extLst>
            <a:ext uri="{C572A759-6A51-4108-AA02-DFA0A04FC94B}">
              <ma14:wrappingTextBoxFlag xmlns:ma14="http://schemas.microsoft.com/office/mac/drawingml/2011/main" val="1"/>
            </a:ext>
          </a:extLst>
        </p:spPr>
        <p:txBody>
          <a:bodyPr wrap="none" lIns="61808" tIns="61808" rIns="61808" bIns="61808">
            <a:spAutoFit/>
          </a:bodyPr>
          <a:lstStyle>
            <a:lvl1pPr marL="52412" marR="52412" defTabSz="1179276">
              <a:defRPr sz="3600">
                <a:solidFill>
                  <a:srgbClr val="FFFFFF"/>
                </a:solidFill>
                <a:uFill>
                  <a:solidFill>
                    <a:srgbClr val="FFFFFF"/>
                  </a:solidFill>
                </a:uFill>
                <a:latin typeface="Arial"/>
                <a:ea typeface="Arial"/>
                <a:cs typeface="Arial"/>
                <a:sym typeface="Arial"/>
              </a:defRPr>
            </a:lvl1pPr>
          </a:lstStyle>
          <a:p>
            <a:r>
              <a:t>discovered &gt; 80% of RV-planets with Mp &lt; 10 MEarth</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HARPS Detection Limits"/>
          <p:cNvSpPr txBox="1"/>
          <p:nvPr/>
        </p:nvSpPr>
        <p:spPr>
          <a:xfrm>
            <a:off x="451029" y="323850"/>
            <a:ext cx="4902201" cy="149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4800">
                <a:solidFill>
                  <a:srgbClr val="FFFFFF"/>
                </a:solidFill>
                <a:latin typeface="+mn-lt"/>
                <a:ea typeface="+mn-ea"/>
                <a:cs typeface="+mn-cs"/>
                <a:sym typeface="Gill Sans"/>
              </a:defRPr>
            </a:lvl1pPr>
          </a:lstStyle>
          <a:p>
            <a:r>
              <a:t>HARPS Detection Limits</a:t>
            </a:r>
          </a:p>
        </p:txBody>
      </p:sp>
      <p:sp>
        <p:nvSpPr>
          <p:cNvPr id="638" name="Tau Ceti:…"/>
          <p:cNvSpPr txBox="1"/>
          <p:nvPr/>
        </p:nvSpPr>
        <p:spPr>
          <a:xfrm>
            <a:off x="385396" y="2584450"/>
            <a:ext cx="43942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800">
                <a:solidFill>
                  <a:srgbClr val="FFFFFF"/>
                </a:solidFill>
                <a:latin typeface="+mn-lt"/>
                <a:ea typeface="+mn-ea"/>
                <a:cs typeface="+mn-cs"/>
                <a:sym typeface="Gill Sans"/>
              </a:defRPr>
            </a:pPr>
            <a:r>
              <a:t>Tau Ceti:</a:t>
            </a:r>
          </a:p>
          <a:p>
            <a:pPr defTabSz="584200">
              <a:defRPr sz="2800">
                <a:solidFill>
                  <a:srgbClr val="FFFFFF"/>
                </a:solidFill>
                <a:latin typeface="+mn-lt"/>
                <a:ea typeface="+mn-ea"/>
                <a:cs typeface="+mn-cs"/>
                <a:sym typeface="Gill Sans"/>
              </a:defRPr>
            </a:pPr>
            <a:r>
              <a:t>11 years of measurements</a:t>
            </a:r>
          </a:p>
          <a:p>
            <a:pPr defTabSz="584200">
              <a:defRPr sz="2800">
                <a:solidFill>
                  <a:srgbClr val="FFFFFF"/>
                </a:solidFill>
                <a:latin typeface="+mn-lt"/>
                <a:ea typeface="+mn-ea"/>
                <a:cs typeface="+mn-cs"/>
                <a:sym typeface="Gill Sans"/>
              </a:defRPr>
            </a:pPr>
            <a:r>
              <a:rPr i="1"/>
              <a:t>rms </a:t>
            </a:r>
            <a:r>
              <a:t>= 1.0 m/s</a:t>
            </a:r>
          </a:p>
        </p:txBody>
      </p:sp>
      <p:grpSp>
        <p:nvGrpSpPr>
          <p:cNvPr id="641" name="Group"/>
          <p:cNvGrpSpPr/>
          <p:nvPr/>
        </p:nvGrpSpPr>
        <p:grpSpPr>
          <a:xfrm>
            <a:off x="6972300" y="279400"/>
            <a:ext cx="5753100" cy="3824054"/>
            <a:chOff x="0" y="0"/>
            <a:chExt cx="5753100" cy="3824053"/>
          </a:xfrm>
        </p:grpSpPr>
        <p:sp>
          <p:nvSpPr>
            <p:cNvPr id="639" name="Rectangle"/>
            <p:cNvSpPr/>
            <p:nvPr/>
          </p:nvSpPr>
          <p:spPr>
            <a:xfrm>
              <a:off x="0" y="0"/>
              <a:ext cx="5753100" cy="3824053"/>
            </a:xfrm>
            <a:prstGeom prst="rect">
              <a:avLst/>
            </a:prstGeom>
            <a:solidFill>
              <a:srgbClr val="FFFFFF"/>
            </a:soli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algn="ctr" defTabSz="8001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pic>
          <p:nvPicPr>
            <p:cNvPr id="640" name="HD10700_harps_clean_obs_rv_time_all.pdf" descr="HD10700_harps_clean_obs_rv_time_all.pdf"/>
            <p:cNvPicPr>
              <a:picLocks noChangeAspect="1"/>
            </p:cNvPicPr>
            <p:nvPr/>
          </p:nvPicPr>
          <p:blipFill>
            <a:blip r:embed="rId2">
              <a:extLst/>
            </a:blip>
            <a:stretch>
              <a:fillRect/>
            </a:stretch>
          </p:blipFill>
          <p:spPr>
            <a:xfrm>
              <a:off x="113473" y="0"/>
              <a:ext cx="5549542" cy="3824054"/>
            </a:xfrm>
            <a:prstGeom prst="rect">
              <a:avLst/>
            </a:prstGeom>
            <a:ln w="12700" cap="flat">
              <a:noFill/>
              <a:miter lim="400000"/>
            </a:ln>
            <a:effectLst/>
          </p:spPr>
        </p:pic>
      </p:grpSp>
      <p:grpSp>
        <p:nvGrpSpPr>
          <p:cNvPr id="644" name="Group"/>
          <p:cNvGrpSpPr/>
          <p:nvPr/>
        </p:nvGrpSpPr>
        <p:grpSpPr>
          <a:xfrm>
            <a:off x="317500" y="4168775"/>
            <a:ext cx="11958929" cy="5380894"/>
            <a:chOff x="0" y="0"/>
            <a:chExt cx="11958928" cy="5380893"/>
          </a:xfrm>
        </p:grpSpPr>
        <p:pic>
          <p:nvPicPr>
            <p:cNvPr id="642" name="HD10700_detection_limits.png" descr="HD10700_detection_limits.png"/>
            <p:cNvPicPr>
              <a:picLocks noChangeAspect="1"/>
            </p:cNvPicPr>
            <p:nvPr/>
          </p:nvPicPr>
          <p:blipFill>
            <a:blip r:embed="rId3">
              <a:extLst/>
            </a:blip>
            <a:stretch>
              <a:fillRect/>
            </a:stretch>
          </p:blipFill>
          <p:spPr>
            <a:xfrm>
              <a:off x="0" y="0"/>
              <a:ext cx="7078134" cy="5308600"/>
            </a:xfrm>
            <a:prstGeom prst="rect">
              <a:avLst/>
            </a:prstGeom>
            <a:ln w="12700" cap="flat">
              <a:noFill/>
              <a:miter lim="400000"/>
            </a:ln>
            <a:effectLst/>
          </p:spPr>
        </p:pic>
        <p:sp>
          <p:nvSpPr>
            <p:cNvPr id="643" name="We would have detected:…"/>
            <p:cNvSpPr txBox="1"/>
            <p:nvPr/>
          </p:nvSpPr>
          <p:spPr>
            <a:xfrm>
              <a:off x="7283815" y="2804256"/>
              <a:ext cx="4675114" cy="2576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2800">
                  <a:solidFill>
                    <a:srgbClr val="FFFFFF"/>
                  </a:solidFill>
                  <a:latin typeface="+mn-lt"/>
                  <a:ea typeface="+mn-ea"/>
                  <a:cs typeface="+mn-cs"/>
                  <a:sym typeface="Gill Sans"/>
                </a:defRPr>
              </a:pPr>
              <a:r>
                <a:t>We would have detected:</a:t>
              </a:r>
            </a:p>
            <a:p>
              <a:pPr defTabSz="584200">
                <a:defRPr sz="2800">
                  <a:solidFill>
                    <a:srgbClr val="FFFFFF"/>
                  </a:solidFill>
                  <a:latin typeface="+mn-lt"/>
                  <a:ea typeface="+mn-ea"/>
                  <a:cs typeface="+mn-cs"/>
                  <a:sym typeface="Gill Sans"/>
                </a:defRPr>
              </a:pPr>
              <a:endParaRPr/>
            </a:p>
            <a:p>
              <a:pPr defTabSz="584200">
                <a:defRPr sz="2800">
                  <a:solidFill>
                    <a:srgbClr val="FFFFFF"/>
                  </a:solidFill>
                  <a:latin typeface="+mn-lt"/>
                  <a:ea typeface="+mn-ea"/>
                  <a:cs typeface="+mn-cs"/>
                  <a:sym typeface="Gill Sans"/>
                </a:defRPr>
              </a:pPr>
              <a:r>
                <a:t>- an Earth @ 0.1 AU</a:t>
              </a:r>
            </a:p>
            <a:p>
              <a:pPr defTabSz="584200">
                <a:defRPr sz="2800">
                  <a:solidFill>
                    <a:srgbClr val="FFFFFF"/>
                  </a:solidFill>
                  <a:latin typeface="+mn-lt"/>
                  <a:ea typeface="+mn-ea"/>
                  <a:cs typeface="+mn-cs"/>
                  <a:sym typeface="Gill Sans"/>
                </a:defRPr>
              </a:pPr>
              <a:r>
                <a:t>- a super-Earth (5 M</a:t>
              </a:r>
              <a:r>
                <a:rPr baseline="-5999"/>
                <a:t>⊕</a:t>
              </a:r>
              <a:r>
                <a:t>) @ 1 AU</a:t>
              </a:r>
            </a:p>
            <a:p>
              <a:pPr defTabSz="584200">
                <a:defRPr sz="2800">
                  <a:solidFill>
                    <a:srgbClr val="FFFFFF"/>
                  </a:solidFill>
                  <a:latin typeface="+mn-lt"/>
                  <a:ea typeface="+mn-ea"/>
                  <a:cs typeface="+mn-cs"/>
                  <a:sym typeface="Gill Sans"/>
                </a:defRPr>
              </a:pPr>
              <a:r>
                <a:t>- a Neptune @ 5 AU</a:t>
              </a:r>
            </a:p>
            <a:p>
              <a:pPr defTabSz="584200">
                <a:defRPr sz="2800">
                  <a:solidFill>
                    <a:srgbClr val="FFFFFF"/>
                  </a:solidFill>
                  <a:latin typeface="+mn-lt"/>
                  <a:ea typeface="+mn-ea"/>
                  <a:cs typeface="+mn-cs"/>
                  <a:sym typeface="Gill Sans"/>
                </a:defRPr>
              </a:pPr>
              <a:r>
                <a:t>- a Saturn @ 10 AU</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2000"/>
                                  </p:stCondLst>
                                  <p:iterate>
                                    <p:tmAbs val="0"/>
                                  </p:iterate>
                                  <p:childTnLst>
                                    <p:set>
                                      <p:cBhvr>
                                        <p:cTn id="6" fill="hold"/>
                                        <p:tgtEl>
                                          <p:spTgt spid="644"/>
                                        </p:tgtEl>
                                        <p:attrNameLst>
                                          <p:attrName>style.visibility</p:attrName>
                                        </p:attrNameLst>
                                      </p:cBhvr>
                                      <p:to>
                                        <p:strVal val="visible"/>
                                      </p:to>
                                    </p:set>
                                    <p:animEffect transition="in" filter="dissolve">
                                      <p:cBhvr>
                                        <p:cTn id="7" dur="10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Rectangle"/>
          <p:cNvSpPr/>
          <p:nvPr/>
        </p:nvSpPr>
        <p:spPr>
          <a:xfrm>
            <a:off x="1771904" y="7213600"/>
            <a:ext cx="6713729" cy="991617"/>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blurRad="88900" dir="18900000" rotWithShape="0">
              <a:srgbClr val="000000">
                <a:alpha val="80000"/>
              </a:srgbClr>
            </a:outerShdw>
          </a:effectLst>
        </p:spPr>
        <p:txBody>
          <a:bodyPr lIns="65023" tIns="65023" rIns="65023" bIns="65023" anchor="ctr"/>
          <a:lstStyle/>
          <a:p>
            <a:pPr algn="ctr" defTabSz="796544">
              <a:defRPr sz="22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grpSp>
        <p:nvGrpSpPr>
          <p:cNvPr id="649" name="Group"/>
          <p:cNvGrpSpPr/>
          <p:nvPr/>
        </p:nvGrpSpPr>
        <p:grpSpPr>
          <a:xfrm>
            <a:off x="8566911" y="7186676"/>
            <a:ext cx="4324097" cy="1106423"/>
            <a:chOff x="0" y="0"/>
            <a:chExt cx="4324095" cy="1106422"/>
          </a:xfrm>
        </p:grpSpPr>
        <p:sp>
          <p:nvSpPr>
            <p:cNvPr id="647" name="Rounded Rectangle"/>
            <p:cNvSpPr/>
            <p:nvPr/>
          </p:nvSpPr>
          <p:spPr>
            <a:xfrm>
              <a:off x="0" y="10580"/>
              <a:ext cx="4291584" cy="1095843"/>
            </a:xfrm>
            <a:prstGeom prst="roundRect">
              <a:avLst>
                <a:gd name="adj" fmla="val 22251"/>
              </a:avLst>
            </a:prstGeom>
            <a:solidFill>
              <a:srgbClr val="FF9300">
                <a:alpha val="24000"/>
              </a:srgbClr>
            </a:solidFill>
            <a:ln w="12700" cap="flat">
              <a:solidFill>
                <a:srgbClr val="FFFFFF"/>
              </a:solidFill>
              <a:prstDash val="solid"/>
              <a:round/>
            </a:ln>
            <a:effectLst/>
          </p:spPr>
          <p:txBody>
            <a:bodyPr wrap="square" lIns="65023" tIns="65023" rIns="65023" bIns="65023" numCol="1" anchor="ctr">
              <a:noAutofit/>
            </a:bodyPr>
            <a:lstStyle/>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endParaRPr/>
            </a:p>
          </p:txBody>
        </p:sp>
        <p:sp>
          <p:nvSpPr>
            <p:cNvPr id="648" name="Terres et Superterres…"/>
            <p:cNvSpPr txBox="1"/>
            <p:nvPr/>
          </p:nvSpPr>
          <p:spPr>
            <a:xfrm>
              <a:off x="16255" y="0"/>
              <a:ext cx="4307841" cy="975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p>
              <a:pPr marL="57799" marR="57799" defTabSz="1300480">
                <a:defRPr sz="2800">
                  <a:solidFill>
                    <a:srgbClr val="00FDFF"/>
                  </a:solidFill>
                  <a:uFill>
                    <a:solidFill>
                      <a:srgbClr val="00FDFF"/>
                    </a:solidFill>
                  </a:uFill>
                  <a:latin typeface="Times New Roman"/>
                  <a:ea typeface="Times New Roman"/>
                  <a:cs typeface="Times New Roman"/>
                  <a:sym typeface="Times New Roman"/>
                </a:defRPr>
              </a:pPr>
              <a:r>
                <a:rPr>
                  <a:solidFill>
                    <a:srgbClr val="FFFB00"/>
                  </a:solidFill>
                  <a:uFill>
                    <a:solidFill>
                      <a:srgbClr val="FFFB00"/>
                    </a:solidFill>
                  </a:uFill>
                </a:rPr>
                <a:t>Terres et Superterres</a:t>
              </a:r>
            </a:p>
            <a:p>
              <a:pPr marL="57799" marR="57799" defTabSz="1300480">
                <a:defRPr sz="2800">
                  <a:solidFill>
                    <a:srgbClr val="00FDFF"/>
                  </a:solidFill>
                  <a:uFill>
                    <a:solidFill>
                      <a:srgbClr val="00FDFF"/>
                    </a:solidFill>
                  </a:uFill>
                  <a:latin typeface="Times New Roman"/>
                  <a:ea typeface="Times New Roman"/>
                  <a:cs typeface="Times New Roman"/>
                  <a:sym typeface="Times New Roman"/>
                </a:defRPr>
              </a:pPr>
              <a:r>
                <a:rPr>
                  <a:solidFill>
                    <a:srgbClr val="FFFB00"/>
                  </a:solidFill>
                  <a:uFill>
                    <a:solidFill>
                      <a:srgbClr val="FFFB00"/>
                    </a:solidFill>
                  </a:uFill>
                </a:rPr>
                <a:t>Accessibles avec Espresso</a:t>
              </a:r>
            </a:p>
          </p:txBody>
        </p:sp>
      </p:grpSp>
      <p:sp>
        <p:nvSpPr>
          <p:cNvPr id="650" name="Rectangle"/>
          <p:cNvSpPr/>
          <p:nvPr/>
        </p:nvSpPr>
        <p:spPr>
          <a:xfrm>
            <a:off x="1771904" y="6223000"/>
            <a:ext cx="6713729" cy="991617"/>
          </a:xfrm>
          <a:prstGeom prst="rect">
            <a:avLst/>
          </a:prstGeom>
          <a:gradFill>
            <a:gsLst>
              <a:gs pos="0">
                <a:schemeClr val="accent1"/>
              </a:gs>
              <a:gs pos="100000">
                <a:schemeClr val="accent1">
                  <a:hueOff val="321132"/>
                  <a:satOff val="-12043"/>
                  <a:lumOff val="-7113"/>
                </a:schemeClr>
              </a:gs>
            </a:gsLst>
            <a:lin ang="5400000"/>
          </a:gradFill>
          <a:ln w="12700">
            <a:miter lim="400000"/>
          </a:ln>
          <a:effectLst>
            <a:outerShdw blurRad="88900" dir="18900000" rotWithShape="0">
              <a:srgbClr val="000000">
                <a:alpha val="80000"/>
              </a:srgbClr>
            </a:outerShdw>
          </a:effectLst>
        </p:spPr>
        <p:txBody>
          <a:bodyPr lIns="65023" tIns="65023" rIns="65023" bIns="65023" anchor="ctr"/>
          <a:lstStyle/>
          <a:p>
            <a:pPr algn="ctr" defTabSz="796544">
              <a:defRPr sz="22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
        <p:nvSpPr>
          <p:cNvPr id="651" name="Planet detectability with RV’s"/>
          <p:cNvSpPr txBox="1">
            <a:spLocks noGrp="1"/>
          </p:cNvSpPr>
          <p:nvPr>
            <p:ph type="title"/>
          </p:nvPr>
        </p:nvSpPr>
        <p:spPr>
          <a:prstGeom prst="rect">
            <a:avLst/>
          </a:prstGeom>
        </p:spPr>
        <p:txBody>
          <a:bodyPr/>
          <a:lstStyle>
            <a:lvl1pPr>
              <a:defRPr sz="5800"/>
            </a:lvl1pPr>
          </a:lstStyle>
          <a:p>
            <a:pPr>
              <a:defRPr sz="6400"/>
            </a:pPr>
            <a:r>
              <a:rPr sz="5800"/>
              <a:t>Planet detectability with RV’s</a:t>
            </a:r>
          </a:p>
        </p:txBody>
      </p:sp>
      <p:grpSp>
        <p:nvGrpSpPr>
          <p:cNvPr id="654" name="Group"/>
          <p:cNvGrpSpPr/>
          <p:nvPr/>
        </p:nvGrpSpPr>
        <p:grpSpPr>
          <a:xfrm>
            <a:off x="1779580" y="2036967"/>
            <a:ext cx="9451059" cy="1657209"/>
            <a:chOff x="0" y="0"/>
            <a:chExt cx="9451058" cy="1657208"/>
          </a:xfrm>
        </p:grpSpPr>
        <p:sp>
          <p:nvSpPr>
            <p:cNvPr id="652" name="Rectangle"/>
            <p:cNvSpPr/>
            <p:nvPr/>
          </p:nvSpPr>
          <p:spPr>
            <a:xfrm>
              <a:off x="0" y="0"/>
              <a:ext cx="9451059" cy="1657209"/>
            </a:xfrm>
            <a:prstGeom prst="rect">
              <a:avLst/>
            </a:prstGeom>
            <a:solidFill>
              <a:srgbClr val="FFFFFF"/>
            </a:solidFill>
            <a:ln w="12700" cap="flat">
              <a:noFill/>
              <a:miter lim="400000"/>
            </a:ln>
            <a:effectLst/>
          </p:spPr>
          <p:txBody>
            <a:bodyPr wrap="square" lIns="0" tIns="0" rIns="0" bIns="0" numCol="1" anchor="t">
              <a:noAutofit/>
            </a:bodyPr>
            <a:lstStyle/>
            <a:p>
              <a:pPr defTabSz="650240"/>
              <a:endParaRPr/>
            </a:p>
          </p:txBody>
        </p:sp>
        <p:pic>
          <p:nvPicPr>
            <p:cNvPr id="653" name="image.pdf" descr="image.pdf"/>
            <p:cNvPicPr>
              <a:picLocks/>
            </p:cNvPicPr>
            <p:nvPr/>
          </p:nvPicPr>
          <p:blipFill>
            <a:blip r:embed="rId2">
              <a:extLst/>
            </a:blip>
            <a:stretch>
              <a:fillRect/>
            </a:stretch>
          </p:blipFill>
          <p:spPr>
            <a:xfrm>
              <a:off x="0" y="0"/>
              <a:ext cx="9451059" cy="1657209"/>
            </a:xfrm>
            <a:prstGeom prst="rect">
              <a:avLst/>
            </a:prstGeom>
            <a:ln w="12700" cap="flat">
              <a:noFill/>
              <a:miter lim="400000"/>
            </a:ln>
            <a:effectLst/>
          </p:spPr>
        </p:pic>
      </p:grpSp>
      <p:grpSp>
        <p:nvGrpSpPr>
          <p:cNvPr id="657" name="Group"/>
          <p:cNvGrpSpPr/>
          <p:nvPr/>
        </p:nvGrpSpPr>
        <p:grpSpPr>
          <a:xfrm>
            <a:off x="1788160" y="4409440"/>
            <a:ext cx="7949184" cy="3921175"/>
            <a:chOff x="0" y="0"/>
            <a:chExt cx="7949183" cy="3921174"/>
          </a:xfrm>
        </p:grpSpPr>
        <p:sp>
          <p:nvSpPr>
            <p:cNvPr id="655" name="Jupiter  @ 1 AU  : 28.4 m s-1…"/>
            <p:cNvSpPr txBox="1"/>
            <p:nvPr/>
          </p:nvSpPr>
          <p:spPr>
            <a:xfrm>
              <a:off x="178815" y="80320"/>
              <a:ext cx="7770369" cy="38408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Jupiter 	@ 1 AU 	: 28.4 m s</a:t>
              </a:r>
              <a:r>
                <a:rPr sz="2200" baseline="30363">
                  <a:latin typeface="Tahoma"/>
                  <a:ea typeface="Tahoma"/>
                  <a:cs typeface="Tahoma"/>
                  <a:sym typeface="Tahoma"/>
                </a:rPr>
                <a:t>-1</a:t>
              </a:r>
            </a:p>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Jupiter 	@ 5 AU 	: 12.7 m s</a:t>
              </a:r>
              <a:r>
                <a:rPr sz="2200" baseline="30363">
                  <a:latin typeface="Tahoma"/>
                  <a:ea typeface="Tahoma"/>
                  <a:cs typeface="Tahoma"/>
                  <a:sym typeface="Tahoma"/>
                </a:rPr>
                <a:t>-1</a:t>
              </a:r>
            </a:p>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Neptune 	@ 0.1 AU 	: 4.8 m s</a:t>
              </a:r>
              <a:r>
                <a:rPr sz="2200" baseline="30363">
                  <a:latin typeface="Tahoma"/>
                  <a:ea typeface="Tahoma"/>
                  <a:cs typeface="Tahoma"/>
                  <a:sym typeface="Tahoma"/>
                </a:rPr>
                <a:t>-1</a:t>
              </a:r>
            </a:p>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Neptune 	@ 1 AU 	: 1.5 m s</a:t>
              </a:r>
              <a:r>
                <a:rPr sz="2200" baseline="30363">
                  <a:latin typeface="Tahoma"/>
                  <a:ea typeface="Tahoma"/>
                  <a:cs typeface="Tahoma"/>
                  <a:sym typeface="Tahoma"/>
                </a:rPr>
                <a:t>-1</a:t>
              </a:r>
            </a:p>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Super-Earth (5 M</a:t>
              </a:r>
              <a:r>
                <a:rPr sz="2200" baseline="-21545">
                  <a:latin typeface="Symbol"/>
                  <a:ea typeface="Symbol"/>
                  <a:cs typeface="Symbol"/>
                  <a:sym typeface="Symbol"/>
                </a:rPr>
                <a:t>Å</a:t>
              </a:r>
              <a:r>
                <a:rPr sz="2200">
                  <a:latin typeface="Tahoma"/>
                  <a:ea typeface="Tahoma"/>
                  <a:cs typeface="Tahoma"/>
                  <a:sym typeface="Tahoma"/>
                </a:rPr>
                <a:t>) 	@ 0.1 AU 	: 1.4 m s</a:t>
              </a:r>
              <a:r>
                <a:rPr sz="2200" baseline="30363">
                  <a:latin typeface="Tahoma"/>
                  <a:ea typeface="Tahoma"/>
                  <a:cs typeface="Tahoma"/>
                  <a:sym typeface="Tahoma"/>
                </a:rPr>
                <a:t>-1 </a:t>
              </a:r>
            </a:p>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Super-Earth (5 M</a:t>
              </a:r>
              <a:r>
                <a:rPr sz="2200" baseline="-21545">
                  <a:latin typeface="Symbol"/>
                  <a:ea typeface="Symbol"/>
                  <a:cs typeface="Symbol"/>
                  <a:sym typeface="Symbol"/>
                </a:rPr>
                <a:t>Å</a:t>
              </a:r>
              <a:r>
                <a:rPr sz="2200">
                  <a:latin typeface="Tahoma"/>
                  <a:ea typeface="Tahoma"/>
                  <a:cs typeface="Tahoma"/>
                  <a:sym typeface="Tahoma"/>
                </a:rPr>
                <a:t>) 	@ 1 AU 	: 0.45 m s</a:t>
              </a:r>
              <a:r>
                <a:rPr sz="2200" baseline="30363">
                  <a:latin typeface="Tahoma"/>
                  <a:ea typeface="Tahoma"/>
                  <a:cs typeface="Tahoma"/>
                  <a:sym typeface="Tahoma"/>
                </a:rPr>
                <a:t>-1</a:t>
              </a:r>
            </a:p>
            <a:p>
              <a:pPr marL="57799" marR="57799" defTabSz="1300480">
                <a:spcBef>
                  <a:spcPts val="1500"/>
                </a:spcBef>
                <a:tabLst>
                  <a:tab pos="2984500" algn="l"/>
                  <a:tab pos="4508500" algn="l"/>
                  <a:tab pos="5245100" algn="l"/>
                </a:tabLst>
                <a:defRPr sz="2800">
                  <a:solidFill>
                    <a:srgbClr val="FFFFFF"/>
                  </a:solidFill>
                  <a:uFill>
                    <a:solidFill>
                      <a:srgbClr val="FFFFFF"/>
                    </a:solidFill>
                  </a:uFill>
                  <a:latin typeface="Times New Roman"/>
                  <a:ea typeface="Times New Roman"/>
                  <a:cs typeface="Times New Roman"/>
                  <a:sym typeface="Times New Roman"/>
                </a:defRPr>
              </a:pPr>
              <a:r>
                <a:rPr sz="2200">
                  <a:latin typeface="Tahoma"/>
                  <a:ea typeface="Tahoma"/>
                  <a:cs typeface="Tahoma"/>
                  <a:sym typeface="Tahoma"/>
                </a:rPr>
                <a:t>Earth 	@ 1 AU 	: 9 cm s</a:t>
              </a:r>
              <a:r>
                <a:rPr sz="2200" baseline="30363">
                  <a:latin typeface="Tahoma"/>
                  <a:ea typeface="Tahoma"/>
                  <a:cs typeface="Tahoma"/>
                  <a:sym typeface="Tahoma"/>
                </a:rPr>
                <a:t>-1</a:t>
              </a:r>
            </a:p>
          </p:txBody>
        </p:sp>
        <p:sp>
          <p:nvSpPr>
            <p:cNvPr id="656" name="Rectangle"/>
            <p:cNvSpPr/>
            <p:nvPr/>
          </p:nvSpPr>
          <p:spPr>
            <a:xfrm>
              <a:off x="0" y="0"/>
              <a:ext cx="6681217" cy="1804417"/>
            </a:xfrm>
            <a:prstGeom prst="rect">
              <a:avLst/>
            </a:prstGeom>
            <a:solidFill>
              <a:srgbClr val="38D4D6">
                <a:alpha val="32706"/>
              </a:srgbClr>
            </a:solidFill>
            <a:ln w="12700" cap="flat">
              <a:solidFill>
                <a:srgbClr val="FFFFFF">
                  <a:alpha val="32706"/>
                </a:srgbClr>
              </a:solidFill>
              <a:prstDash val="solid"/>
              <a:round/>
            </a:ln>
            <a:effectLst/>
          </p:spPr>
          <p:txBody>
            <a:bodyPr wrap="square" lIns="65023" tIns="65023" rIns="65023" bIns="65023" numCol="1" anchor="ctr">
              <a:noAutofit/>
            </a:bodyPr>
            <a:lstStyle/>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endParaRPr/>
            </a:p>
          </p:txBody>
        </p:sp>
      </p:grpSp>
      <p:sp>
        <p:nvSpPr>
          <p:cNvPr id="658" name="(M1 = Sun)"/>
          <p:cNvSpPr txBox="1"/>
          <p:nvPr/>
        </p:nvSpPr>
        <p:spPr>
          <a:xfrm>
            <a:off x="1641856" y="3738348"/>
            <a:ext cx="1786730" cy="536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r>
              <a:t>(M</a:t>
            </a:r>
            <a:r>
              <a:rPr baseline="-5999"/>
              <a:t>1 </a:t>
            </a:r>
            <a:r>
              <a:t>= Sun)</a:t>
            </a:r>
          </a:p>
        </p:txBody>
      </p:sp>
      <p:grpSp>
        <p:nvGrpSpPr>
          <p:cNvPr id="661" name="Group"/>
          <p:cNvGrpSpPr/>
          <p:nvPr/>
        </p:nvGrpSpPr>
        <p:grpSpPr>
          <a:xfrm>
            <a:off x="8566911" y="4394708"/>
            <a:ext cx="4324097" cy="1560577"/>
            <a:chOff x="0" y="0"/>
            <a:chExt cx="4324095" cy="1560575"/>
          </a:xfrm>
        </p:grpSpPr>
        <p:sp>
          <p:nvSpPr>
            <p:cNvPr id="659" name="Rounded Rectangle"/>
            <p:cNvSpPr/>
            <p:nvPr/>
          </p:nvSpPr>
          <p:spPr>
            <a:xfrm>
              <a:off x="0" y="16255"/>
              <a:ext cx="4291584" cy="1544321"/>
            </a:xfrm>
            <a:prstGeom prst="roundRect">
              <a:avLst>
                <a:gd name="adj" fmla="val 15789"/>
              </a:avLst>
            </a:prstGeom>
            <a:solidFill>
              <a:srgbClr val="FF9300">
                <a:alpha val="24000"/>
              </a:srgbClr>
            </a:solidFill>
            <a:ln w="12700" cap="flat">
              <a:solidFill>
                <a:srgbClr val="FFFFFF"/>
              </a:solidFill>
              <a:prstDash val="solid"/>
              <a:round/>
            </a:ln>
            <a:effectLst/>
          </p:spPr>
          <p:txBody>
            <a:bodyPr wrap="square" lIns="65023" tIns="65023" rIns="65023" bIns="65023" numCol="1" anchor="ctr">
              <a:noAutofit/>
            </a:bodyPr>
            <a:lstStyle/>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endParaRPr/>
            </a:p>
          </p:txBody>
        </p:sp>
        <p:sp>
          <p:nvSpPr>
            <p:cNvPr id="660" name="Planètes géantes…"/>
            <p:cNvSpPr txBox="1"/>
            <p:nvPr/>
          </p:nvSpPr>
          <p:spPr>
            <a:xfrm>
              <a:off x="16255" y="0"/>
              <a:ext cx="4307841" cy="13341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r>
                <a:rPr>
                  <a:solidFill>
                    <a:srgbClr val="FFFB00"/>
                  </a:solidFill>
                  <a:uFill>
                    <a:solidFill>
                      <a:srgbClr val="FFFB00"/>
                    </a:solidFill>
                  </a:uFill>
                </a:rPr>
                <a:t>Planètes géantes</a:t>
              </a:r>
            </a:p>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r>
                <a:rPr>
                  <a:solidFill>
                    <a:srgbClr val="FFFB00"/>
                  </a:solidFill>
                  <a:uFill>
                    <a:solidFill>
                      <a:srgbClr val="FFFB00"/>
                    </a:solidFill>
                  </a:uFill>
                </a:rPr>
                <a:t>Premières exoplanète</a:t>
              </a:r>
            </a:p>
            <a:p>
              <a:pPr marL="57799" marR="57799" defTabSz="1300480">
                <a:defRPr sz="2800">
                  <a:solidFill>
                    <a:srgbClr val="FFFC79"/>
                  </a:solidFill>
                  <a:uFill>
                    <a:solidFill>
                      <a:srgbClr val="00FDFF"/>
                    </a:solidFill>
                  </a:uFill>
                  <a:latin typeface="Times New Roman"/>
                  <a:ea typeface="Times New Roman"/>
                  <a:cs typeface="Times New Roman"/>
                  <a:sym typeface="Times New Roman"/>
                </a:defRPr>
              </a:pPr>
              <a:r>
                <a:t>e.g. Jupiters jusqu’à 5 AU</a:t>
              </a:r>
            </a:p>
          </p:txBody>
        </p:sp>
      </p:grpSp>
      <p:grpSp>
        <p:nvGrpSpPr>
          <p:cNvPr id="664" name="Group"/>
          <p:cNvGrpSpPr/>
          <p:nvPr/>
        </p:nvGrpSpPr>
        <p:grpSpPr>
          <a:xfrm>
            <a:off x="8566911" y="6069076"/>
            <a:ext cx="4324097" cy="1106423"/>
            <a:chOff x="0" y="0"/>
            <a:chExt cx="4324095" cy="1106422"/>
          </a:xfrm>
        </p:grpSpPr>
        <p:sp>
          <p:nvSpPr>
            <p:cNvPr id="662" name="Rounded Rectangle"/>
            <p:cNvSpPr/>
            <p:nvPr/>
          </p:nvSpPr>
          <p:spPr>
            <a:xfrm>
              <a:off x="0" y="10580"/>
              <a:ext cx="4291584" cy="1095843"/>
            </a:xfrm>
            <a:prstGeom prst="roundRect">
              <a:avLst>
                <a:gd name="adj" fmla="val 22251"/>
              </a:avLst>
            </a:prstGeom>
            <a:solidFill>
              <a:srgbClr val="FF9300">
                <a:alpha val="24000"/>
              </a:srgbClr>
            </a:solidFill>
            <a:ln w="12700" cap="flat">
              <a:solidFill>
                <a:srgbClr val="FFFFFF"/>
              </a:solidFill>
              <a:prstDash val="solid"/>
              <a:round/>
            </a:ln>
            <a:effectLst/>
          </p:spPr>
          <p:txBody>
            <a:bodyPr wrap="square" lIns="65023" tIns="65023" rIns="65023" bIns="65023" numCol="1" anchor="ctr">
              <a:noAutofit/>
            </a:bodyPr>
            <a:lstStyle/>
            <a:p>
              <a:pPr marL="57799" marR="57799" defTabSz="1300480">
                <a:defRPr sz="2800">
                  <a:solidFill>
                    <a:srgbClr val="FFFFFF"/>
                  </a:solidFill>
                  <a:uFill>
                    <a:solidFill>
                      <a:srgbClr val="FFFFFF"/>
                    </a:solidFill>
                  </a:uFill>
                  <a:latin typeface="Times New Roman"/>
                  <a:ea typeface="Times New Roman"/>
                  <a:cs typeface="Times New Roman"/>
                  <a:sym typeface="Times New Roman"/>
                </a:defRPr>
              </a:pPr>
              <a:endParaRPr/>
            </a:p>
          </p:txBody>
        </p:sp>
        <p:sp>
          <p:nvSpPr>
            <p:cNvPr id="663" name="Neptunes et Superterres…"/>
            <p:cNvSpPr txBox="1"/>
            <p:nvPr/>
          </p:nvSpPr>
          <p:spPr>
            <a:xfrm>
              <a:off x="16255" y="0"/>
              <a:ext cx="4307841" cy="975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p>
              <a:pPr marL="57799" marR="57799" defTabSz="1300480">
                <a:defRPr sz="2800">
                  <a:solidFill>
                    <a:srgbClr val="00FDFF"/>
                  </a:solidFill>
                  <a:uFill>
                    <a:solidFill>
                      <a:srgbClr val="00FDFF"/>
                    </a:solidFill>
                  </a:uFill>
                  <a:latin typeface="Times New Roman"/>
                  <a:ea typeface="Times New Roman"/>
                  <a:cs typeface="Times New Roman"/>
                  <a:sym typeface="Times New Roman"/>
                </a:defRPr>
              </a:pPr>
              <a:r>
                <a:rPr>
                  <a:solidFill>
                    <a:srgbClr val="FFFB00"/>
                  </a:solidFill>
                  <a:uFill>
                    <a:solidFill>
                      <a:srgbClr val="FFFB00"/>
                    </a:solidFill>
                  </a:uFill>
                </a:rPr>
                <a:t>Neptunes et Superterres</a:t>
              </a:r>
            </a:p>
            <a:p>
              <a:pPr marL="57799" marR="57799" defTabSz="1300480">
                <a:defRPr sz="2800">
                  <a:solidFill>
                    <a:srgbClr val="00FDFF"/>
                  </a:solidFill>
                  <a:uFill>
                    <a:solidFill>
                      <a:srgbClr val="00FDFF"/>
                    </a:solidFill>
                  </a:uFill>
                  <a:latin typeface="Times New Roman"/>
                  <a:ea typeface="Times New Roman"/>
                  <a:cs typeface="Times New Roman"/>
                  <a:sym typeface="Times New Roman"/>
                </a:defRPr>
              </a:pPr>
              <a:r>
                <a:rPr>
                  <a:solidFill>
                    <a:srgbClr val="FFFB00"/>
                  </a:solidFill>
                  <a:uFill>
                    <a:solidFill>
                      <a:srgbClr val="FFFB00"/>
                    </a:solidFill>
                  </a:uFill>
                </a:rPr>
                <a:t>Accessibles avec HARPS</a:t>
              </a:r>
            </a:p>
          </p:txBody>
        </p:sp>
      </p:grpSp>
      <p:sp>
        <p:nvSpPr>
          <p:cNvPr id="665" name="(M1 = Sun)"/>
          <p:cNvSpPr txBox="1"/>
          <p:nvPr/>
        </p:nvSpPr>
        <p:spPr>
          <a:xfrm>
            <a:off x="1955800" y="8928100"/>
            <a:ext cx="1573614"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57799" marR="57799" defTabSz="1295400">
              <a:defRPr sz="2400" b="1">
                <a:solidFill>
                  <a:srgbClr val="FFFFFF"/>
                </a:solidFill>
                <a:uFill>
                  <a:solidFill>
                    <a:srgbClr val="FFFFFF"/>
                  </a:solidFill>
                </a:uFill>
                <a:latin typeface="Times New Roman"/>
                <a:ea typeface="Times New Roman"/>
                <a:cs typeface="Times New Roman"/>
                <a:sym typeface="Times New Roman"/>
              </a:defRPr>
            </a:pPr>
            <a:r>
              <a:t>(M</a:t>
            </a:r>
            <a:r>
              <a:rPr baseline="-5999"/>
              <a:t>1 </a:t>
            </a:r>
            <a:r>
              <a:t>= Sun)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661"/>
                                        </p:tgtEl>
                                        <p:attrNameLst>
                                          <p:attrName>style.visibility</p:attrName>
                                        </p:attrNameLst>
                                      </p:cBhvr>
                                      <p:to>
                                        <p:strVal val="visible"/>
                                      </p:to>
                                    </p:set>
                                    <p:anim calcmode="lin" valueType="num">
                                      <p:cBhvr>
                                        <p:cTn id="7" dur="1000" fill="hold"/>
                                        <p:tgtEl>
                                          <p:spTgt spid="661"/>
                                        </p:tgtEl>
                                        <p:attrNameLst>
                                          <p:attrName>ppt_x</p:attrName>
                                        </p:attrNameLst>
                                      </p:cBhvr>
                                      <p:tavLst>
                                        <p:tav tm="0">
                                          <p:val>
                                            <p:strVal val="1+#ppt_w/2"/>
                                          </p:val>
                                        </p:tav>
                                        <p:tav tm="100000">
                                          <p:val>
                                            <p:strVal val="#ppt_x"/>
                                          </p:val>
                                        </p:tav>
                                      </p:tavLst>
                                    </p:anim>
                                    <p:anim calcmode="lin" valueType="num">
                                      <p:cBhvr>
                                        <p:cTn id="8" dur="1000" fill="hold"/>
                                        <p:tgtEl>
                                          <p:spTgt spid="66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664"/>
                                        </p:tgtEl>
                                        <p:attrNameLst>
                                          <p:attrName>style.visibility</p:attrName>
                                        </p:attrNameLst>
                                      </p:cBhvr>
                                      <p:to>
                                        <p:strVal val="visible"/>
                                      </p:to>
                                    </p:set>
                                    <p:anim calcmode="lin" valueType="num">
                                      <p:cBhvr>
                                        <p:cTn id="12" dur="1000" fill="hold"/>
                                        <p:tgtEl>
                                          <p:spTgt spid="664"/>
                                        </p:tgtEl>
                                        <p:attrNameLst>
                                          <p:attrName>ppt_x</p:attrName>
                                        </p:attrNameLst>
                                      </p:cBhvr>
                                      <p:tavLst>
                                        <p:tav tm="0">
                                          <p:val>
                                            <p:strVal val="1+#ppt_w/2"/>
                                          </p:val>
                                        </p:tav>
                                        <p:tav tm="100000">
                                          <p:val>
                                            <p:strVal val="#ppt_x"/>
                                          </p:val>
                                        </p:tav>
                                      </p:tavLst>
                                    </p:anim>
                                    <p:anim calcmode="lin" valueType="num">
                                      <p:cBhvr>
                                        <p:cTn id="13" dur="1000" fill="hold"/>
                                        <p:tgtEl>
                                          <p:spTgt spid="66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3" nodeType="afterEffect">
                                  <p:stCondLst>
                                    <p:cond delay="0"/>
                                  </p:stCondLst>
                                  <p:iterate>
                                    <p:tmAbs val="0"/>
                                  </p:iterate>
                                  <p:childTnLst>
                                    <p:set>
                                      <p:cBhvr>
                                        <p:cTn id="16" fill="hold"/>
                                        <p:tgtEl>
                                          <p:spTgt spid="649"/>
                                        </p:tgtEl>
                                        <p:attrNameLst>
                                          <p:attrName>style.visibility</p:attrName>
                                        </p:attrNameLst>
                                      </p:cBhvr>
                                      <p:to>
                                        <p:strVal val="visible"/>
                                      </p:to>
                                    </p:set>
                                    <p:anim calcmode="lin" valueType="num">
                                      <p:cBhvr>
                                        <p:cTn id="17" dur="1000" fill="hold"/>
                                        <p:tgtEl>
                                          <p:spTgt spid="649"/>
                                        </p:tgtEl>
                                        <p:attrNameLst>
                                          <p:attrName>ppt_x</p:attrName>
                                        </p:attrNameLst>
                                      </p:cBhvr>
                                      <p:tavLst>
                                        <p:tav tm="0">
                                          <p:val>
                                            <p:strVal val="1+#ppt_w/2"/>
                                          </p:val>
                                        </p:tav>
                                        <p:tav tm="100000">
                                          <p:val>
                                            <p:strVal val="#ppt_x"/>
                                          </p:val>
                                        </p:tav>
                                      </p:tavLst>
                                    </p:anim>
                                    <p:anim calcmode="lin" valueType="num">
                                      <p:cBhvr>
                                        <p:cTn id="18" dur="1000" fill="hold"/>
                                        <p:tgtEl>
                                          <p:spTgt spid="6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3" animBg="1" advAuto="0"/>
      <p:bldP spid="661" grpId="1" animBg="1" advAuto="0"/>
      <p:bldP spid="664"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espresso_project_B.png" descr="espresso_project_B.png"/>
          <p:cNvPicPr>
            <a:picLocks/>
          </p:cNvPicPr>
          <p:nvPr/>
        </p:nvPicPr>
        <p:blipFill>
          <a:blip r:embed="rId2">
            <a:extLst/>
          </a:blip>
          <a:stretch>
            <a:fillRect/>
          </a:stretch>
        </p:blipFill>
        <p:spPr>
          <a:xfrm>
            <a:off x="-12700" y="0"/>
            <a:ext cx="13020252" cy="9765884"/>
          </a:xfrm>
          <a:prstGeom prst="rect">
            <a:avLst/>
          </a:prstGeom>
          <a:ln w="12700">
            <a:miter lim="400000"/>
          </a:ln>
        </p:spPr>
      </p:pic>
      <p:sp>
        <p:nvSpPr>
          <p:cNvPr id="668" name="What we need from ESPRESSO"/>
          <p:cNvSpPr txBox="1">
            <a:spLocks noGrp="1"/>
          </p:cNvSpPr>
          <p:nvPr>
            <p:ph type="title"/>
          </p:nvPr>
        </p:nvSpPr>
        <p:spPr>
          <a:prstGeom prst="rect">
            <a:avLst/>
          </a:prstGeom>
        </p:spPr>
        <p:txBody>
          <a:bodyPr/>
          <a:lstStyle>
            <a:lvl1pPr>
              <a:defRPr>
                <a:uFill>
                  <a:solidFill>
                    <a:srgbClr val="00FDFF"/>
                  </a:solidFill>
                </a:uFill>
              </a:defRPr>
            </a:lvl1pPr>
          </a:lstStyle>
          <a:p>
            <a:r>
              <a:t>What we need from ESPRESSO</a:t>
            </a:r>
          </a:p>
        </p:txBody>
      </p:sp>
      <p:sp>
        <p:nvSpPr>
          <p:cNvPr id="669" name="Reduce errors and noise…"/>
          <p:cNvSpPr txBox="1">
            <a:spLocks noGrp="1"/>
          </p:cNvSpPr>
          <p:nvPr>
            <p:ph type="body" idx="1"/>
          </p:nvPr>
        </p:nvSpPr>
        <p:spPr>
          <a:prstGeom prst="rect">
            <a:avLst/>
          </a:prstGeom>
        </p:spPr>
        <p:txBody>
          <a:bodyPr/>
          <a:lstStyle/>
          <a:p>
            <a:pPr marL="68980" indent="0">
              <a:buSzTx/>
              <a:buNone/>
              <a:defRPr sz="3600">
                <a:solidFill>
                  <a:srgbClr val="FFF2A8"/>
                </a:solidFill>
                <a:uFill>
                  <a:solidFill>
                    <a:srgbClr val="FFF2A8"/>
                  </a:solidFill>
                </a:uFill>
              </a:defRPr>
            </a:pPr>
            <a:r>
              <a:t>Reduce errors and noise</a:t>
            </a:r>
          </a:p>
          <a:p>
            <a:pPr marL="623454" indent="-623454"/>
            <a:r>
              <a:t>Instrumental effects -&gt; better scrambling, better calibration sources, better detectors, improved software </a:t>
            </a:r>
          </a:p>
          <a:p>
            <a:pPr marL="623454" indent="-623454"/>
            <a:r>
              <a:t>Photon noise -&gt; Better efficiency, high spectral resolution, larger telescope(s), efficient observations</a:t>
            </a:r>
          </a:p>
          <a:p>
            <a:pPr marL="623454" indent="-623454"/>
            <a:r>
              <a:t>Stellar noise -&gt; Better understanding, pre-selection, observation strategy, activity indicators, modelling (</a:t>
            </a:r>
            <a:r>
              <a:rPr>
                <a:solidFill>
                  <a:schemeClr val="accent6">
                    <a:hueOff val="105381"/>
                    <a:satOff val="14341"/>
                    <a:lumOff val="10801"/>
                  </a:schemeClr>
                </a:solidFill>
              </a:rPr>
              <a:t>need for photons and precision</a:t>
            </a:r>
            <a:r>
              <a:t>)</a:t>
            </a:r>
          </a:p>
        </p:txBody>
      </p:sp>
    </p:spTree>
  </p:cSld>
  <p:clrMapOvr>
    <a:masterClrMapping/>
  </p:clrMapOvr>
  <p:transition xmlns:p14="http://schemas.microsoft.com/office/powerpoint/2010/main" spd="med"/>
</p:sld>
</file>

<file path=ppt/theme/theme1.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Gill Sans"/>
        <a:ea typeface="Gill Sans"/>
        <a:cs typeface="Gill Sans"/>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Gill Sans"/>
        <a:ea typeface="Gill Sans"/>
        <a:cs typeface="Gill Sans"/>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2038</Words>
  <Application>Microsoft Macintosh PowerPoint</Application>
  <PresentationFormat>Custom</PresentationFormat>
  <Paragraphs>250</Paragraphs>
  <Slides>36</Slides>
  <Notes>6</Notes>
  <HiddenSlides>2</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Gradient</vt:lpstr>
      <vt:lpstr>PowerPoint Presentation</vt:lpstr>
      <vt:lpstr>ESPRESSO</vt:lpstr>
      <vt:lpstr>PowerPoint Presentation</vt:lpstr>
      <vt:lpstr>‘UHRS’ at VLT </vt:lpstr>
      <vt:lpstr>Science drivers</vt:lpstr>
      <vt:lpstr>PowerPoint Presentation</vt:lpstr>
      <vt:lpstr>PowerPoint Presentation</vt:lpstr>
      <vt:lpstr>Planet detectability with RV’s</vt:lpstr>
      <vt:lpstr>What we need from ESPRESSO</vt:lpstr>
      <vt:lpstr>Why should ESPRESSO do better?</vt:lpstr>
      <vt:lpstr>Illumination effects: guiding tests</vt:lpstr>
      <vt:lpstr>SCRAMBLING: GUIDING/FOCUS/PUPIL</vt:lpstr>
      <vt:lpstr>PowerPoint Presentation</vt:lpstr>
      <vt:lpstr>Work in progress …</vt:lpstr>
      <vt:lpstr>PowerPoint Presentation</vt:lpstr>
      <vt:lpstr>System characteristics</vt:lpstr>
      <vt:lpstr>System efficiency</vt:lpstr>
      <vt:lpstr>SNR, precision &amp; Co.</vt:lpstr>
      <vt:lpstr>PowerPoint Presentation</vt:lpstr>
      <vt:lpstr>Rocky &amp; Habital</vt:lpstr>
      <vt:lpstr>PowerPoint Presentation</vt:lpstr>
      <vt:lpstr>PowerPoint Presentation</vt:lpstr>
      <vt:lpstr>PowerPoint Presentation</vt:lpstr>
      <vt:lpstr>PowerPoint Presentation</vt:lpstr>
      <vt:lpstr>PowerPoint Presentation</vt:lpstr>
      <vt:lpstr>Transit spectroscopy  at high spectral resolution</vt:lpstr>
      <vt:lpstr>Transit spectroscopy  Hot winds blowing from the day side of HD 189733b</vt:lpstr>
      <vt:lpstr>PowerPoint Presentation</vt:lpstr>
      <vt:lpstr>PowerPoint Presentation</vt:lpstr>
      <vt:lpstr>PowerPoint Presentation</vt:lpstr>
      <vt:lpstr>Targets</vt:lpstr>
      <vt:lpstr>New atmospheric surveys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Francesco Pepe</cp:lastModifiedBy>
  <cp:revision>1</cp:revision>
  <dcterms:modified xsi:type="dcterms:W3CDTF">2017-06-25T13:31:44Z</dcterms:modified>
</cp:coreProperties>
</file>