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228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457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685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9144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11430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1371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1600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1828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596" y="-8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462290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olo e sottotitol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a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Titolo Testo"/>
          <p:cNvSpPr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Titolo Testo</a:t>
            </a:r>
          </a:p>
        </p:txBody>
      </p:sp>
      <p:sp>
        <p:nvSpPr>
          <p:cNvPr id="14" name="Corpo livello uno…"/>
          <p:cNvSpPr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" name="Numero diapositiva"/>
          <p:cNvSpPr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sto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Testo</a:t>
            </a:r>
          </a:p>
        </p:txBody>
      </p:sp>
      <p:sp>
        <p:nvSpPr>
          <p:cNvPr id="103" name="Corpo livello uno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4" name="Numero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3 per pagina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mmagine"/>
          <p:cNvSpPr>
            <a:spLocks noGrp="1"/>
          </p:cNvSpPr>
          <p:nvPr>
            <p:ph type="pic" sz="half" idx="13"/>
          </p:nvPr>
        </p:nvSpPr>
        <p:spPr>
          <a:xfrm>
            <a:off x="6503154" y="0"/>
            <a:ext cx="6502401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Immagine"/>
          <p:cNvSpPr>
            <a:spLocks noGrp="1"/>
          </p:cNvSpPr>
          <p:nvPr>
            <p:ph type="pic" sz="half" idx="14"/>
          </p:nvPr>
        </p:nvSpPr>
        <p:spPr>
          <a:xfrm>
            <a:off x="6502400" y="4902200"/>
            <a:ext cx="6502400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3" name="Immagine"/>
          <p:cNvSpPr>
            <a:spLocks noGrp="1"/>
          </p:cNvSpPr>
          <p:nvPr>
            <p:ph type="pic" idx="15"/>
          </p:nvPr>
        </p:nvSpPr>
        <p:spPr>
          <a:xfrm>
            <a:off x="0" y="0"/>
            <a:ext cx="6468534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4" name="Numero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Didascalia"/>
          <p:cNvSpPr/>
          <p:nvPr/>
        </p:nvSpPr>
        <p:spPr>
          <a:xfrm>
            <a:off x="469900" y="2362200"/>
            <a:ext cx="12065000" cy="5229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22" name="Inserisci qui una citazione."/>
          <p:cNvSpPr>
            <a:spLocks noGrp="1"/>
          </p:cNvSpPr>
          <p:nvPr>
            <p:ph type="body" sz="quarter" idx="13"/>
          </p:nvPr>
        </p:nvSpPr>
        <p:spPr>
          <a:xfrm>
            <a:off x="889000" y="2908300"/>
            <a:ext cx="11226800" cy="12979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Inserisci qui una citazione.</a:t>
            </a:r>
          </a:p>
        </p:txBody>
      </p:sp>
      <p:sp>
        <p:nvSpPr>
          <p:cNvPr id="123" name="Giovanni Mela"/>
          <p:cNvSpPr>
            <a:spLocks noGrp="1"/>
          </p:cNvSpPr>
          <p:nvPr>
            <p:ph type="body" sz="quarter" idx="14"/>
          </p:nvPr>
        </p:nvSpPr>
        <p:spPr>
          <a:xfrm>
            <a:off x="406400" y="7789333"/>
            <a:ext cx="12192000" cy="86360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Giovanni Mela</a:t>
            </a:r>
          </a:p>
        </p:txBody>
      </p:sp>
      <p:sp>
        <p:nvSpPr>
          <p:cNvPr id="124" name="Testo"/>
          <p:cNvSpPr>
            <a:spLocks noGrp="1"/>
          </p:cNvSpPr>
          <p:nvPr>
            <p:ph type="body" sz="quarter" idx="15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Testo</a:t>
            </a:r>
          </a:p>
        </p:txBody>
      </p:sp>
      <p:sp>
        <p:nvSpPr>
          <p:cNvPr id="125" name="Numero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zione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Inserisci qui una citazione."/>
          <p:cNvSpPr>
            <a:spLocks noGrp="1"/>
          </p:cNvSpPr>
          <p:nvPr>
            <p:ph type="body" sz="quarter" idx="13"/>
          </p:nvPr>
        </p:nvSpPr>
        <p:spPr>
          <a:xfrm>
            <a:off x="5892800" y="2641600"/>
            <a:ext cx="6705600" cy="2501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Inserisci qui una citazione.</a:t>
            </a:r>
          </a:p>
        </p:txBody>
      </p:sp>
      <p:sp>
        <p:nvSpPr>
          <p:cNvPr id="133" name="Immagine"/>
          <p:cNvSpPr>
            <a:spLocks noGrp="1"/>
          </p:cNvSpPr>
          <p:nvPr>
            <p:ph type="pic" idx="14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Giovanni Mela"/>
          <p:cNvSpPr>
            <a:spLocks noGrp="1"/>
          </p:cNvSpPr>
          <p:nvPr>
            <p:ph type="body" sz="quarter" idx="15"/>
          </p:nvPr>
        </p:nvSpPr>
        <p:spPr>
          <a:xfrm>
            <a:off x="5892800" y="7789333"/>
            <a:ext cx="6705600" cy="86360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57200"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Giovanni Mela</a:t>
            </a:r>
          </a:p>
        </p:txBody>
      </p:sp>
      <p:sp>
        <p:nvSpPr>
          <p:cNvPr id="135" name="Numero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mmagin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3" name="Numero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u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Numero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uoto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Numero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Orizzontal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mmagin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" name="Linea"/>
          <p:cNvSpPr>
            <a:spLocks noGrp="1"/>
          </p:cNvSpPr>
          <p:nvPr>
            <p:ph type="body" sz="quarter" idx="14"/>
          </p:nvPr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Titolo Testo"/>
          <p:cNvSpPr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Titolo Testo</a:t>
            </a:r>
          </a:p>
        </p:txBody>
      </p:sp>
      <p:sp>
        <p:nvSpPr>
          <p:cNvPr id="25" name="Corpo livello uno…"/>
          <p:cNvSpPr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6" name="Numero diapositiva"/>
          <p:cNvSpPr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e sottotitol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a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" name="Titolo Testo"/>
          <p:cNvSpPr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Titolo Testo</a:t>
            </a:r>
          </a:p>
        </p:txBody>
      </p:sp>
      <p:sp>
        <p:nvSpPr>
          <p:cNvPr id="35" name="Corpo livello uno…"/>
          <p:cNvSpPr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6" name="Numero diapositiva"/>
          <p:cNvSpPr>
            <a:spLocks noGrp="1"/>
          </p:cNvSpPr>
          <p:nvPr>
            <p:ph type="sldNum" sz="quarter" idx="2"/>
          </p:nvPr>
        </p:nvSpPr>
        <p:spPr>
          <a:xfrm>
            <a:off x="12161859" y="4191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- Centra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olo Testo"/>
          <p:cNvSpPr>
            <a:spLocks noGrp="1"/>
          </p:cNvSpPr>
          <p:nvPr>
            <p:ph type="title"/>
          </p:nvPr>
        </p:nvSpPr>
        <p:spPr>
          <a:xfrm>
            <a:off x="406400" y="4038600"/>
            <a:ext cx="12192000" cy="45212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Titolo Testo</a:t>
            </a:r>
          </a:p>
        </p:txBody>
      </p:sp>
      <p:sp>
        <p:nvSpPr>
          <p:cNvPr id="44" name="Numero diapositiva"/>
          <p:cNvSpPr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Vertical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ea"/>
          <p:cNvSpPr/>
          <p:nvPr/>
        </p:nvSpPr>
        <p:spPr>
          <a:xfrm flipV="1">
            <a:off x="5892800" y="6141012"/>
            <a:ext cx="6705600" cy="14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Immagine"/>
          <p:cNvSpPr>
            <a:spLocks noGrp="1"/>
          </p:cNvSpPr>
          <p:nvPr>
            <p:ph type="pic" idx="13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3" name="Titolo Testo"/>
          <p:cNvSpPr>
            <a:spLocks noGrp="1"/>
          </p:cNvSpPr>
          <p:nvPr>
            <p:ph type="title"/>
          </p:nvPr>
        </p:nvSpPr>
        <p:spPr>
          <a:xfrm>
            <a:off x="5892800" y="6426200"/>
            <a:ext cx="67056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Titolo Testo</a:t>
            </a:r>
          </a:p>
        </p:txBody>
      </p:sp>
      <p:sp>
        <p:nvSpPr>
          <p:cNvPr id="54" name="Corpo livello uno…"/>
          <p:cNvSpPr>
            <a:spLocks noGrp="1"/>
          </p:cNvSpPr>
          <p:nvPr>
            <p:ph type="body" sz="quarter" idx="1"/>
          </p:nvPr>
        </p:nvSpPr>
        <p:spPr>
          <a:xfrm>
            <a:off x="5892800" y="4267200"/>
            <a:ext cx="67056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5" name="Numero diapositiva"/>
          <p:cNvSpPr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sto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Testo</a:t>
            </a:r>
          </a:p>
        </p:txBody>
      </p:sp>
      <p:sp>
        <p:nvSpPr>
          <p:cNvPr id="63" name="Titolo Test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64" name="Numero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sto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Testo</a:t>
            </a:r>
          </a:p>
        </p:txBody>
      </p:sp>
      <p:sp>
        <p:nvSpPr>
          <p:cNvPr id="72" name="Titolo Test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73" name="Corpo livello uno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4" name="Numero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alternati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sto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Testo</a:t>
            </a:r>
          </a:p>
        </p:txBody>
      </p:sp>
      <p:sp>
        <p:nvSpPr>
          <p:cNvPr id="82" name="Titolo Test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83" name="Corpo livello uno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4" name="Numero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sto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Testo</a:t>
            </a:r>
          </a:p>
        </p:txBody>
      </p:sp>
      <p:sp>
        <p:nvSpPr>
          <p:cNvPr id="92" name="Immagine"/>
          <p:cNvSpPr>
            <a:spLocks noGrp="1"/>
          </p:cNvSpPr>
          <p:nvPr>
            <p:ph type="pic" sz="half" idx="14"/>
          </p:nvPr>
        </p:nvSpPr>
        <p:spPr>
          <a:xfrm>
            <a:off x="7112000" y="1536700"/>
            <a:ext cx="5486400" cy="7797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Titolo Testo"/>
          <p:cNvSpPr>
            <a:spLocks noGrp="1"/>
          </p:cNvSpPr>
          <p:nvPr>
            <p:ph type="title"/>
          </p:nvPr>
        </p:nvSpPr>
        <p:spPr>
          <a:xfrm>
            <a:off x="406400" y="1536700"/>
            <a:ext cx="6299200" cy="723900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94" name="Corpo livello uno…"/>
          <p:cNvSpPr>
            <a:spLocks noGrp="1"/>
          </p:cNvSpPr>
          <p:nvPr>
            <p:ph type="body" sz="half" idx="1"/>
          </p:nvPr>
        </p:nvSpPr>
        <p:spPr>
          <a:xfrm>
            <a:off x="406400" y="2743200"/>
            <a:ext cx="6299200" cy="61087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2800"/>
            </a:lvl1pPr>
            <a:lvl2pPr>
              <a:buClr>
                <a:schemeClr val="accent1"/>
              </a:buClr>
              <a:buChar char="▸"/>
              <a:defRPr sz="2800"/>
            </a:lvl2pPr>
            <a:lvl3pPr>
              <a:buClr>
                <a:schemeClr val="accent1"/>
              </a:buClr>
              <a:buChar char="▸"/>
              <a:defRPr sz="2800"/>
            </a:lvl3pPr>
            <a:lvl4pPr>
              <a:buClr>
                <a:schemeClr val="accent1"/>
              </a:buClr>
              <a:buChar char="▸"/>
              <a:defRPr sz="2800"/>
            </a:lvl4pPr>
            <a:lvl5pPr>
              <a:buClr>
                <a:schemeClr val="accent1"/>
              </a:buClr>
              <a:buChar char="▸"/>
              <a:defRPr sz="28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5" name="Numero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a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Titolo Testo"/>
          <p:cNvSpPr>
            <a:spLocks noGrp="1"/>
          </p:cNvSpPr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Titolo Testo</a:t>
            </a:r>
          </a:p>
        </p:txBody>
      </p:sp>
      <p:sp>
        <p:nvSpPr>
          <p:cNvPr id="4" name="Corpo livello uno…"/>
          <p:cNvSpPr>
            <a:spLocks noGrp="1"/>
          </p:cNvSpPr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" name="Numero diapositiva"/>
          <p:cNvSpPr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228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457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685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9144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1430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1371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1600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1828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44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889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333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778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222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667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111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556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4000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artisticU6697" descr="artisticU6697"/>
          <p:cNvPicPr>
            <a:picLocks noChangeAspect="1"/>
          </p:cNvPicPr>
          <p:nvPr/>
        </p:nvPicPr>
        <p:blipFill>
          <a:blip r:embed="rId2">
            <a:extLst/>
          </a:blip>
          <a:srcRect l="47" r="86571" b="47"/>
          <a:stretch>
            <a:fillRect/>
          </a:stretch>
        </p:blipFill>
        <p:spPr>
          <a:xfrm>
            <a:off x="60733" y="201822"/>
            <a:ext cx="1800094" cy="12219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artisticU6697" descr="artisticU669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599" y="-2028863"/>
            <a:ext cx="13446722" cy="12219593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tomography of ugc 6697"/>
          <p:cNvSpPr>
            <a:spLocks noGrp="1"/>
          </p:cNvSpPr>
          <p:nvPr>
            <p:ph type="ctrTitle"/>
          </p:nvPr>
        </p:nvSpPr>
        <p:spPr>
          <a:xfrm>
            <a:off x="13229" y="91968"/>
            <a:ext cx="9596438" cy="67702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400">
                <a:solidFill>
                  <a:schemeClr val="accent4">
                    <a:hueOff val="-1395324"/>
                    <a:satOff val="-3373"/>
                    <a:lumOff val="-9849"/>
                  </a:schemeClr>
                </a:solidFill>
              </a:defRPr>
            </a:lvl1pPr>
          </a:lstStyle>
          <a:p>
            <a:r>
              <a:rPr sz="9600" dirty="0"/>
              <a:t>tomography of </a:t>
            </a:r>
            <a:r>
              <a:rPr sz="9600" dirty="0" err="1"/>
              <a:t>ugc</a:t>
            </a:r>
            <a:r>
              <a:rPr sz="9600" dirty="0"/>
              <a:t> 6697</a:t>
            </a:r>
          </a:p>
        </p:txBody>
      </p:sp>
      <p:sp>
        <p:nvSpPr>
          <p:cNvPr id="169" name="Giuseppe Gavazzi       Università degli Studi di Milano-Bicocca Matteo Fossati            MPE                                                                      Michele Fumagalli      Durham University                                           Alessandro Boselli     Laboratoire d’Astrophysique de Marseille M.Yagi                           National Astronomical Observatory of Japan    M. Yoshida                    Subaru Telescope, NAOJ"/>
          <p:cNvSpPr/>
          <p:nvPr/>
        </p:nvSpPr>
        <p:spPr>
          <a:xfrm>
            <a:off x="6127892" y="7717366"/>
            <a:ext cx="7182571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lang="it-IT" dirty="0" smtClean="0"/>
              <a:t>G.</a:t>
            </a:r>
            <a:r>
              <a:rPr dirty="0" smtClean="0"/>
              <a:t> </a:t>
            </a:r>
            <a:r>
              <a:rPr dirty="0"/>
              <a:t>Gavazzi      </a:t>
            </a:r>
            <a:r>
              <a:rPr lang="it-IT" dirty="0" smtClean="0"/>
              <a:t>    </a:t>
            </a:r>
            <a:r>
              <a:rPr dirty="0" smtClean="0"/>
              <a:t> </a:t>
            </a:r>
            <a:r>
              <a:rPr dirty="0"/>
              <a:t>Università degli Studi di Milano-Bicocca </a:t>
            </a:r>
            <a:r>
              <a:rPr lang="it-IT" dirty="0" smtClean="0"/>
              <a:t>                    </a:t>
            </a:r>
            <a:r>
              <a:rPr dirty="0" smtClean="0"/>
              <a:t>M</a:t>
            </a:r>
            <a:r>
              <a:rPr lang="it-IT" dirty="0" smtClean="0"/>
              <a:t>.</a:t>
            </a:r>
            <a:r>
              <a:rPr dirty="0" smtClean="0"/>
              <a:t> </a:t>
            </a:r>
            <a:r>
              <a:rPr dirty="0"/>
              <a:t>Fossati            MPE                                                                      </a:t>
            </a:r>
            <a:r>
              <a:rPr lang="it-IT" dirty="0" smtClean="0"/>
              <a:t>M.</a:t>
            </a:r>
            <a:r>
              <a:rPr dirty="0" err="1" smtClean="0"/>
              <a:t>Fumagalli</a:t>
            </a:r>
            <a:r>
              <a:rPr dirty="0" smtClean="0"/>
              <a:t>    </a:t>
            </a:r>
            <a:r>
              <a:rPr lang="it-IT" dirty="0" smtClean="0"/>
              <a:t>  </a:t>
            </a:r>
            <a:r>
              <a:rPr dirty="0" smtClean="0"/>
              <a:t> </a:t>
            </a:r>
            <a:r>
              <a:rPr lang="cs-CZ" dirty="0" smtClean="0"/>
              <a:t>  </a:t>
            </a:r>
            <a:r>
              <a:rPr dirty="0" smtClean="0"/>
              <a:t>Durham </a:t>
            </a:r>
            <a:r>
              <a:rPr dirty="0"/>
              <a:t>University                                           </a:t>
            </a:r>
            <a:r>
              <a:rPr lang="it-IT" dirty="0" smtClean="0"/>
              <a:t>          A. </a:t>
            </a:r>
            <a:r>
              <a:rPr dirty="0" smtClean="0"/>
              <a:t>Boselli    </a:t>
            </a:r>
            <a:r>
              <a:rPr lang="it-IT" dirty="0" smtClean="0"/>
              <a:t>        </a:t>
            </a:r>
            <a:r>
              <a:rPr lang="cs-CZ" dirty="0" smtClean="0"/>
              <a:t>  </a:t>
            </a:r>
            <a:r>
              <a:rPr dirty="0" err="1" smtClean="0"/>
              <a:t>Laboratoire</a:t>
            </a:r>
            <a:r>
              <a:rPr dirty="0" smtClean="0"/>
              <a:t> </a:t>
            </a:r>
            <a:r>
              <a:rPr dirty="0"/>
              <a:t>d’Astrophysique de Marseille </a:t>
            </a:r>
            <a:r>
              <a:rPr lang="it-IT" dirty="0" smtClean="0"/>
              <a:t>                </a:t>
            </a:r>
            <a:r>
              <a:rPr dirty="0" smtClean="0"/>
              <a:t>M.Yagi            </a:t>
            </a:r>
            <a:r>
              <a:rPr lang="it-IT" dirty="0" smtClean="0"/>
              <a:t>   </a:t>
            </a:r>
            <a:r>
              <a:rPr dirty="0" smtClean="0"/>
              <a:t> </a:t>
            </a:r>
            <a:r>
              <a:rPr lang="it-IT" dirty="0" smtClean="0"/>
              <a:t> </a:t>
            </a:r>
            <a:r>
              <a:rPr dirty="0" smtClean="0"/>
              <a:t> </a:t>
            </a:r>
            <a:r>
              <a:rPr dirty="0"/>
              <a:t>National Astronomical Observatory of Japan    </a:t>
            </a:r>
            <a:r>
              <a:rPr lang="it-IT" dirty="0" smtClean="0"/>
              <a:t>      </a:t>
            </a:r>
            <a:r>
              <a:rPr dirty="0" smtClean="0"/>
              <a:t>M</a:t>
            </a:r>
            <a:r>
              <a:rPr dirty="0"/>
              <a:t>. Yoshida       </a:t>
            </a:r>
            <a:r>
              <a:rPr lang="it-IT" dirty="0" smtClean="0"/>
              <a:t> </a:t>
            </a:r>
            <a:r>
              <a:rPr dirty="0" smtClean="0"/>
              <a:t>   </a:t>
            </a:r>
            <a:r>
              <a:rPr dirty="0"/>
              <a:t>Subaru Telescope, NAOJ</a:t>
            </a:r>
          </a:p>
        </p:txBody>
      </p:sp>
      <p:sp>
        <p:nvSpPr>
          <p:cNvPr id="170" name="Guido Consolandi"/>
          <p:cNvSpPr/>
          <p:nvPr/>
        </p:nvSpPr>
        <p:spPr>
          <a:xfrm>
            <a:off x="40646" y="2494361"/>
            <a:ext cx="4316166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dirty="0"/>
              <a:t>Guido Consolandi       </a:t>
            </a:r>
          </a:p>
        </p:txBody>
      </p:sp>
      <p:sp>
        <p:nvSpPr>
          <p:cNvPr id="171" name="EWASS, Prague 29th-30th June 2017"/>
          <p:cNvSpPr/>
          <p:nvPr/>
        </p:nvSpPr>
        <p:spPr>
          <a:xfrm>
            <a:off x="40646" y="9203266"/>
            <a:ext cx="476145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EWASS, Prague 29th-30th June 2017</a:t>
            </a:r>
          </a:p>
        </p:txBody>
      </p:sp>
      <p:sp>
        <p:nvSpPr>
          <p:cNvPr id="172" name="In collaboration with:"/>
          <p:cNvSpPr/>
          <p:nvPr/>
        </p:nvSpPr>
        <p:spPr>
          <a:xfrm>
            <a:off x="10238746" y="7332133"/>
            <a:ext cx="276463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In collaboration with:</a:t>
            </a:r>
          </a:p>
        </p:txBody>
      </p:sp>
      <p:sp>
        <p:nvSpPr>
          <p:cNvPr id="173" name="Rettangolo"/>
          <p:cNvSpPr/>
          <p:nvPr/>
        </p:nvSpPr>
        <p:spPr>
          <a:xfrm>
            <a:off x="5871104" y="7793566"/>
            <a:ext cx="7588864" cy="180340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pic>
        <p:nvPicPr>
          <p:cNvPr id="174" name="Screen Shot 2015-11-20 at 12.00.49.png" descr="Screen Shot 2015-11-20 at 12.00.4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0702" y="4181805"/>
            <a:ext cx="1554028" cy="1660417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Università degli Studi di Milano-Bicocca"/>
          <p:cNvSpPr/>
          <p:nvPr/>
        </p:nvSpPr>
        <p:spPr>
          <a:xfrm>
            <a:off x="60708" y="3554811"/>
            <a:ext cx="500768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dirty="0"/>
              <a:t>Università degli Studi di Milano-Bicocca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omparing pixel by pixel the velocity of each component to the stellar velocity we separate the emission of the stripped gas from the gas still bound to the galaxy"/>
          <p:cNvSpPr/>
          <p:nvPr/>
        </p:nvSpPr>
        <p:spPr>
          <a:xfrm>
            <a:off x="5718940" y="5510208"/>
            <a:ext cx="7283480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3000">
                <a:solidFill>
                  <a:srgbClr val="222222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dirty="0"/>
              <a:t>Comparing pixel by pixel the velocity of each </a:t>
            </a:r>
            <a:r>
              <a:rPr lang="it-IT" dirty="0" smtClean="0"/>
              <a:t>gas </a:t>
            </a:r>
            <a:r>
              <a:rPr dirty="0" smtClean="0"/>
              <a:t>component </a:t>
            </a:r>
            <a:r>
              <a:rPr dirty="0"/>
              <a:t>to the stellar velocity we separate the emission of the stripped gas from the gas still bound to the galaxy</a:t>
            </a:r>
          </a:p>
        </p:txBody>
      </p:sp>
      <p:grpSp>
        <p:nvGrpSpPr>
          <p:cNvPr id="260" name="Gruppo"/>
          <p:cNvGrpSpPr/>
          <p:nvPr/>
        </p:nvGrpSpPr>
        <p:grpSpPr>
          <a:xfrm>
            <a:off x="5940036" y="20012"/>
            <a:ext cx="5428581" cy="5369454"/>
            <a:chOff x="0" y="0"/>
            <a:chExt cx="5428580" cy="5369453"/>
          </a:xfrm>
        </p:grpSpPr>
        <p:pic>
          <p:nvPicPr>
            <p:cNvPr id="257" name="vel2comp.pdf" descr="vel2comp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36935" r="45469" b="33636"/>
            <a:stretch>
              <a:fillRect/>
            </a:stretch>
          </p:blipFill>
          <p:spPr>
            <a:xfrm>
              <a:off x="3384" y="972366"/>
              <a:ext cx="5425197" cy="38188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" name="vel2comp.pdf" descr="vel2comp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93234" r="47240"/>
            <a:stretch>
              <a:fillRect/>
            </a:stretch>
          </p:blipFill>
          <p:spPr>
            <a:xfrm>
              <a:off x="0" y="4491379"/>
              <a:ext cx="5249803" cy="8780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9" name="vel2comp.pdf" descr="vel2comp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318" t="1316" r="47430" b="91626"/>
            <a:stretch>
              <a:fillRect/>
            </a:stretch>
          </p:blipFill>
          <p:spPr>
            <a:xfrm>
              <a:off x="849437" y="-1"/>
              <a:ext cx="4403222" cy="9158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4" name="Gruppo"/>
          <p:cNvGrpSpPr/>
          <p:nvPr/>
        </p:nvGrpSpPr>
        <p:grpSpPr>
          <a:xfrm>
            <a:off x="220672" y="4388265"/>
            <a:ext cx="5428581" cy="5412335"/>
            <a:chOff x="0" y="0"/>
            <a:chExt cx="5428580" cy="5412334"/>
          </a:xfrm>
        </p:grpSpPr>
        <p:pic>
          <p:nvPicPr>
            <p:cNvPr id="261" name="vel2comp.pdf" descr="vel2comp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8001" r="45416" b="62371"/>
            <a:stretch>
              <a:fillRect/>
            </a:stretch>
          </p:blipFill>
          <p:spPr>
            <a:xfrm>
              <a:off x="914" y="1041369"/>
              <a:ext cx="5427667" cy="38427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2" name="vel2comp.pdf" descr="vel2comp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93234" r="47240"/>
            <a:stretch>
              <a:fillRect/>
            </a:stretch>
          </p:blipFill>
          <p:spPr>
            <a:xfrm>
              <a:off x="0" y="4533892"/>
              <a:ext cx="5252006" cy="8784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3" name="vel2comp.pdf" descr="vel2comp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318" t="1316" r="47430" b="91626"/>
            <a:stretch>
              <a:fillRect/>
            </a:stretch>
          </p:blipFill>
          <p:spPr>
            <a:xfrm>
              <a:off x="873493" y="-1"/>
              <a:ext cx="4405069" cy="916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7" name="Gruppo"/>
          <p:cNvGrpSpPr/>
          <p:nvPr/>
        </p:nvGrpSpPr>
        <p:grpSpPr>
          <a:xfrm>
            <a:off x="171197" y="-46566"/>
            <a:ext cx="5428581" cy="5502611"/>
            <a:chOff x="0" y="0"/>
            <a:chExt cx="5428580" cy="5502610"/>
          </a:xfrm>
        </p:grpSpPr>
        <p:pic>
          <p:nvPicPr>
            <p:cNvPr id="265" name="vel2comp.pdf" descr="vel2comp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934" r="45683" b="91489"/>
            <a:stretch>
              <a:fillRect/>
            </a:stretch>
          </p:blipFill>
          <p:spPr>
            <a:xfrm>
              <a:off x="969269" y="0"/>
              <a:ext cx="4445517" cy="1087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6" name="vel2comp.pdf" descr="vel2comp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65928" r="46244"/>
            <a:stretch>
              <a:fillRect/>
            </a:stretch>
          </p:blipFill>
          <p:spPr>
            <a:xfrm>
              <a:off x="0" y="1014666"/>
              <a:ext cx="5428581" cy="44879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8" name="stripped…"/>
          <p:cNvSpPr/>
          <p:nvPr/>
        </p:nvSpPr>
        <p:spPr>
          <a:xfrm>
            <a:off x="5790410" y="7475052"/>
            <a:ext cx="2981847" cy="1355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457200">
              <a:spcBef>
                <a:spcPts val="0"/>
              </a:spcBef>
              <a:defRPr sz="3600">
                <a:solidFill>
                  <a:srgbClr val="000000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t>stripped</a:t>
            </a:r>
          </a:p>
          <a:p>
            <a:pPr algn="ctr" defTabSz="457200">
              <a:spcBef>
                <a:spcPts val="0"/>
              </a:spcBef>
              <a:defRPr sz="3600">
                <a:solidFill>
                  <a:srgbClr val="000000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t>|</a:t>
            </a:r>
            <a:r>
              <a:rPr sz="4800"/>
              <a:t>∆v|&gt;</a:t>
            </a:r>
            <a:r>
              <a:t>75 km/s</a:t>
            </a:r>
          </a:p>
        </p:txBody>
      </p:sp>
      <p:sp>
        <p:nvSpPr>
          <p:cNvPr id="269" name="Onboard…"/>
          <p:cNvSpPr/>
          <p:nvPr/>
        </p:nvSpPr>
        <p:spPr>
          <a:xfrm>
            <a:off x="9820543" y="7475052"/>
            <a:ext cx="2981847" cy="1355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457200">
              <a:spcBef>
                <a:spcPts val="0"/>
              </a:spcBef>
              <a:defRPr sz="3600">
                <a:solidFill>
                  <a:srgbClr val="000000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t>Onboard</a:t>
            </a:r>
          </a:p>
          <a:p>
            <a:pPr algn="ctr" defTabSz="457200">
              <a:spcBef>
                <a:spcPts val="0"/>
              </a:spcBef>
              <a:defRPr sz="3600">
                <a:solidFill>
                  <a:srgbClr val="000000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t>|</a:t>
            </a:r>
            <a:r>
              <a:rPr sz="4800"/>
              <a:t>∆v|&lt;</a:t>
            </a:r>
            <a:r>
              <a:t>75 km/s</a:t>
            </a:r>
          </a:p>
        </p:txBody>
      </p:sp>
      <p:sp>
        <p:nvSpPr>
          <p:cNvPr id="270" name="quadratic sum of maximum stellar and velocity dispersion expected in normal spiral at z~0"/>
          <p:cNvSpPr/>
          <p:nvPr/>
        </p:nvSpPr>
        <p:spPr>
          <a:xfrm>
            <a:off x="5718940" y="8992872"/>
            <a:ext cx="728348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800">
                <a:solidFill>
                  <a:srgbClr val="222222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dirty="0"/>
              <a:t>quadratic sum of maximum stellar and </a:t>
            </a:r>
            <a:r>
              <a:rPr lang="it-IT" dirty="0" smtClean="0"/>
              <a:t>gas </a:t>
            </a:r>
            <a:r>
              <a:rPr dirty="0" smtClean="0"/>
              <a:t>velocity </a:t>
            </a:r>
            <a:r>
              <a:rPr dirty="0"/>
              <a:t>dispersion expected in normal </a:t>
            </a:r>
            <a:r>
              <a:rPr lang="it-IT" dirty="0" smtClean="0"/>
              <a:t>disks</a:t>
            </a:r>
            <a:r>
              <a:rPr dirty="0" smtClean="0"/>
              <a:t> </a:t>
            </a:r>
            <a:r>
              <a:rPr dirty="0"/>
              <a:t>at z~0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stripped_onboard.pdf" descr="stripped_onboard.pdf"/>
          <p:cNvPicPr>
            <a:picLocks noChangeAspect="1"/>
          </p:cNvPicPr>
          <p:nvPr/>
        </p:nvPicPr>
        <p:blipFill>
          <a:blip r:embed="rId2">
            <a:extLst/>
          </a:blip>
          <a:srcRect l="11675" t="32494" r="6213" b="36387"/>
          <a:stretch>
            <a:fillRect/>
          </a:stretch>
        </p:blipFill>
        <p:spPr>
          <a:xfrm>
            <a:off x="3663513" y="-14049"/>
            <a:ext cx="9500855" cy="4696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stripped_onboard.pdf" descr="stripped_onboard.pdf"/>
          <p:cNvPicPr>
            <a:picLocks noChangeAspect="1"/>
          </p:cNvPicPr>
          <p:nvPr/>
        </p:nvPicPr>
        <p:blipFill>
          <a:blip r:embed="rId2">
            <a:extLst/>
          </a:blip>
          <a:srcRect l="11680" t="63342" r="5262" b="2271"/>
          <a:stretch>
            <a:fillRect/>
          </a:stretch>
        </p:blipFill>
        <p:spPr>
          <a:xfrm>
            <a:off x="3663592" y="4639229"/>
            <a:ext cx="9626748" cy="5198611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typical σ at z=0 σ~35 km/s…"/>
          <p:cNvSpPr/>
          <p:nvPr/>
        </p:nvSpPr>
        <p:spPr>
          <a:xfrm>
            <a:off x="69407" y="3833235"/>
            <a:ext cx="4016525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2400">
                <a:solidFill>
                  <a:srgbClr val="222222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dirty="0"/>
              <a:t>typical σ at z=0 σ~35 km/s</a:t>
            </a:r>
          </a:p>
          <a:p>
            <a:pPr defTabSz="457200">
              <a:spcBef>
                <a:spcPts val="0"/>
              </a:spcBef>
              <a:defRPr sz="2400">
                <a:solidFill>
                  <a:srgbClr val="222222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dirty="0"/>
              <a:t>(Wisnioski+15) </a:t>
            </a:r>
          </a:p>
        </p:txBody>
      </p:sp>
      <p:sp>
        <p:nvSpPr>
          <p:cNvPr id="275" name="U6697 is losing…"/>
          <p:cNvSpPr/>
          <p:nvPr/>
        </p:nvSpPr>
        <p:spPr>
          <a:xfrm>
            <a:off x="69407" y="318994"/>
            <a:ext cx="327404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2400">
                <a:solidFill>
                  <a:srgbClr val="222222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dirty="0"/>
              <a:t>U6697 is losing </a:t>
            </a:r>
          </a:p>
          <a:p>
            <a:pPr defTabSz="457200">
              <a:spcBef>
                <a:spcPts val="0"/>
              </a:spcBef>
              <a:defRPr sz="2400">
                <a:solidFill>
                  <a:srgbClr val="222222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dirty="0"/>
              <a:t>~10^9 solar masses of ionized gas</a:t>
            </a:r>
          </a:p>
        </p:txBody>
      </p:sp>
      <p:sp>
        <p:nvSpPr>
          <p:cNvPr id="276" name="The gas harboring…"/>
          <p:cNvSpPr/>
          <p:nvPr/>
        </p:nvSpPr>
        <p:spPr>
          <a:xfrm>
            <a:off x="69407" y="4899661"/>
            <a:ext cx="460867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2400">
                <a:solidFill>
                  <a:srgbClr val="222222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dirty="0"/>
              <a:t>The gas harboring </a:t>
            </a:r>
          </a:p>
          <a:p>
            <a:pPr defTabSz="457200">
              <a:spcBef>
                <a:spcPts val="0"/>
              </a:spcBef>
              <a:defRPr sz="2400">
                <a:solidFill>
                  <a:srgbClr val="222222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dirty="0"/>
              <a:t>star formation  has low </a:t>
            </a:r>
          </a:p>
          <a:p>
            <a:pPr defTabSz="457200">
              <a:spcBef>
                <a:spcPts val="0"/>
              </a:spcBef>
              <a:defRPr sz="2400">
                <a:solidFill>
                  <a:srgbClr val="222222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dirty="0"/>
              <a:t>velocity dispersions</a:t>
            </a:r>
          </a:p>
        </p:txBody>
      </p:sp>
      <p:sp>
        <p:nvSpPr>
          <p:cNvPr id="277" name="timescales of 10-100 Myr"/>
          <p:cNvSpPr/>
          <p:nvPr/>
        </p:nvSpPr>
        <p:spPr>
          <a:xfrm>
            <a:off x="40169" y="1771728"/>
            <a:ext cx="362342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2400">
                <a:solidFill>
                  <a:srgbClr val="222222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dirty="0"/>
              <a:t>timescales of 10-100 Myr</a:t>
            </a:r>
          </a:p>
        </p:txBody>
      </p:sp>
      <p:sp>
        <p:nvSpPr>
          <p:cNvPr id="278" name="Diffuse gas is turbulent consistently with other ram pressure stripped galaxies observed with MUSE, ESO 137-001 (Fumagalli+14; Fossati+16) and galaxies of the GASP survey (Poggianti+17)"/>
          <p:cNvSpPr/>
          <p:nvPr/>
        </p:nvSpPr>
        <p:spPr>
          <a:xfrm>
            <a:off x="69407" y="6152529"/>
            <a:ext cx="3451100" cy="330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2400">
                <a:solidFill>
                  <a:srgbClr val="000000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dirty="0"/>
              <a:t>Diffuse gas is turbulent consistently with other ram pressure stripped galaxies observed with MUSE, ESO 137-001 (Fumagalli+14; Fossati+16) and galaxies of the GASP survey (Poggianti+17)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bpt_2d_OI.pdf" descr="bpt_2d_OI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1664" y="3879"/>
            <a:ext cx="11246573" cy="9372144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The diffuse, stripped gas is shocked"/>
          <p:cNvSpPr/>
          <p:nvPr/>
        </p:nvSpPr>
        <p:spPr>
          <a:xfrm>
            <a:off x="10884458" y="6864305"/>
            <a:ext cx="1918966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spcBef>
                <a:spcPts val="0"/>
              </a:spcBef>
              <a:defRPr sz="2400">
                <a:solidFill>
                  <a:srgbClr val="000000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The diffuse, stripped gas is shocked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bpt_2d_OI.pdf" descr="bpt_2d_OI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1664" y="-8821"/>
            <a:ext cx="11246573" cy="9372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Schermata 2017-04-08 alle 11.35.43.png" descr="Schermata 2017-04-08 alle 11.35.43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08130" y="520707"/>
            <a:ext cx="5493022" cy="5537281"/>
          </a:xfrm>
          <a:prstGeom prst="rect">
            <a:avLst/>
          </a:prstGeom>
        </p:spPr>
      </p:pic>
      <p:sp>
        <p:nvSpPr>
          <p:cNvPr id="289" name="The diffuse, stripped gas is shocked"/>
          <p:cNvSpPr/>
          <p:nvPr/>
        </p:nvSpPr>
        <p:spPr>
          <a:xfrm>
            <a:off x="10884458" y="6864304"/>
            <a:ext cx="1918966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spcBef>
                <a:spcPts val="0"/>
              </a:spcBef>
              <a:defRPr sz="2400">
                <a:solidFill>
                  <a:srgbClr val="000000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The diffuse, stripped gas is shocked</a:t>
            </a:r>
          </a:p>
        </p:txBody>
      </p:sp>
      <p:sp>
        <p:nvSpPr>
          <p:cNvPr id="290" name="Fossati et al (2016)"/>
          <p:cNvSpPr/>
          <p:nvPr/>
        </p:nvSpPr>
        <p:spPr>
          <a:xfrm>
            <a:off x="10328106" y="4648199"/>
            <a:ext cx="279460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spcBef>
                <a:spcPts val="0"/>
              </a:spcBef>
              <a:defRPr sz="2400">
                <a:solidFill>
                  <a:srgbClr val="000000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Fossati et al (2016)</a:t>
            </a:r>
          </a:p>
        </p:txBody>
      </p:sp>
      <p:pic>
        <p:nvPicPr>
          <p:cNvPr id="291" name="Screen Shot 2017-04-10 at 14.41.48.png" descr="Screen Shot 2017-04-10 at 14.41.4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61538" y="776726"/>
            <a:ext cx="2149140" cy="6798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vel87N.pdf" descr="vel87N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7687" y="168890"/>
            <a:ext cx="8018436" cy="4543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Codine.png" descr="Codin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96466" y="5104204"/>
            <a:ext cx="6447691" cy="4695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cinemino_1panel.pdf" descr="cinemino_1panel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4553" y="3785908"/>
            <a:ext cx="6599636" cy="5939673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97-087N A POSSIBLE ENCOUNTER?"/>
          <p:cNvSpPr/>
          <p:nvPr/>
        </p:nvSpPr>
        <p:spPr>
          <a:xfrm>
            <a:off x="246128" y="224366"/>
            <a:ext cx="4531652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5500">
                <a:solidFill>
                  <a:srgbClr val="222222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97-087N A POSSIBLE ENCOUNTER?</a:t>
            </a:r>
          </a:p>
        </p:txBody>
      </p:sp>
      <p:sp>
        <p:nvSpPr>
          <p:cNvPr id="297" name="[NII]-subtracted image"/>
          <p:cNvSpPr/>
          <p:nvPr/>
        </p:nvSpPr>
        <p:spPr>
          <a:xfrm>
            <a:off x="7343969" y="5128863"/>
            <a:ext cx="711140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240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dirty="0"/>
              <a:t>[NII</a:t>
            </a:r>
            <a:r>
              <a:rPr dirty="0" smtClean="0"/>
              <a:t>]</a:t>
            </a:r>
            <a:r>
              <a:rPr lang="en-US" dirty="0" smtClean="0"/>
              <a:t> and continuum </a:t>
            </a:r>
            <a:r>
              <a:rPr dirty="0" smtClean="0"/>
              <a:t>subtracted </a:t>
            </a:r>
            <a:r>
              <a:rPr dirty="0"/>
              <a:t>image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97-087N A POSSIBLE ENCOUNTER?"/>
          <p:cNvSpPr/>
          <p:nvPr/>
        </p:nvSpPr>
        <p:spPr>
          <a:xfrm>
            <a:off x="246128" y="224366"/>
            <a:ext cx="4531652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5500">
                <a:solidFill>
                  <a:srgbClr val="222222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97-087N A POSSIBLE ENCOUNTER?</a:t>
            </a:r>
          </a:p>
        </p:txBody>
      </p:sp>
      <p:pic>
        <p:nvPicPr>
          <p:cNvPr id="300" name="vel87N.pdf" descr="vel87N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7687" y="168890"/>
            <a:ext cx="8018436" cy="4543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ratio_niiha_oiha.pdf" descr="ratio_niiha_oiha.pdf"/>
          <p:cNvPicPr>
            <a:picLocks noChangeAspect="1"/>
          </p:cNvPicPr>
          <p:nvPr/>
        </p:nvPicPr>
        <p:blipFill>
          <a:blip r:embed="rId3">
            <a:extLst/>
          </a:blip>
          <a:srcRect b="53369"/>
          <a:stretch>
            <a:fillRect/>
          </a:stretch>
        </p:blipFill>
        <p:spPr>
          <a:xfrm>
            <a:off x="-81558" y="3115899"/>
            <a:ext cx="13167982" cy="66985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cop1.pdf" descr="cop1.pdf"/>
          <p:cNvPicPr>
            <a:picLocks noChangeAspect="1"/>
          </p:cNvPicPr>
          <p:nvPr/>
        </p:nvPicPr>
        <p:blipFill>
          <a:blip r:embed="rId2">
            <a:extLst/>
          </a:blip>
          <a:srcRect t="63648"/>
          <a:stretch>
            <a:fillRect/>
          </a:stretch>
        </p:blipFill>
        <p:spPr>
          <a:xfrm>
            <a:off x="-118238" y="4205499"/>
            <a:ext cx="13241276" cy="6631833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THANK YOU FOR YOUR ATTENTION!"/>
          <p:cNvSpPr/>
          <p:nvPr/>
        </p:nvSpPr>
        <p:spPr>
          <a:xfrm>
            <a:off x="7084518" y="8461191"/>
            <a:ext cx="13026130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2600" u="sng">
                <a:solidFill>
                  <a:srgbClr val="222222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 dirty="0"/>
          </a:p>
          <a:p>
            <a:pPr>
              <a:spcBef>
                <a:spcPts val="0"/>
              </a:spcBef>
              <a:defRPr sz="2600" u="sng">
                <a:solidFill>
                  <a:srgbClr val="222222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dirty="0"/>
              <a:t>THANK YOU FOR YOUR ATTENTION!</a:t>
            </a:r>
          </a:p>
          <a:p>
            <a:pPr>
              <a:spcBef>
                <a:spcPts val="0"/>
              </a:spcBef>
              <a:defRPr sz="2600" u="sng">
                <a:solidFill>
                  <a:srgbClr val="222222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 dirty="0"/>
          </a:p>
        </p:txBody>
      </p:sp>
      <p:sp>
        <p:nvSpPr>
          <p:cNvPr id="305" name="Summarizing…"/>
          <p:cNvSpPr/>
          <p:nvPr/>
        </p:nvSpPr>
        <p:spPr>
          <a:xfrm>
            <a:off x="76795" y="21166"/>
            <a:ext cx="5062274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5500">
                <a:solidFill>
                  <a:srgbClr val="222222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Summarizing…</a:t>
            </a:r>
          </a:p>
        </p:txBody>
      </p:sp>
      <p:sp>
        <p:nvSpPr>
          <p:cNvPr id="306" name="ram-pressure appears efficient even at high mass (NGC 4569, UGC 6697,GASP), with an edge-on impact configuration (UGC 6697) and in clusters with intermediate masses (Virgo and A1367)…"/>
          <p:cNvSpPr/>
          <p:nvPr/>
        </p:nvSpPr>
        <p:spPr>
          <a:xfrm>
            <a:off x="-10665" y="528163"/>
            <a:ext cx="13026130" cy="4503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2600" u="sng">
                <a:solidFill>
                  <a:srgbClr val="222222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 dirty="0"/>
          </a:p>
          <a:p>
            <a:pPr>
              <a:spcBef>
                <a:spcPts val="0"/>
              </a:spcBef>
              <a:defRPr sz="2600" u="sng">
                <a:solidFill>
                  <a:srgbClr val="222222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dirty="0"/>
              <a:t>ram-pressure appears efficient even at high mass </a:t>
            </a:r>
            <a:r>
              <a:rPr dirty="0" smtClean="0"/>
              <a:t>(</a:t>
            </a:r>
            <a:r>
              <a:rPr lang="it-IT" dirty="0" err="1" smtClean="0"/>
              <a:t>see</a:t>
            </a:r>
            <a:r>
              <a:rPr lang="it-IT" dirty="0" smtClean="0"/>
              <a:t> </a:t>
            </a:r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dirty="0" smtClean="0"/>
              <a:t>NGC 4569,</a:t>
            </a:r>
            <a:r>
              <a:rPr dirty="0"/>
              <a:t>GASP), with an edge-on impact configuration (UGC 6697) and in clusters with intermediate masses </a:t>
            </a:r>
            <a:r>
              <a:rPr dirty="0" smtClean="0"/>
              <a:t>(A1367</a:t>
            </a:r>
            <a:r>
              <a:rPr lang="it-IT" dirty="0" smtClean="0"/>
              <a:t>; </a:t>
            </a:r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 smtClean="0"/>
              <a:t>also</a:t>
            </a:r>
            <a:r>
              <a:rPr lang="it-IT" dirty="0" smtClean="0"/>
              <a:t> Virgo</a:t>
            </a:r>
            <a:r>
              <a:rPr dirty="0" smtClean="0"/>
              <a:t>) </a:t>
            </a:r>
            <a:endParaRPr dirty="0"/>
          </a:p>
          <a:p>
            <a:pPr>
              <a:spcBef>
                <a:spcPts val="0"/>
              </a:spcBef>
              <a:defRPr sz="2600" u="sng">
                <a:solidFill>
                  <a:srgbClr val="222222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 dirty="0"/>
          </a:p>
          <a:p>
            <a:pPr>
              <a:spcBef>
                <a:spcPts val="0"/>
              </a:spcBef>
              <a:defRPr sz="2600" u="sng">
                <a:solidFill>
                  <a:srgbClr val="222222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dirty="0"/>
              <a:t>The gas stripped is turbulent and heated by shocks. However, where the gas </a:t>
            </a:r>
          </a:p>
          <a:p>
            <a:pPr>
              <a:spcBef>
                <a:spcPts val="0"/>
              </a:spcBef>
              <a:defRPr sz="2600" u="sng">
                <a:solidFill>
                  <a:srgbClr val="222222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dirty="0"/>
              <a:t>retains low velocity dispersions, it can form stars.</a:t>
            </a:r>
          </a:p>
          <a:p>
            <a:pPr>
              <a:spcBef>
                <a:spcPts val="0"/>
              </a:spcBef>
              <a:defRPr sz="2600" u="sng">
                <a:solidFill>
                  <a:srgbClr val="222222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 dirty="0"/>
          </a:p>
          <a:p>
            <a:pPr>
              <a:spcBef>
                <a:spcPts val="0"/>
              </a:spcBef>
              <a:defRPr sz="2600" u="sng">
                <a:solidFill>
                  <a:srgbClr val="222222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dirty="0"/>
              <a:t>UGC 6697 hydrodynamical interacted with its companion possibly helping the stripping process</a:t>
            </a:r>
          </a:p>
          <a:p>
            <a:pPr>
              <a:spcBef>
                <a:spcPts val="0"/>
              </a:spcBef>
              <a:defRPr sz="2600" u="sng">
                <a:solidFill>
                  <a:srgbClr val="222222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a1367_full_iHaB_small.jpg" descr="a1367_full_iHaB_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9751" y="-1"/>
            <a:ext cx="848529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Rettangolo"/>
          <p:cNvSpPr/>
          <p:nvPr/>
        </p:nvSpPr>
        <p:spPr>
          <a:xfrm>
            <a:off x="3256160" y="3057723"/>
            <a:ext cx="5878943" cy="3409604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79" name="Linea"/>
          <p:cNvSpPr/>
          <p:nvPr/>
        </p:nvSpPr>
        <p:spPr>
          <a:xfrm flipH="1" flipV="1">
            <a:off x="3890070" y="2810519"/>
            <a:ext cx="2208378" cy="1158893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80" name="Linea"/>
          <p:cNvSpPr/>
          <p:nvPr/>
        </p:nvSpPr>
        <p:spPr>
          <a:xfrm flipH="1">
            <a:off x="1610292" y="6153555"/>
            <a:ext cx="1790762" cy="473323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81" name="Linea"/>
          <p:cNvSpPr/>
          <p:nvPr/>
        </p:nvSpPr>
        <p:spPr>
          <a:xfrm flipH="1">
            <a:off x="7859932" y="2780349"/>
            <a:ext cx="3052784" cy="965564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82" name="Linea"/>
          <p:cNvSpPr/>
          <p:nvPr/>
        </p:nvSpPr>
        <p:spPr>
          <a:xfrm flipH="1" flipV="1">
            <a:off x="8494932" y="4241212"/>
            <a:ext cx="2843730" cy="1984492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83" name="CGCG 97-073"/>
          <p:cNvSpPr/>
          <p:nvPr/>
        </p:nvSpPr>
        <p:spPr>
          <a:xfrm>
            <a:off x="10869718" y="6282266"/>
            <a:ext cx="175364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240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CGCG 97-073</a:t>
            </a:r>
          </a:p>
        </p:txBody>
      </p:sp>
      <p:sp>
        <p:nvSpPr>
          <p:cNvPr id="184" name="CGCG 97-079"/>
          <p:cNvSpPr/>
          <p:nvPr/>
        </p:nvSpPr>
        <p:spPr>
          <a:xfrm>
            <a:off x="10869718" y="2421466"/>
            <a:ext cx="175364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240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CGCG 97-079</a:t>
            </a:r>
          </a:p>
        </p:txBody>
      </p:sp>
      <p:sp>
        <p:nvSpPr>
          <p:cNvPr id="185" name="UGC 6697+CGCG 97-087N"/>
          <p:cNvSpPr/>
          <p:nvPr/>
        </p:nvSpPr>
        <p:spPr>
          <a:xfrm>
            <a:off x="2563918" y="2421466"/>
            <a:ext cx="335071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240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UGC 6697+CGCG 97-087N</a:t>
            </a:r>
          </a:p>
        </p:txBody>
      </p:sp>
      <p:sp>
        <p:nvSpPr>
          <p:cNvPr id="186" name="BIG"/>
          <p:cNvSpPr/>
          <p:nvPr/>
        </p:nvSpPr>
        <p:spPr>
          <a:xfrm>
            <a:off x="1058755" y="6421966"/>
            <a:ext cx="56465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240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BIG</a:t>
            </a:r>
          </a:p>
        </p:txBody>
      </p:sp>
      <p:sp>
        <p:nvSpPr>
          <p:cNvPr id="187" name="Quadrato"/>
          <p:cNvSpPr/>
          <p:nvPr/>
        </p:nvSpPr>
        <p:spPr>
          <a:xfrm>
            <a:off x="6113660" y="3668580"/>
            <a:ext cx="777480" cy="770980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88" name="MUSE sneaks a peek at extreme ram pressure events in A1367"/>
          <p:cNvSpPr/>
          <p:nvPr/>
        </p:nvSpPr>
        <p:spPr>
          <a:xfrm>
            <a:off x="559140" y="65616"/>
            <a:ext cx="10779522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spcBef>
                <a:spcPts val="0"/>
              </a:spcBef>
              <a:defRPr sz="320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dirty="0"/>
              <a:t>MUSE sneaks a peek at extreme ram pressure events in A1367</a:t>
            </a:r>
          </a:p>
        </p:txBody>
      </p:sp>
      <p:sp>
        <p:nvSpPr>
          <p:cNvPr id="189" name="cz(A1367)~6596 km/s"/>
          <p:cNvSpPr/>
          <p:nvPr/>
        </p:nvSpPr>
        <p:spPr>
          <a:xfrm>
            <a:off x="256050" y="9150350"/>
            <a:ext cx="373816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spcBef>
                <a:spcPts val="0"/>
              </a:spcBef>
              <a:defRPr sz="320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cz(A1367)~6596 km/s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a1367_full_iHaB_small.jpg" descr="a1367_full_iHaB_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9751" y="-1"/>
            <a:ext cx="848529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Rettangolo"/>
          <p:cNvSpPr/>
          <p:nvPr/>
        </p:nvSpPr>
        <p:spPr>
          <a:xfrm>
            <a:off x="3256160" y="3057723"/>
            <a:ext cx="5878943" cy="3409604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93" name="Linea"/>
          <p:cNvSpPr/>
          <p:nvPr/>
        </p:nvSpPr>
        <p:spPr>
          <a:xfrm flipH="1" flipV="1">
            <a:off x="3890070" y="2810519"/>
            <a:ext cx="2208378" cy="1158893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94" name="Linea"/>
          <p:cNvSpPr/>
          <p:nvPr/>
        </p:nvSpPr>
        <p:spPr>
          <a:xfrm flipH="1">
            <a:off x="1610292" y="6153555"/>
            <a:ext cx="1790762" cy="473323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95" name="Linea"/>
          <p:cNvSpPr/>
          <p:nvPr/>
        </p:nvSpPr>
        <p:spPr>
          <a:xfrm flipH="1">
            <a:off x="7859932" y="2780349"/>
            <a:ext cx="3052784" cy="965564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96" name="Linea"/>
          <p:cNvSpPr/>
          <p:nvPr/>
        </p:nvSpPr>
        <p:spPr>
          <a:xfrm flipH="1" flipV="1">
            <a:off x="8494932" y="4241212"/>
            <a:ext cx="2843730" cy="1984492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97" name="CGCG 97-073"/>
          <p:cNvSpPr/>
          <p:nvPr/>
        </p:nvSpPr>
        <p:spPr>
          <a:xfrm>
            <a:off x="10869718" y="6282266"/>
            <a:ext cx="175364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240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CGCG 97-073</a:t>
            </a:r>
          </a:p>
        </p:txBody>
      </p:sp>
      <p:sp>
        <p:nvSpPr>
          <p:cNvPr id="198" name="CGCG 97-079"/>
          <p:cNvSpPr/>
          <p:nvPr/>
        </p:nvSpPr>
        <p:spPr>
          <a:xfrm>
            <a:off x="10869718" y="2421466"/>
            <a:ext cx="175364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240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CGCG 97-079</a:t>
            </a:r>
          </a:p>
        </p:txBody>
      </p:sp>
      <p:sp>
        <p:nvSpPr>
          <p:cNvPr id="199" name="UGC 6697+CGCG 97-087N"/>
          <p:cNvSpPr/>
          <p:nvPr/>
        </p:nvSpPr>
        <p:spPr>
          <a:xfrm>
            <a:off x="2563918" y="2421466"/>
            <a:ext cx="335071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240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UGC 6697+CGCG 97-087N</a:t>
            </a:r>
          </a:p>
        </p:txBody>
      </p:sp>
      <p:sp>
        <p:nvSpPr>
          <p:cNvPr id="200" name="BIG"/>
          <p:cNvSpPr/>
          <p:nvPr/>
        </p:nvSpPr>
        <p:spPr>
          <a:xfrm>
            <a:off x="1058755" y="6421966"/>
            <a:ext cx="56465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240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BIG</a:t>
            </a:r>
          </a:p>
        </p:txBody>
      </p:sp>
      <p:sp>
        <p:nvSpPr>
          <p:cNvPr id="201" name="Quadrato"/>
          <p:cNvSpPr/>
          <p:nvPr/>
        </p:nvSpPr>
        <p:spPr>
          <a:xfrm>
            <a:off x="6113660" y="3668580"/>
            <a:ext cx="777480" cy="770980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02" name="MUSE sneaks a peek at extreme ram pressure events in A1367"/>
          <p:cNvSpPr/>
          <p:nvPr/>
        </p:nvSpPr>
        <p:spPr>
          <a:xfrm>
            <a:off x="524874" y="82464"/>
            <a:ext cx="1077952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spcBef>
                <a:spcPts val="0"/>
              </a:spcBef>
              <a:defRPr sz="320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dirty="0"/>
              <a:t>MUSE sneaks a peek at extreme ram pressure events in A1367</a:t>
            </a:r>
          </a:p>
        </p:txBody>
      </p:sp>
      <p:pic>
        <p:nvPicPr>
          <p:cNvPr id="203" name="check.png" descr="check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2530" y="6054989"/>
            <a:ext cx="911755" cy="911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check.png" descr="check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83445" y="6650566"/>
            <a:ext cx="911755" cy="911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check.png" descr="check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07141" y="2716920"/>
            <a:ext cx="911755" cy="911755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cz(A1367)~6596 km/s"/>
          <p:cNvSpPr/>
          <p:nvPr/>
        </p:nvSpPr>
        <p:spPr>
          <a:xfrm>
            <a:off x="256050" y="9150350"/>
            <a:ext cx="373816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spcBef>
                <a:spcPts val="0"/>
              </a:spcBef>
              <a:defRPr sz="320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cz(A1367)~6596 km/s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a1367_full_iHaB_small.jpg" descr="a1367_full_iHaB_small.jpg"/>
          <p:cNvPicPr>
            <a:picLocks noChangeAspect="1"/>
          </p:cNvPicPr>
          <p:nvPr/>
        </p:nvPicPr>
        <p:blipFill>
          <a:blip r:embed="rId2">
            <a:extLst/>
          </a:blip>
          <a:srcRect l="35802" t="35270" r="38960" b="47599"/>
          <a:stretch>
            <a:fillRect/>
          </a:stretch>
        </p:blipFill>
        <p:spPr>
          <a:xfrm>
            <a:off x="-457563" y="-448006"/>
            <a:ext cx="13649759" cy="10649612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Rettangolo"/>
          <p:cNvSpPr/>
          <p:nvPr/>
        </p:nvSpPr>
        <p:spPr>
          <a:xfrm>
            <a:off x="5543705" y="2098113"/>
            <a:ext cx="3287948" cy="3094485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4" name="Observed as part of the proposal BLAB (PI G. Gavazzi)"/>
          <p:cNvSpPr/>
          <p:nvPr/>
        </p:nvSpPr>
        <p:spPr>
          <a:xfrm>
            <a:off x="3836094" y="1386026"/>
            <a:ext cx="927188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 smtClean="0"/>
              <a:t>Observed</a:t>
            </a:r>
            <a:r>
              <a:rPr lang="en-US" dirty="0" smtClean="0"/>
              <a:t> in February 2016</a:t>
            </a:r>
            <a:r>
              <a:rPr dirty="0" smtClean="0"/>
              <a:t> </a:t>
            </a:r>
            <a:r>
              <a:rPr dirty="0"/>
              <a:t>as part of the proposal </a:t>
            </a:r>
            <a:r>
              <a:rPr lang="en-US" dirty="0" smtClean="0"/>
              <a:t>098.B-0019 </a:t>
            </a:r>
            <a:r>
              <a:rPr dirty="0" smtClean="0"/>
              <a:t>(</a:t>
            </a:r>
            <a:r>
              <a:rPr dirty="0"/>
              <a:t>PI G. Gavazzi)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97087_MUSE_RGB.pdf" descr="97087_MUSE_RGB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955" y="-184531"/>
            <a:ext cx="12548068" cy="10038454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log(M*)~9. M⦿…"/>
          <p:cNvSpPr/>
          <p:nvPr/>
        </p:nvSpPr>
        <p:spPr>
          <a:xfrm>
            <a:off x="6289622" y="953196"/>
            <a:ext cx="13004801" cy="234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defRPr sz="3100">
                <a:solidFill>
                  <a:srgbClr val="F26500"/>
                </a:solidFill>
                <a:latin typeface="Hannotate SC Regular"/>
                <a:ea typeface="Hannotate SC Regular"/>
                <a:cs typeface="Hannotate SC Regular"/>
                <a:sym typeface="Hannotate SC Regular"/>
              </a:defRPr>
            </a:pPr>
            <a:r>
              <a:rPr dirty="0"/>
              <a:t>log(M*)~9. M⦿</a:t>
            </a:r>
          </a:p>
          <a:p>
            <a:pPr>
              <a:spcBef>
                <a:spcPts val="0"/>
              </a:spcBef>
              <a:defRPr sz="3100">
                <a:solidFill>
                  <a:srgbClr val="F26500"/>
                </a:solidFill>
                <a:latin typeface="Hannotate SC Regular"/>
                <a:ea typeface="Hannotate SC Regular"/>
                <a:cs typeface="Hannotate SC Regular"/>
                <a:sym typeface="Hannotate SC Regular"/>
              </a:defRPr>
            </a:pPr>
            <a:r>
              <a:rPr dirty="0"/>
              <a:t>cz~7542 km/s</a:t>
            </a:r>
          </a:p>
          <a:p>
            <a:pPr>
              <a:spcBef>
                <a:spcPts val="0"/>
              </a:spcBef>
              <a:defRPr sz="3100">
                <a:solidFill>
                  <a:srgbClr val="FF7777"/>
                </a:solidFill>
                <a:latin typeface="Hannotate SC Regular"/>
                <a:ea typeface="Hannotate SC Regular"/>
                <a:cs typeface="Hannotate SC Regular"/>
                <a:sym typeface="Hannotate SC Regular"/>
              </a:defRPr>
            </a:pPr>
            <a:endParaRPr dirty="0"/>
          </a:p>
        </p:txBody>
      </p:sp>
      <p:sp>
        <p:nvSpPr>
          <p:cNvPr id="219" name="log(M*)~10. M⦿…"/>
          <p:cNvSpPr/>
          <p:nvPr/>
        </p:nvSpPr>
        <p:spPr>
          <a:xfrm>
            <a:off x="8514638" y="6320288"/>
            <a:ext cx="13004801" cy="234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defRPr sz="3100">
                <a:solidFill>
                  <a:srgbClr val="F26500"/>
                </a:solidFill>
                <a:latin typeface="Hannotate SC Regular"/>
                <a:ea typeface="Hannotate SC Regular"/>
                <a:cs typeface="Hannotate SC Regular"/>
                <a:sym typeface="Hannotate SC Regular"/>
              </a:defRPr>
            </a:pPr>
            <a:r>
              <a:rPr dirty="0"/>
              <a:t>log(M*)~10. M⦿</a:t>
            </a:r>
          </a:p>
          <a:p>
            <a:pPr>
              <a:spcBef>
                <a:spcPts val="0"/>
              </a:spcBef>
              <a:defRPr sz="3100">
                <a:solidFill>
                  <a:srgbClr val="F26500"/>
                </a:solidFill>
                <a:latin typeface="Hannotate SC Regular"/>
                <a:ea typeface="Hannotate SC Regular"/>
                <a:cs typeface="Hannotate SC Regular"/>
                <a:sym typeface="Hannotate SC Regular"/>
              </a:defRPr>
            </a:pPr>
            <a:r>
              <a:rPr dirty="0"/>
              <a:t>cz~6735 km/</a:t>
            </a:r>
            <a:r>
              <a:rPr dirty="0" smtClean="0"/>
              <a:t>s</a:t>
            </a:r>
            <a:endParaRPr dirty="0"/>
          </a:p>
        </p:txBody>
      </p:sp>
      <p:sp>
        <p:nvSpPr>
          <p:cNvPr id="220" name="Quadrato"/>
          <p:cNvSpPr/>
          <p:nvPr/>
        </p:nvSpPr>
        <p:spPr>
          <a:xfrm>
            <a:off x="965200" y="4826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21" name="UGC 6697"/>
          <p:cNvSpPr/>
          <p:nvPr/>
        </p:nvSpPr>
        <p:spPr>
          <a:xfrm>
            <a:off x="570507" y="38100"/>
            <a:ext cx="3329386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spcBef>
                <a:spcPts val="0"/>
              </a:spcBef>
              <a:defRPr sz="6400">
                <a:solidFill>
                  <a:srgbClr val="FF9C00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dirty="0"/>
              <a:t>UGC 6697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filmino"/>
          <p:cNvSpPr/>
          <p:nvPr/>
        </p:nvSpPr>
        <p:spPr>
          <a:xfrm>
            <a:off x="5314795" y="4486636"/>
            <a:ext cx="2375210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spcBef>
                <a:spcPts val="0"/>
              </a:spcBef>
              <a:defRPr sz="42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filmino</a:t>
            </a:r>
          </a:p>
        </p:txBody>
      </p:sp>
      <p:pic>
        <p:nvPicPr>
          <p:cNvPr id="224" name="97087Movie.mp4" descr="97087Movie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844137" y="32531"/>
            <a:ext cx="16958571" cy="9539196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UGC 6697"/>
          <p:cNvSpPr/>
          <p:nvPr/>
        </p:nvSpPr>
        <p:spPr>
          <a:xfrm>
            <a:off x="8877300" y="6531267"/>
            <a:ext cx="1300480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defRPr sz="360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dirty="0"/>
              <a:t>UGC </a:t>
            </a:r>
            <a:r>
              <a:rPr dirty="0" smtClean="0"/>
              <a:t>6697</a:t>
            </a:r>
            <a:endParaRPr dirty="0"/>
          </a:p>
        </p:txBody>
      </p:sp>
      <p:sp>
        <p:nvSpPr>
          <p:cNvPr id="226" name="log(M*)~10. M⦿…"/>
          <p:cNvSpPr/>
          <p:nvPr/>
        </p:nvSpPr>
        <p:spPr>
          <a:xfrm>
            <a:off x="8877300" y="7171266"/>
            <a:ext cx="13004800" cy="234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defRPr sz="3100">
                <a:solidFill>
                  <a:srgbClr val="F26500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dirty="0"/>
              <a:t>log(M*)~10. M⦿</a:t>
            </a:r>
          </a:p>
          <a:p>
            <a:pPr>
              <a:spcBef>
                <a:spcPts val="0"/>
              </a:spcBef>
              <a:defRPr sz="3100">
                <a:solidFill>
                  <a:srgbClr val="F26500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dirty="0"/>
              <a:t>cz~6735 </a:t>
            </a:r>
            <a:r>
              <a:rPr dirty="0" smtClean="0"/>
              <a:t>km/s</a:t>
            </a:r>
            <a:endParaRPr dirty="0"/>
          </a:p>
          <a:p>
            <a:pPr>
              <a:spcBef>
                <a:spcPts val="0"/>
              </a:spcBef>
              <a:defRPr sz="3100">
                <a:solidFill>
                  <a:srgbClr val="FF7777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 dirty="0"/>
          </a:p>
          <a:p>
            <a:pPr>
              <a:spcBef>
                <a:spcPts val="0"/>
              </a:spcBef>
              <a:defRPr sz="3100">
                <a:solidFill>
                  <a:srgbClr val="FF7777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 dirty="0"/>
          </a:p>
        </p:txBody>
      </p:sp>
      <p:sp>
        <p:nvSpPr>
          <p:cNvPr id="227" name="CGCG 97087N"/>
          <p:cNvSpPr/>
          <p:nvPr/>
        </p:nvSpPr>
        <p:spPr>
          <a:xfrm>
            <a:off x="2912533" y="1595966"/>
            <a:ext cx="280972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0"/>
              </a:spcBef>
              <a:defRPr sz="360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CGCG 97087N </a:t>
            </a:r>
          </a:p>
        </p:txBody>
      </p:sp>
      <p:sp>
        <p:nvSpPr>
          <p:cNvPr id="228" name="log(M*)~9. M⦿…"/>
          <p:cNvSpPr/>
          <p:nvPr/>
        </p:nvSpPr>
        <p:spPr>
          <a:xfrm>
            <a:off x="2912533" y="1436033"/>
            <a:ext cx="13004800" cy="234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defRPr sz="3100">
                <a:solidFill>
                  <a:srgbClr val="F26500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dirty="0"/>
              <a:t>log(M*)~9. M⦿</a:t>
            </a:r>
          </a:p>
          <a:p>
            <a:pPr>
              <a:spcBef>
                <a:spcPts val="0"/>
              </a:spcBef>
              <a:defRPr sz="3100">
                <a:solidFill>
                  <a:srgbClr val="F26500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dirty="0"/>
              <a:t>cz~7542 km</a:t>
            </a:r>
            <a:r>
              <a:rPr dirty="0" smtClean="0"/>
              <a:t>/</a:t>
            </a:r>
            <a:r>
              <a:rPr lang="en-US" dirty="0" smtClean="0"/>
              <a:t>s</a:t>
            </a:r>
            <a:endParaRPr dirty="0"/>
          </a:p>
        </p:txBody>
      </p:sp>
      <p:sp>
        <p:nvSpPr>
          <p:cNvPr id="229" name="Linea"/>
          <p:cNvSpPr/>
          <p:nvPr/>
        </p:nvSpPr>
        <p:spPr>
          <a:xfrm>
            <a:off x="3720109" y="3139029"/>
            <a:ext cx="433764" cy="1693040"/>
          </a:xfrm>
          <a:prstGeom prst="line">
            <a:avLst/>
          </a:prstGeom>
          <a:ln w="50800">
            <a:solidFill>
              <a:srgbClr val="D9A774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600">
                <a:solidFill>
                  <a:srgbClr val="43434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</p:txBody>
      </p:sp>
      <p:sp>
        <p:nvSpPr>
          <p:cNvPr id="230" name="Linea"/>
          <p:cNvSpPr/>
          <p:nvPr/>
        </p:nvSpPr>
        <p:spPr>
          <a:xfrm flipH="1" flipV="1">
            <a:off x="6280711" y="6618672"/>
            <a:ext cx="2548290" cy="332562"/>
          </a:xfrm>
          <a:prstGeom prst="line">
            <a:avLst/>
          </a:prstGeom>
          <a:ln w="50800">
            <a:solidFill>
              <a:srgbClr val="D9A774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600">
                <a:solidFill>
                  <a:srgbClr val="43434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</p:txBody>
      </p:sp>
      <p:sp>
        <p:nvSpPr>
          <p:cNvPr id="231" name="cz(A1367)~6596 km/s"/>
          <p:cNvSpPr/>
          <p:nvPr/>
        </p:nvSpPr>
        <p:spPr>
          <a:xfrm>
            <a:off x="256050" y="9150350"/>
            <a:ext cx="373816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spcBef>
                <a:spcPts val="0"/>
              </a:spcBef>
              <a:defRPr sz="320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cz(A1367)~6596 km/s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6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2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ruppo"/>
          <p:cNvGrpSpPr/>
          <p:nvPr/>
        </p:nvGrpSpPr>
        <p:grpSpPr>
          <a:xfrm>
            <a:off x="4110444" y="427832"/>
            <a:ext cx="9299081" cy="9425891"/>
            <a:chOff x="0" y="0"/>
            <a:chExt cx="9299079" cy="9425890"/>
          </a:xfrm>
        </p:grpSpPr>
        <p:pic>
          <p:nvPicPr>
            <p:cNvPr id="233" name="vel2comp.pdf" descr="vel2comp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934" r="45683" b="91489"/>
            <a:stretch>
              <a:fillRect/>
            </a:stretch>
          </p:blipFill>
          <p:spPr>
            <a:xfrm>
              <a:off x="1660344" y="0"/>
              <a:ext cx="7615105" cy="18627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4" name="vel2comp.pdf" descr="vel2comp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65928" r="46244"/>
            <a:stretch>
              <a:fillRect/>
            </a:stretch>
          </p:blipFill>
          <p:spPr>
            <a:xfrm>
              <a:off x="0" y="1738108"/>
              <a:ext cx="9299080" cy="7687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6" name="Stellar velocity"/>
          <p:cNvSpPr/>
          <p:nvPr/>
        </p:nvSpPr>
        <p:spPr>
          <a:xfrm>
            <a:off x="326694" y="-46567"/>
            <a:ext cx="5070079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spcBef>
                <a:spcPts val="0"/>
              </a:spcBef>
              <a:defRPr sz="6400">
                <a:solidFill>
                  <a:srgbClr val="222222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Stellar velocity</a:t>
            </a:r>
          </a:p>
        </p:txBody>
      </p:sp>
      <p:pic>
        <p:nvPicPr>
          <p:cNvPr id="237" name="vel87N.pdf" descr="vel87N.pdf"/>
          <p:cNvPicPr>
            <a:picLocks noChangeAspect="1"/>
          </p:cNvPicPr>
          <p:nvPr/>
        </p:nvPicPr>
        <p:blipFill>
          <a:blip r:embed="rId3">
            <a:extLst/>
          </a:blip>
          <a:srcRect t="12704" r="46594"/>
          <a:stretch>
            <a:fillRect/>
          </a:stretch>
        </p:blipFill>
        <p:spPr>
          <a:xfrm>
            <a:off x="53842" y="2135651"/>
            <a:ext cx="5615843" cy="5201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vel87N.pdf" descr="vel87N.pdf"/>
          <p:cNvPicPr>
            <a:picLocks noChangeAspect="1"/>
          </p:cNvPicPr>
          <p:nvPr/>
        </p:nvPicPr>
        <p:blipFill>
          <a:blip r:embed="rId3">
            <a:extLst/>
          </a:blip>
          <a:srcRect b="87622"/>
          <a:stretch>
            <a:fillRect/>
          </a:stretch>
        </p:blipFill>
        <p:spPr>
          <a:xfrm>
            <a:off x="300661" y="1636794"/>
            <a:ext cx="5727267" cy="40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Quadrato"/>
          <p:cNvSpPr/>
          <p:nvPr/>
        </p:nvSpPr>
        <p:spPr>
          <a:xfrm>
            <a:off x="7531877" y="5785674"/>
            <a:ext cx="1307065" cy="1305172"/>
          </a:xfrm>
          <a:prstGeom prst="rect">
            <a:avLst/>
          </a:prstGeom>
          <a:ln w="254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40" name="Linea"/>
          <p:cNvSpPr/>
          <p:nvPr/>
        </p:nvSpPr>
        <p:spPr>
          <a:xfrm flipH="1" flipV="1">
            <a:off x="5462243" y="2174425"/>
            <a:ext cx="3376953" cy="3608838"/>
          </a:xfrm>
          <a:prstGeom prst="line">
            <a:avLst/>
          </a:prstGeom>
          <a:ln w="12700">
            <a:solidFill>
              <a:srgbClr val="A6AAA9">
                <a:alpha val="7268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41" name="Linea"/>
          <p:cNvSpPr/>
          <p:nvPr/>
        </p:nvSpPr>
        <p:spPr>
          <a:xfrm flipH="1" flipV="1">
            <a:off x="987861" y="6600110"/>
            <a:ext cx="6548240" cy="520993"/>
          </a:xfrm>
          <a:prstGeom prst="line">
            <a:avLst/>
          </a:prstGeom>
          <a:ln w="12700">
            <a:solidFill>
              <a:srgbClr val="A6AAA9">
                <a:alpha val="7268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ttangolo"/>
          <p:cNvSpPr/>
          <p:nvPr/>
        </p:nvSpPr>
        <p:spPr>
          <a:xfrm>
            <a:off x="-25400" y="-42334"/>
            <a:ext cx="5577946" cy="415257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spcBef>
                <a:spcPts val="0"/>
              </a:spcBef>
              <a:defRPr sz="32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/>
          </a:p>
        </p:txBody>
      </p:sp>
      <p:pic>
        <p:nvPicPr>
          <p:cNvPr id="244" name="87Tail_rHANet_smoo.jpg" descr="87Tail_rHANet_smoo.jpg"/>
          <p:cNvPicPr>
            <a:picLocks noChangeAspect="1"/>
          </p:cNvPicPr>
          <p:nvPr/>
        </p:nvPicPr>
        <p:blipFill>
          <a:blip r:embed="rId2">
            <a:extLst/>
          </a:blip>
          <a:srcRect l="12917" r="11580"/>
          <a:stretch>
            <a:fillRect/>
          </a:stretch>
        </p:blipFill>
        <p:spPr>
          <a:xfrm rot="2520000">
            <a:off x="3835399" y="-3295987"/>
            <a:ext cx="14228093" cy="11165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sketch2.jpg" descr="sketch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4048595"/>
            <a:ext cx="13004801" cy="62399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sketch2.jpg" descr="sketch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67649" y="-65439"/>
            <a:ext cx="6351528" cy="3047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vel2comp.pdf" descr="vel2comp.pdf"/>
          <p:cNvPicPr>
            <a:picLocks noChangeAspect="1"/>
          </p:cNvPicPr>
          <p:nvPr/>
        </p:nvPicPr>
        <p:blipFill>
          <a:blip r:embed="rId3">
            <a:extLst/>
          </a:blip>
          <a:srcRect t="8001" r="45416" b="62371"/>
          <a:stretch>
            <a:fillRect/>
          </a:stretch>
        </p:blipFill>
        <p:spPr>
          <a:xfrm>
            <a:off x="-572659" y="4055826"/>
            <a:ext cx="6786653" cy="4804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vel2comp.pdf" descr="vel2comp.pdf"/>
          <p:cNvPicPr>
            <a:picLocks noChangeAspect="1"/>
          </p:cNvPicPr>
          <p:nvPr/>
        </p:nvPicPr>
        <p:blipFill>
          <a:blip r:embed="rId3">
            <a:extLst/>
          </a:blip>
          <a:srcRect t="36935" r="45469" b="33636"/>
          <a:stretch>
            <a:fillRect/>
          </a:stretch>
        </p:blipFill>
        <p:spPr>
          <a:xfrm>
            <a:off x="6038664" y="3970056"/>
            <a:ext cx="6786412" cy="4777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vel2comp.pdf" descr="vel2comp.pdf"/>
          <p:cNvPicPr>
            <a:picLocks noChangeAspect="1"/>
          </p:cNvPicPr>
          <p:nvPr/>
        </p:nvPicPr>
        <p:blipFill>
          <a:blip r:embed="rId3">
            <a:extLst/>
          </a:blip>
          <a:srcRect t="93234" r="47240"/>
          <a:stretch>
            <a:fillRect/>
          </a:stretch>
        </p:blipFill>
        <p:spPr>
          <a:xfrm>
            <a:off x="-573803" y="8422811"/>
            <a:ext cx="6567011" cy="1098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vel2comp.pdf" descr="vel2comp.pdf"/>
          <p:cNvPicPr>
            <a:picLocks noChangeAspect="1"/>
          </p:cNvPicPr>
          <p:nvPr/>
        </p:nvPicPr>
        <p:blipFill>
          <a:blip r:embed="rId3">
            <a:extLst/>
          </a:blip>
          <a:srcRect t="93234" r="47240"/>
          <a:stretch>
            <a:fillRect/>
          </a:stretch>
        </p:blipFill>
        <p:spPr>
          <a:xfrm>
            <a:off x="6034431" y="8372011"/>
            <a:ext cx="6567011" cy="1098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vel2comp.pdf" descr="vel2comp.pdf"/>
          <p:cNvPicPr>
            <a:picLocks noChangeAspect="1"/>
          </p:cNvPicPr>
          <p:nvPr/>
        </p:nvPicPr>
        <p:blipFill>
          <a:blip r:embed="rId3">
            <a:extLst/>
          </a:blip>
          <a:srcRect l="8318" t="1316" r="47430" b="91626"/>
          <a:stretch>
            <a:fillRect/>
          </a:stretch>
        </p:blipFill>
        <p:spPr>
          <a:xfrm>
            <a:off x="518397" y="2753717"/>
            <a:ext cx="5508017" cy="1145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vel2comp.pdf" descr="vel2comp.pdf"/>
          <p:cNvPicPr>
            <a:picLocks noChangeAspect="1"/>
          </p:cNvPicPr>
          <p:nvPr/>
        </p:nvPicPr>
        <p:blipFill>
          <a:blip r:embed="rId3">
            <a:extLst/>
          </a:blip>
          <a:srcRect l="8318" t="1316" r="47430" b="91626"/>
          <a:stretch>
            <a:fillRect/>
          </a:stretch>
        </p:blipFill>
        <p:spPr>
          <a:xfrm>
            <a:off x="7096997" y="2753717"/>
            <a:ext cx="5508017" cy="1145684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Gas velocity"/>
          <p:cNvSpPr/>
          <p:nvPr/>
        </p:nvSpPr>
        <p:spPr>
          <a:xfrm>
            <a:off x="191161" y="347133"/>
            <a:ext cx="4121945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spcBef>
                <a:spcPts val="0"/>
              </a:spcBef>
              <a:defRPr sz="6400">
                <a:solidFill>
                  <a:srgbClr val="222222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Gas velocity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</TotalTime>
  <Words>406</Words>
  <Application>Microsoft Office PowerPoint</Application>
  <PresentationFormat>Vlastní</PresentationFormat>
  <Paragraphs>65</Paragraphs>
  <Slides>16</Slides>
  <Notes>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New_Template7</vt:lpstr>
      <vt:lpstr>tomography of ugc 6697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tomography of ugc 6697</dc:title>
  <cp:lastModifiedBy>Uzivatel pro Skoleni</cp:lastModifiedBy>
  <cp:revision>13</cp:revision>
  <dcterms:modified xsi:type="dcterms:W3CDTF">2017-06-28T15:44:20Z</dcterms:modified>
</cp:coreProperties>
</file>