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82" r:id="rId4"/>
    <p:sldId id="286" r:id="rId5"/>
    <p:sldId id="260" r:id="rId6"/>
    <p:sldId id="288" r:id="rId7"/>
    <p:sldId id="284" r:id="rId8"/>
    <p:sldId id="285" r:id="rId9"/>
    <p:sldId id="287" r:id="rId10"/>
    <p:sldId id="259" r:id="rId11"/>
    <p:sldId id="275" r:id="rId12"/>
    <p:sldId id="272" r:id="rId13"/>
    <p:sldId id="273" r:id="rId14"/>
    <p:sldId id="278" r:id="rId15"/>
    <p:sldId id="279" r:id="rId16"/>
    <p:sldId id="280" r:id="rId17"/>
    <p:sldId id="257" r:id="rId18"/>
    <p:sldId id="271" r:id="rId19"/>
    <p:sldId id="277" r:id="rId20"/>
    <p:sldId id="290" r:id="rId21"/>
    <p:sldId id="276" r:id="rId22"/>
    <p:sldId id="283" r:id="rId23"/>
    <p:sldId id="274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7967C"/>
    <a:srgbClr val="491745"/>
    <a:srgbClr val="7339D8"/>
    <a:srgbClr val="00E100"/>
    <a:srgbClr val="666311"/>
    <a:srgbClr val="55CBDB"/>
    <a:srgbClr val="B62D76"/>
    <a:srgbClr val="007E00"/>
    <a:srgbClr val="00B100"/>
    <a:srgbClr val="FB2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78634" autoAdjust="0"/>
  </p:normalViewPr>
  <p:slideViewPr>
    <p:cSldViewPr snapToGrid="0" snapToObjects="1">
      <p:cViewPr varScale="1">
        <p:scale>
          <a:sx n="118" d="100"/>
          <a:sy n="118" d="100"/>
        </p:scale>
        <p:origin x="-1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2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F3A35-8E2F-D248-B914-1FE6DCF72D14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2C480-00C1-9A41-B5C4-20473DE5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9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</a:t>
            </a:r>
            <a:r>
              <a:rPr lang="en-US" dirty="0"/>
              <a:t>on long GRB - surely SF galaxies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65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a GRB metallicity</a:t>
            </a:r>
            <a:r>
              <a:rPr lang="en-US" baseline="0" dirty="0" smtClean="0"/>
              <a:t> of 8.2, </a:t>
            </a:r>
          </a:p>
          <a:p>
            <a:r>
              <a:rPr lang="en-US" baseline="0" dirty="0" smtClean="0"/>
              <a:t>Model hosts with intrinsic metal dispersions  (</a:t>
            </a:r>
            <a:r>
              <a:rPr lang="en-US" baseline="0" dirty="0" err="1" smtClean="0"/>
              <a:t>sigma_int</a:t>
            </a:r>
            <a:r>
              <a:rPr lang="en-US" baseline="0" dirty="0" smtClean="0"/>
              <a:t> = 0.1-0.3)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2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Spatial resolution is an issue</a:t>
            </a:r>
            <a:r>
              <a:rPr lang="en-US" baseline="0" dirty="0" smtClean="0"/>
              <a:t> : only possible at low-z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low-z GRBs with resolved hosts belong to sub-luminous GRBs. Not representative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Kruhler</a:t>
            </a:r>
            <a:r>
              <a:rPr lang="en-US" dirty="0" smtClean="0"/>
              <a:t> : metal gradient</a:t>
            </a:r>
            <a:r>
              <a:rPr lang="en-US" baseline="0" dirty="0" smtClean="0"/>
              <a:t> of -0.06dex/</a:t>
            </a:r>
            <a:r>
              <a:rPr lang="en-US" baseline="0" dirty="0" err="1" smtClean="0"/>
              <a:t>kpc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Izzo</a:t>
            </a:r>
            <a:r>
              <a:rPr lang="en-US" baseline="0" dirty="0" smtClean="0"/>
              <a:t> ( only 9 distinct HII regions)  (23 </a:t>
            </a:r>
            <a:r>
              <a:rPr lang="en-US" baseline="0" smtClean="0"/>
              <a:t>in Christensen)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Levesque</a:t>
            </a:r>
            <a:r>
              <a:rPr lang="en-US" baseline="0" dirty="0" smtClean="0"/>
              <a:t> 2010:  offset by -0.48 </a:t>
            </a:r>
            <a:r>
              <a:rPr lang="en-US" baseline="0" dirty="0" err="1" smtClean="0"/>
              <a:t>dex</a:t>
            </a:r>
            <a:r>
              <a:rPr lang="en-US" baseline="0" dirty="0" smtClean="0"/>
              <a:t> at z=0.3-1.0. BIASED sample.!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Vergani</a:t>
            </a:r>
            <a:r>
              <a:rPr lang="en-US" dirty="0" smtClean="0"/>
              <a:t> uses KK04 R_23 lower branch.  IS that OK FOR M*&gt; 10.???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Differences</a:t>
            </a:r>
            <a:r>
              <a:rPr lang="en-US" baseline="0" dirty="0" smtClean="0"/>
              <a:t> between panels due to different diagnostics used.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Secondly the FMR is </a:t>
            </a:r>
            <a:r>
              <a:rPr lang="en-US" b="1" baseline="0" dirty="0" smtClean="0"/>
              <a:t>widely </a:t>
            </a:r>
            <a:r>
              <a:rPr lang="en-US" b="0" baseline="0" dirty="0" smtClean="0"/>
              <a:t>debated for field galaxies!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Offset from center not always meaningful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2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54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5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WR stars fewer in low-metallicity environments.</a:t>
            </a:r>
            <a:r>
              <a:rPr lang="en-US" baseline="0" dirty="0" smtClean="0"/>
              <a:t> </a:t>
            </a:r>
            <a:r>
              <a:rPr lang="en-US" dirty="0" err="1" smtClean="0"/>
              <a:t>Binarity</a:t>
            </a:r>
            <a:r>
              <a:rPr lang="en-US" baseline="0" dirty="0" smtClean="0"/>
              <a:t> progenitor a way to mitigate low metallicity problem, so may </a:t>
            </a:r>
            <a:r>
              <a:rPr lang="en-US" baseline="0" dirty="0" err="1" smtClean="0"/>
              <a:t>magnetars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GRBs selected independently on</a:t>
            </a:r>
            <a:r>
              <a:rPr lang="en-US" sz="1200" baseline="0" dirty="0" smtClean="0"/>
              <a:t> the galaxy properties (luminosity) – contrary to field galaxies.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2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GRB hosts should</a:t>
            </a:r>
            <a:r>
              <a:rPr lang="en-US" baseline="0" dirty="0" smtClean="0"/>
              <a:t> be representative.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2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Dashed</a:t>
            </a:r>
            <a:r>
              <a:rPr lang="en-US" baseline="0" dirty="0" smtClean="0"/>
              <a:t> lines = different SFR for main sequence galaxies. Break at low masses in field galaxies!</a:t>
            </a:r>
          </a:p>
          <a:p>
            <a:r>
              <a:rPr lang="en-US" baseline="0" dirty="0" smtClean="0"/>
              <a:t>Lack of low-redshift galaxies in the high-mass end. Especially at z&lt;1.5 (</a:t>
            </a:r>
            <a:r>
              <a:rPr lang="en-US" baseline="0" dirty="0" err="1" smtClean="0"/>
              <a:t>Perley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2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immediate environment</a:t>
            </a:r>
            <a:r>
              <a:rPr lang="en-US" baseline="0" dirty="0" smtClean="0"/>
              <a:t> – how representative is the metallicity?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5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immediate environment</a:t>
            </a:r>
            <a:r>
              <a:rPr lang="en-US" baseline="0" dirty="0" smtClean="0"/>
              <a:t> – how representative is the metallicity?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Location : </a:t>
            </a:r>
            <a:r>
              <a:rPr lang="en-US" sz="2000" dirty="0" smtClean="0"/>
              <a:t>/ sometimes in spiral arms</a:t>
            </a:r>
            <a:endParaRPr lang="en-US" dirty="0" smtClean="0"/>
          </a:p>
          <a:p>
            <a:r>
              <a:rPr lang="en-US" dirty="0" smtClean="0"/>
              <a:t>Associated with SN!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selection also include dark</a:t>
            </a:r>
            <a:r>
              <a:rPr lang="en-US" baseline="0" dirty="0" smtClean="0"/>
              <a:t> bursts  = &gt; come from more massive galaxies</a:t>
            </a:r>
          </a:p>
          <a:p>
            <a:endParaRPr lang="it-IT" dirty="0" smtClean="0"/>
          </a:p>
          <a:p>
            <a:r>
              <a:rPr lang="it-IT" sz="1200" dirty="0" smtClean="0"/>
              <a:t>Three </a:t>
            </a:r>
            <a:r>
              <a:rPr lang="it-IT" sz="1200" i="1" dirty="0" smtClean="0"/>
              <a:t>L&lt;L</a:t>
            </a:r>
            <a:r>
              <a:rPr lang="it-IT" sz="1200" i="1" baseline="-25000" dirty="0" smtClean="0"/>
              <a:t>*</a:t>
            </a:r>
            <a:r>
              <a:rPr lang="it-IT" sz="1200" dirty="0" smtClean="0"/>
              <a:t> </a:t>
            </a:r>
            <a:r>
              <a:rPr lang="it-IT" sz="1200" dirty="0" err="1" smtClean="0"/>
              <a:t>hosts</a:t>
            </a:r>
            <a:r>
              <a:rPr lang="it-IT" sz="1200" dirty="0" smtClean="0"/>
              <a:t> </a:t>
            </a:r>
            <a:r>
              <a:rPr lang="it-IT" sz="1200" dirty="0" err="1" smtClean="0"/>
              <a:t>detected</a:t>
            </a:r>
            <a:r>
              <a:rPr lang="it-IT" sz="1200" dirty="0" smtClean="0"/>
              <a:t> </a:t>
            </a:r>
            <a:r>
              <a:rPr lang="it-IT" sz="1200" dirty="0" err="1" smtClean="0"/>
              <a:t>at</a:t>
            </a:r>
            <a:r>
              <a:rPr lang="it-IT" sz="1200" dirty="0" smtClean="0"/>
              <a:t> z~6 </a:t>
            </a:r>
            <a:r>
              <a:rPr lang="it-IT" sz="1050" dirty="0" smtClean="0">
                <a:solidFill>
                  <a:srgbClr val="376092"/>
                </a:solidFill>
              </a:rPr>
              <a:t>(McGuire+2016</a:t>
            </a:r>
            <a:r>
              <a:rPr lang="it-IT" dirty="0" smtClean="0"/>
              <a:t>)</a:t>
            </a:r>
            <a:endParaRPr lang="it-IT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Dashed</a:t>
            </a:r>
            <a:r>
              <a:rPr lang="en-US" baseline="0" dirty="0" smtClean="0"/>
              <a:t> lines = different SFR for main sequence galaxies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2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Swift/Bat6 sample size : 14 hosts at z &lt;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Perley</a:t>
            </a:r>
            <a:r>
              <a:rPr lang="en-US" dirty="0" smtClean="0"/>
              <a:t>: dark hosts more diverse than previous biased samples</a:t>
            </a:r>
          </a:p>
          <a:p>
            <a:r>
              <a:rPr lang="en-US" dirty="0" smtClean="0"/>
              <a:t>Dust is </a:t>
            </a:r>
            <a:r>
              <a:rPr lang="en-US" dirty="0" smtClean="0"/>
              <a:t>heterogeneously</a:t>
            </a:r>
            <a:r>
              <a:rPr lang="en-US" baseline="0" dirty="0" smtClean="0"/>
              <a:t> distributed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2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</a:t>
            </a:r>
            <a:r>
              <a:rPr lang="en-US" baseline="0" dirty="0" smtClean="0"/>
              <a:t> single </a:t>
            </a:r>
            <a:r>
              <a:rPr lang="en-US" baseline="0" dirty="0" err="1" smtClean="0"/>
              <a:t>obj</a:t>
            </a:r>
            <a:r>
              <a:rPr lang="en-US" baseline="0" dirty="0" smtClean="0"/>
              <a:t> papers reporting super solar </a:t>
            </a:r>
            <a:r>
              <a:rPr lang="en-US" baseline="0" dirty="0" err="1" smtClean="0"/>
              <a:t>metallcities</a:t>
            </a:r>
            <a:r>
              <a:rPr lang="en-US" baseline="0" dirty="0" smtClean="0"/>
              <a:t> for hosts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2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480-00C1-9A41-B5C4-20473DE5D6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2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9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0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1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3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2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1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625-3846-9C49-8DA0-D3D72561941D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4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F625-3846-9C49-8DA0-D3D72561941D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53E5C-4210-3D47-BA06-7B1DDC0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8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922" y="898405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Copperplate"/>
                <a:cs typeface="Copperplate"/>
              </a:rPr>
              <a:t>Star-forming </a:t>
            </a:r>
            <a:b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Copperplate"/>
                <a:cs typeface="Copperplate"/>
              </a:rPr>
            </a:b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Copperplate"/>
                <a:cs typeface="Copperplate"/>
              </a:rPr>
              <a:t>GRB host galaxies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368" y="4110759"/>
            <a:ext cx="6400800" cy="1957126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Lise Christensen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venir Book"/>
              <a:cs typeface="Avenir Book"/>
            </a:endParaRPr>
          </a:p>
          <a:p>
            <a:pPr algn="r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Dark Cosmology Centre</a:t>
            </a:r>
          </a:p>
          <a:p>
            <a:pPr algn="r"/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Niels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 Bohr Institute</a:t>
            </a:r>
          </a:p>
          <a:p>
            <a:pPr algn="r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University of Copenhagen</a:t>
            </a:r>
          </a:p>
        </p:txBody>
      </p:sp>
      <p:pic>
        <p:nvPicPr>
          <p:cNvPr id="5" name="Picture 4" descr="Screen Shot 2017-06-24 at 15.29.54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71" y="5963450"/>
            <a:ext cx="3438767" cy="923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723" y="6093223"/>
            <a:ext cx="4835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  <a:latin typeface="Avenir Book"/>
                <a:cs typeface="Avenir Book"/>
              </a:rPr>
              <a:t>A multi-messenger look at the origin of GRBs</a:t>
            </a:r>
          </a:p>
          <a:p>
            <a:r>
              <a:rPr lang="en-US" dirty="0" smtClean="0">
                <a:solidFill>
                  <a:srgbClr val="A6A6A6"/>
                </a:solidFill>
                <a:latin typeface="Avenir Book"/>
                <a:cs typeface="Avenir Book"/>
              </a:rPr>
              <a:t>EWASS 2017, Prague, </a:t>
            </a:r>
            <a:r>
              <a:rPr lang="en-US" dirty="0" smtClean="0">
                <a:solidFill>
                  <a:srgbClr val="A6A6A6"/>
                </a:solidFill>
                <a:latin typeface="Avenir Book"/>
                <a:cs typeface="Avenir Book"/>
              </a:rPr>
              <a:t>June </a:t>
            </a:r>
            <a:r>
              <a:rPr lang="en-US" dirty="0" smtClean="0">
                <a:solidFill>
                  <a:srgbClr val="A6A6A6"/>
                </a:solidFill>
                <a:latin typeface="Avenir Book"/>
                <a:cs typeface="Avenir Book"/>
              </a:rPr>
              <a:t>26</a:t>
            </a:r>
            <a:endParaRPr lang="en-US" dirty="0">
              <a:solidFill>
                <a:srgbClr val="A6A6A6"/>
              </a:solidFill>
              <a:latin typeface="Avenir Book"/>
              <a:cs typeface="Avenir Book"/>
            </a:endParaRPr>
          </a:p>
        </p:txBody>
      </p:sp>
      <p:pic>
        <p:nvPicPr>
          <p:cNvPr id="9" name="Picture 8" descr="Screen shot 2011-11-05 at 8.17.24 PM.png"/>
          <p:cNvPicPr>
            <a:picLocks noChangeAspect="1"/>
          </p:cNvPicPr>
          <p:nvPr/>
        </p:nvPicPr>
        <p:blipFill>
          <a:blip r:embed="rId5">
            <a:alphaModFix amt="94000"/>
          </a:blip>
          <a:stretch>
            <a:fillRect/>
          </a:stretch>
        </p:blipFill>
        <p:spPr>
          <a:xfrm>
            <a:off x="5716567" y="5820604"/>
            <a:ext cx="2715846" cy="5957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08131" y="5833572"/>
            <a:ext cx="751347" cy="14284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1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6-12 at 17.30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72" y="2731030"/>
            <a:ext cx="3841750" cy="402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Metals in emission - diagnostics</a:t>
            </a:r>
            <a:endParaRPr lang="en-US" sz="32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83" y="1284817"/>
            <a:ext cx="866563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900" dirty="0" smtClean="0"/>
              <a:t>Dispersions for a single emission line diagnostics  </a:t>
            </a:r>
            <a:r>
              <a:rPr lang="en-US" sz="1900" b="1" dirty="0" smtClean="0"/>
              <a:t>0.16 – 0.2 </a:t>
            </a:r>
            <a:r>
              <a:rPr lang="en-US" sz="1900" b="1" dirty="0" err="1" smtClean="0"/>
              <a:t>dex</a:t>
            </a:r>
            <a:r>
              <a:rPr lang="en-US" sz="1900" b="1" dirty="0" smtClean="0"/>
              <a:t>   </a:t>
            </a:r>
            <a:r>
              <a:rPr lang="en-US" sz="1800" dirty="0" smtClean="0"/>
              <a:t>(</a:t>
            </a:r>
            <a:r>
              <a:rPr lang="en-US" sz="1600" dirty="0" smtClean="0">
                <a:solidFill>
                  <a:srgbClr val="376092"/>
                </a:solidFill>
              </a:rPr>
              <a:t>Pettini+2004</a:t>
            </a:r>
            <a:r>
              <a:rPr lang="en-US" sz="1800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900" dirty="0" smtClean="0"/>
              <a:t>Variations </a:t>
            </a:r>
            <a:r>
              <a:rPr lang="en-US" sz="1900" dirty="0"/>
              <a:t>of metallicity diagnostics up to </a:t>
            </a:r>
            <a:r>
              <a:rPr lang="en-US" sz="1900" b="1" dirty="0"/>
              <a:t>0.8 </a:t>
            </a:r>
            <a:r>
              <a:rPr lang="en-US" sz="1900" b="1" dirty="0" err="1"/>
              <a:t>dex</a:t>
            </a:r>
            <a:r>
              <a:rPr lang="en-US" sz="1900" b="1" dirty="0"/>
              <a:t> </a:t>
            </a:r>
            <a:r>
              <a:rPr lang="en-US" sz="1800" dirty="0"/>
              <a:t>(</a:t>
            </a:r>
            <a:r>
              <a:rPr lang="en-US" sz="1600" dirty="0" err="1">
                <a:solidFill>
                  <a:srgbClr val="376092"/>
                </a:solidFill>
              </a:rPr>
              <a:t>Kewley</a:t>
            </a:r>
            <a:r>
              <a:rPr lang="en-US" sz="1600" dirty="0">
                <a:solidFill>
                  <a:srgbClr val="376092"/>
                </a:solidFill>
              </a:rPr>
              <a:t> &amp; Ellison 2008</a:t>
            </a:r>
            <a:r>
              <a:rPr lang="en-US" sz="1800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900" dirty="0" smtClean="0"/>
              <a:t>Common diagnostics N2= f([NII])/f(Ha) </a:t>
            </a:r>
            <a:r>
              <a:rPr lang="en-US" sz="1900" b="1" dirty="0" smtClean="0"/>
              <a:t>saturates</a:t>
            </a:r>
            <a:r>
              <a:rPr lang="en-US" sz="1900" dirty="0" smtClean="0"/>
              <a:t> </a:t>
            </a:r>
            <a:r>
              <a:rPr lang="en-US" sz="1900" b="1" dirty="0" smtClean="0"/>
              <a:t>at solar metallicities </a:t>
            </a:r>
            <a:r>
              <a:rPr lang="en-US" sz="1800" dirty="0" smtClean="0"/>
              <a:t>(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Pettini+2004</a:t>
            </a:r>
            <a:r>
              <a:rPr lang="en-US" sz="1800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900" dirty="0" smtClean="0"/>
              <a:t>Depends on </a:t>
            </a:r>
            <a:r>
              <a:rPr lang="en-US" sz="1900" b="1" dirty="0" err="1" smtClean="0"/>
              <a:t>ionisation</a:t>
            </a:r>
            <a:r>
              <a:rPr lang="en-US" sz="1900" b="1" dirty="0" smtClean="0"/>
              <a:t> parameter </a:t>
            </a:r>
            <a:r>
              <a:rPr lang="en-US" sz="1900" dirty="0" smtClean="0"/>
              <a:t>(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Kewley+2013</a:t>
            </a:r>
            <a:r>
              <a:rPr lang="en-US" sz="1800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9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19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7-06-12 at 17.32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3" y="3575537"/>
            <a:ext cx="4593167" cy="2928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61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Metals in emission</a:t>
            </a:r>
            <a:endParaRPr lang="en-US" sz="32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pic>
        <p:nvPicPr>
          <p:cNvPr id="5" name="Picture 4" descr="Screen Shot 2017-06-12 at 17.06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03" y="1472555"/>
            <a:ext cx="5307197" cy="4828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9167" y="1693333"/>
            <a:ext cx="29104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GRB hosts have intrinsic</a:t>
            </a:r>
          </a:p>
          <a:p>
            <a:r>
              <a:rPr lang="en-US" sz="2000" b="1" dirty="0" smtClean="0"/>
              <a:t>Metallicity dispersions</a:t>
            </a:r>
          </a:p>
          <a:p>
            <a:endParaRPr lang="en-US" sz="2000" b="1" dirty="0"/>
          </a:p>
          <a:p>
            <a:r>
              <a:rPr lang="en-US" sz="2000" dirty="0" smtClean="0"/>
              <a:t>Observed metallicity may be larger than for the </a:t>
            </a:r>
            <a:r>
              <a:rPr lang="en-US" sz="2000" dirty="0" smtClean="0"/>
              <a:t>GRB</a:t>
            </a:r>
            <a:endParaRPr lang="en-US" sz="2000" dirty="0"/>
          </a:p>
          <a:p>
            <a:r>
              <a:rPr lang="en-US" sz="1600" dirty="0" smtClean="0"/>
              <a:t>(</a:t>
            </a:r>
            <a:r>
              <a:rPr lang="en-US" sz="1600" dirty="0" err="1" smtClean="0">
                <a:solidFill>
                  <a:srgbClr val="376092"/>
                </a:solidFill>
              </a:rPr>
              <a:t>Niino</a:t>
            </a:r>
            <a:r>
              <a:rPr lang="en-US" sz="1600" dirty="0" smtClean="0">
                <a:solidFill>
                  <a:srgbClr val="376092"/>
                </a:solidFill>
              </a:rPr>
              <a:t> 2011</a:t>
            </a:r>
            <a:r>
              <a:rPr lang="en-US" sz="1600" dirty="0" smtClean="0"/>
              <a:t>)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6156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666311"/>
                </a:solidFill>
                <a:latin typeface="Copperplate"/>
                <a:cs typeface="Copperplate"/>
              </a:rPr>
              <a:t>Metals in emission – resolved (slits)</a:t>
            </a:r>
            <a:endParaRPr lang="en-US" sz="36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83" y="1284817"/>
            <a:ext cx="758613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Variations of </a:t>
            </a:r>
            <a:r>
              <a:rPr lang="en-US" sz="2000" dirty="0" smtClean="0"/>
              <a:t>metallicities across the host?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Shot 2017-06-12 at 17.51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3" y="1722845"/>
            <a:ext cx="4323349" cy="220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46343" y="4148545"/>
            <a:ext cx="355946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GRB 060505 host @ z=0.089</a:t>
            </a:r>
          </a:p>
          <a:p>
            <a:r>
              <a:rPr lang="en-US" dirty="0" smtClean="0"/>
              <a:t>0.1 </a:t>
            </a:r>
            <a:r>
              <a:rPr lang="en-US" dirty="0" err="1" smtClean="0"/>
              <a:t>dex</a:t>
            </a:r>
            <a:r>
              <a:rPr lang="en-US" dirty="0" smtClean="0"/>
              <a:t> lower metallicity at GRB site</a:t>
            </a:r>
          </a:p>
          <a:p>
            <a:r>
              <a:rPr lang="en-US" sz="1600" dirty="0" smtClean="0"/>
              <a:t>(</a:t>
            </a:r>
            <a:r>
              <a:rPr lang="en-US" sz="1600" dirty="0" err="1">
                <a:solidFill>
                  <a:srgbClr val="376092"/>
                </a:solidFill>
              </a:rPr>
              <a:t>Thöne</a:t>
            </a:r>
            <a:r>
              <a:rPr lang="en-US" sz="1600" dirty="0">
                <a:solidFill>
                  <a:srgbClr val="376092"/>
                </a:solidFill>
              </a:rPr>
              <a:t> +</a:t>
            </a:r>
            <a:r>
              <a:rPr lang="en-US" sz="1600" dirty="0" smtClean="0">
                <a:solidFill>
                  <a:srgbClr val="376092"/>
                </a:solidFill>
              </a:rPr>
              <a:t>2008</a:t>
            </a:r>
            <a:r>
              <a:rPr lang="en-US" sz="1600" dirty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476" y="617320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Talk by Christina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Thöne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on Tuesday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Screen Shot 2017-06-20 at 13.54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08" y="1722845"/>
            <a:ext cx="4117025" cy="193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85154" y="4148545"/>
            <a:ext cx="3470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GRB 100316D: lowest metallicity in </a:t>
            </a:r>
          </a:p>
          <a:p>
            <a:r>
              <a:rPr lang="en-US" dirty="0" smtClean="0"/>
              <a:t>GRB region </a:t>
            </a:r>
            <a:r>
              <a:rPr lang="en-US" sz="1600" dirty="0" smtClean="0"/>
              <a:t>(</a:t>
            </a:r>
            <a:r>
              <a:rPr lang="en-US" sz="1600" dirty="0">
                <a:solidFill>
                  <a:srgbClr val="376092"/>
                </a:solidFill>
              </a:rPr>
              <a:t>Levesque+</a:t>
            </a:r>
            <a:r>
              <a:rPr lang="en-US" sz="1600" dirty="0" smtClean="0">
                <a:solidFill>
                  <a:srgbClr val="376092"/>
                </a:solidFill>
              </a:rPr>
              <a:t>2011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509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666311"/>
                </a:solidFill>
                <a:latin typeface="Copperplate"/>
                <a:cs typeface="Copperplate"/>
              </a:rPr>
              <a:t>Metals in emission – resolved (IFU)</a:t>
            </a:r>
            <a:endParaRPr lang="en-US" sz="36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83" y="1284817"/>
            <a:ext cx="758613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What is the metallicity dispersion?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7-06-12 at 17.12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32" y="2562448"/>
            <a:ext cx="2290769" cy="178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7-06-12 at 17.12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3" y="2586380"/>
            <a:ext cx="1793766" cy="178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8858" y="1916117"/>
            <a:ext cx="3931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GRB 980425: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/>
              <a:t>(12+log(O/H)) = 0.1 </a:t>
            </a:r>
            <a:r>
              <a:rPr lang="en-US" dirty="0" err="1" smtClean="0"/>
              <a:t>dex</a:t>
            </a:r>
            <a:endParaRPr lang="en-US" dirty="0" smtClean="0"/>
          </a:p>
          <a:p>
            <a:r>
              <a:rPr lang="en-US" dirty="0" smtClean="0"/>
              <a:t>VIMOS 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376092"/>
                </a:solidFill>
              </a:rPr>
              <a:t>Christensen+2008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pic>
        <p:nvPicPr>
          <p:cNvPr id="8" name="Picture 7" descr="Screen Shot 2017-06-12 at 17.22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1974"/>
            <a:ext cx="2674864" cy="2180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73638" y="4571974"/>
            <a:ext cx="27132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MUSE:  metallicity variations of 0.4 </a:t>
            </a:r>
            <a:r>
              <a:rPr lang="en-US" dirty="0" err="1" smtClean="0"/>
              <a:t>dex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/>
              <a:t>(12+log(O/H)) = </a:t>
            </a:r>
            <a:r>
              <a:rPr lang="en-US" dirty="0" smtClean="0"/>
              <a:t>0.09 </a:t>
            </a:r>
            <a:r>
              <a:rPr lang="en-US" dirty="0" err="1"/>
              <a:t>dex</a:t>
            </a:r>
            <a:endParaRPr lang="en-US" dirty="0" smtClean="0"/>
          </a:p>
          <a:p>
            <a:r>
              <a:rPr lang="en-US" sz="1600" dirty="0" smtClean="0">
                <a:solidFill>
                  <a:srgbClr val="376092"/>
                </a:solidFill>
              </a:rPr>
              <a:t>(Kr</a:t>
            </a:r>
            <a:r>
              <a:rPr lang="tr-TR" sz="1600" dirty="0" smtClean="0">
                <a:solidFill>
                  <a:srgbClr val="376092"/>
                </a:solidFill>
              </a:rPr>
              <a:t>ü</a:t>
            </a:r>
            <a:r>
              <a:rPr lang="en-US" sz="1600" dirty="0" smtClean="0">
                <a:solidFill>
                  <a:srgbClr val="376092"/>
                </a:solidFill>
              </a:rPr>
              <a:t>hler</a:t>
            </a:r>
            <a:r>
              <a:rPr lang="en-US" sz="1600" dirty="0">
                <a:solidFill>
                  <a:srgbClr val="376092"/>
                </a:solidFill>
              </a:rPr>
              <a:t>+</a:t>
            </a:r>
            <a:r>
              <a:rPr lang="en-US" sz="1600" dirty="0" smtClean="0">
                <a:solidFill>
                  <a:srgbClr val="376092"/>
                </a:solidFill>
              </a:rPr>
              <a:t>2017)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Screen Shot 2017-06-12 at 17.37.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82" y="2321237"/>
            <a:ext cx="3072135" cy="300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492750" y="1841500"/>
            <a:ext cx="3651250" cy="5016500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66834" y="5587637"/>
            <a:ext cx="3205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GRB 100316D  (</a:t>
            </a:r>
            <a:r>
              <a:rPr lang="en-US" dirty="0" smtClean="0"/>
              <a:t>w. MUSE)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/>
              <a:t>(12+log(O/H)) = 0.04 </a:t>
            </a:r>
            <a:r>
              <a:rPr lang="en-US" dirty="0" err="1" smtClean="0"/>
              <a:t>dex</a:t>
            </a:r>
            <a:endParaRPr lang="en-US" dirty="0"/>
          </a:p>
          <a:p>
            <a:r>
              <a:rPr lang="en-US" sz="1600" dirty="0" smtClean="0">
                <a:solidFill>
                  <a:srgbClr val="376092"/>
                </a:solidFill>
              </a:rPr>
              <a:t>(Izzo+2017)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(poster by Luca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Izzo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1841500"/>
            <a:ext cx="5386916" cy="501650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0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Host metals in emission</a:t>
            </a:r>
            <a:endParaRPr lang="en-US" sz="32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Shot 2017-06-13 at 14.49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16" y="1477593"/>
            <a:ext cx="4370917" cy="3547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50454" y="1702286"/>
            <a:ext cx="40940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GRB </a:t>
            </a:r>
            <a:r>
              <a:rPr lang="en-US" sz="2000" dirty="0"/>
              <a:t>hosts lie below </a:t>
            </a:r>
            <a:r>
              <a:rPr lang="en-US" sz="2000" dirty="0" smtClean="0"/>
              <a:t> the mass-metallicity </a:t>
            </a:r>
            <a:r>
              <a:rPr lang="en-US" sz="2000" dirty="0"/>
              <a:t>relation </a:t>
            </a:r>
            <a:r>
              <a:rPr lang="en-US" sz="2000" dirty="0" smtClean="0"/>
              <a:t>(</a:t>
            </a:r>
            <a:r>
              <a:rPr lang="en-US" sz="2000" b="1" dirty="0" smtClean="0"/>
              <a:t>MZ</a:t>
            </a:r>
            <a:r>
              <a:rPr lang="en-US" sz="2000" dirty="0" smtClean="0"/>
              <a:t>) for their redshift</a:t>
            </a:r>
            <a:r>
              <a:rPr lang="en-US" sz="2000" dirty="0"/>
              <a:t> </a:t>
            </a:r>
            <a:r>
              <a:rPr lang="en-US" sz="1600" dirty="0" smtClean="0">
                <a:solidFill>
                  <a:srgbClr val="31859C"/>
                </a:solidFill>
              </a:rPr>
              <a:t>(</a:t>
            </a:r>
            <a:r>
              <a:rPr lang="en-US" sz="1600" dirty="0" smtClean="0">
                <a:solidFill>
                  <a:srgbClr val="376092"/>
                </a:solidFill>
              </a:rPr>
              <a:t>Arabsalmani+2017)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Hosts at z&lt;1 follow MZ </a:t>
            </a:r>
            <a:r>
              <a:rPr lang="en-US" sz="1600" dirty="0" smtClean="0">
                <a:solidFill>
                  <a:srgbClr val="376092"/>
                </a:solidFill>
              </a:rPr>
              <a:t>(Levesque+2010</a:t>
            </a:r>
            <a:r>
              <a:rPr lang="en-US" sz="1600" dirty="0" smtClean="0">
                <a:solidFill>
                  <a:srgbClr val="31859C"/>
                </a:solidFill>
              </a:rPr>
              <a:t>)</a:t>
            </a:r>
          </a:p>
          <a:p>
            <a:endParaRPr lang="en-US" sz="1600" dirty="0" smtClean="0">
              <a:solidFill>
                <a:srgbClr val="31859C"/>
              </a:solidFill>
            </a:endParaRPr>
          </a:p>
          <a:p>
            <a:endParaRPr lang="en-US" sz="1600" dirty="0" smtClean="0">
              <a:solidFill>
                <a:srgbClr val="31859C"/>
              </a:solidFill>
            </a:endParaRPr>
          </a:p>
          <a:p>
            <a:endParaRPr lang="en-US" sz="1600" dirty="0">
              <a:solidFill>
                <a:srgbClr val="31859C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BAT6: Follow MZ relation </a:t>
            </a:r>
            <a:r>
              <a:rPr lang="en-US" sz="1600" dirty="0" smtClean="0">
                <a:solidFill>
                  <a:srgbClr val="31859C"/>
                </a:solidFill>
              </a:rPr>
              <a:t>(</a:t>
            </a:r>
            <a:r>
              <a:rPr lang="en-US" sz="1600" dirty="0" smtClean="0">
                <a:solidFill>
                  <a:srgbClr val="376092"/>
                </a:solidFill>
              </a:rPr>
              <a:t>Japejl+2016)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(also Savalio+2009)</a:t>
            </a:r>
          </a:p>
        </p:txBody>
      </p:sp>
    </p:spTree>
    <p:extLst>
      <p:ext uri="{BB962C8B-B14F-4D97-AF65-F5344CB8AC3E}">
        <p14:creationId xmlns:p14="http://schemas.microsoft.com/office/powerpoint/2010/main" val="204772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6-13 at 15.04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4" y="3018691"/>
            <a:ext cx="835163" cy="350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Host metals in emission</a:t>
            </a:r>
            <a:endParaRPr lang="en-US" sz="32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7-06-13 at 15.04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40" y="3018691"/>
            <a:ext cx="3424808" cy="350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5290" y="1475151"/>
            <a:ext cx="47380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SFR is a secondary parameter </a:t>
            </a:r>
            <a:r>
              <a:rPr lang="en-US" dirty="0" smtClean="0"/>
              <a:t>in the MZ relation fundamental metallicity relation (</a:t>
            </a:r>
            <a:r>
              <a:rPr lang="en-US" b="1" dirty="0" smtClean="0"/>
              <a:t>FMR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Independent on redshift</a:t>
            </a:r>
          </a:p>
          <a:p>
            <a:r>
              <a:rPr lang="en-US" dirty="0" smtClean="0"/>
              <a:t>GRB hosts follow FMR </a:t>
            </a:r>
            <a:r>
              <a:rPr lang="en-US" sz="1600" dirty="0" smtClean="0">
                <a:solidFill>
                  <a:srgbClr val="376092"/>
                </a:solidFill>
              </a:rPr>
              <a:t>(</a:t>
            </a:r>
            <a:r>
              <a:rPr lang="en-US" sz="1600" dirty="0">
                <a:solidFill>
                  <a:srgbClr val="376092"/>
                </a:solidFill>
              </a:rPr>
              <a:t>Mannucci+2011</a:t>
            </a:r>
            <a:r>
              <a:rPr lang="en-US" sz="1600" dirty="0" smtClean="0">
                <a:solidFill>
                  <a:srgbClr val="376092"/>
                </a:solidFill>
              </a:rPr>
              <a:t>)</a:t>
            </a:r>
            <a:endParaRPr lang="en-US" sz="1600" dirty="0" smtClean="0"/>
          </a:p>
          <a:p>
            <a:r>
              <a:rPr lang="en-US" dirty="0"/>
              <a:t>w</a:t>
            </a:r>
            <a:r>
              <a:rPr lang="en-US" dirty="0" smtClean="0"/>
              <a:t>ith increased scatter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Japelj+2016)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aseline="-25000" dirty="0" smtClean="0">
                <a:latin typeface="Wingdings"/>
                <a:ea typeface="Wingdings"/>
                <a:cs typeface="Wingdings"/>
              </a:rPr>
              <a:t> </a:t>
            </a:r>
            <a:endParaRPr lang="en-US" baseline="-25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Screen Shot 2017-06-13 at 16.42.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79" y="3018691"/>
            <a:ext cx="4427148" cy="350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874845" y="1175582"/>
            <a:ext cx="4464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GRB </a:t>
            </a:r>
            <a:r>
              <a:rPr lang="en-US" dirty="0">
                <a:solidFill>
                  <a:srgbClr val="000000"/>
                </a:solidFill>
              </a:rPr>
              <a:t>hosts do </a:t>
            </a:r>
            <a:r>
              <a:rPr lang="en-US" b="1" dirty="0">
                <a:solidFill>
                  <a:srgbClr val="000000"/>
                </a:solidFill>
              </a:rPr>
              <a:t>not follow FMR </a:t>
            </a:r>
            <a:r>
              <a:rPr lang="en-US" dirty="0">
                <a:ea typeface="Wingdings"/>
                <a:cs typeface="Wingdings"/>
              </a:rPr>
              <a:t>at log M*&gt;</a:t>
            </a:r>
            <a:r>
              <a:rPr lang="en-US" dirty="0" smtClean="0">
                <a:ea typeface="Wingdings"/>
                <a:cs typeface="Wingdings"/>
              </a:rPr>
              <a:t>9.5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hreshold </a:t>
            </a:r>
            <a:r>
              <a:rPr lang="en-US" dirty="0">
                <a:solidFill>
                  <a:srgbClr val="000000"/>
                </a:solidFill>
              </a:rPr>
              <a:t>metallicity at  &lt; </a:t>
            </a:r>
            <a:r>
              <a:rPr lang="en-US" dirty="0" smtClean="0">
                <a:solidFill>
                  <a:srgbClr val="000000"/>
                </a:solidFill>
              </a:rPr>
              <a:t>0.5 – 0.7 </a:t>
            </a:r>
            <a:r>
              <a:rPr lang="en-US" dirty="0">
                <a:solidFill>
                  <a:srgbClr val="000000"/>
                </a:solidFill>
              </a:rPr>
              <a:t>Z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</a:p>
          <a:p>
            <a:r>
              <a:rPr lang="en-US" sz="1600" dirty="0" smtClean="0">
                <a:solidFill>
                  <a:srgbClr val="376092"/>
                </a:solidFill>
                <a:ea typeface="Wingdings"/>
                <a:cs typeface="Wingdings"/>
              </a:rPr>
              <a:t>(Vergani+2017)</a:t>
            </a:r>
            <a:r>
              <a:rPr lang="en-US" sz="1600" dirty="0" smtClean="0">
                <a:solidFill>
                  <a:srgbClr val="376092"/>
                </a:solidFill>
                <a:latin typeface="Wingdings"/>
                <a:ea typeface="Wingdings"/>
                <a:cs typeface="Wingdings"/>
              </a:rPr>
              <a:t> </a:t>
            </a:r>
            <a:endParaRPr lang="en-US" sz="16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4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Location within GRB host </a:t>
            </a:r>
            <a:endParaRPr lang="en-US" sz="32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pic>
        <p:nvPicPr>
          <p:cNvPr id="2" name="Picture 1" descr="Screen Shot 2017-06-13 at 16.01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22" y="1651000"/>
            <a:ext cx="3751385" cy="252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0795" y="1651000"/>
            <a:ext cx="4718973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GRB location </a:t>
            </a:r>
            <a:r>
              <a:rPr lang="en-US" b="1" dirty="0" smtClean="0"/>
              <a:t>follow host light</a:t>
            </a:r>
            <a:r>
              <a:rPr lang="en-US" b="1" dirty="0"/>
              <a:t> </a:t>
            </a:r>
            <a:r>
              <a:rPr lang="en-US" b="1" dirty="0" smtClean="0"/>
              <a:t>distribution </a:t>
            </a:r>
          </a:p>
          <a:p>
            <a:r>
              <a:rPr lang="en-US" sz="1600" dirty="0" smtClean="0">
                <a:solidFill>
                  <a:srgbClr val="376092"/>
                </a:solidFill>
              </a:rPr>
              <a:t>(Bloom+2002; Fruchter+2006;</a:t>
            </a:r>
          </a:p>
          <a:p>
            <a:r>
              <a:rPr lang="en-US" sz="1600" dirty="0" smtClean="0">
                <a:solidFill>
                  <a:srgbClr val="376092"/>
                </a:solidFill>
              </a:rPr>
              <a:t>Svensson+2010;  Lyman+2017) </a:t>
            </a:r>
          </a:p>
          <a:p>
            <a:endParaRPr lang="en-US" dirty="0">
              <a:solidFill>
                <a:srgbClr val="31859C"/>
              </a:solidFill>
            </a:endParaRPr>
          </a:p>
          <a:p>
            <a:endParaRPr lang="en-US" dirty="0" smtClean="0">
              <a:solidFill>
                <a:srgbClr val="31859C"/>
              </a:solidFill>
            </a:endParaRPr>
          </a:p>
          <a:p>
            <a:r>
              <a:rPr lang="en-US" dirty="0" smtClean="0"/>
              <a:t>More </a:t>
            </a:r>
            <a:r>
              <a:rPr lang="en-US" b="1" dirty="0" smtClean="0"/>
              <a:t>compact</a:t>
            </a:r>
            <a:r>
              <a:rPr lang="en-US" dirty="0" smtClean="0"/>
              <a:t> than core-collapse SN hosts</a:t>
            </a:r>
            <a:endParaRPr lang="en-US" dirty="0"/>
          </a:p>
          <a:p>
            <a:r>
              <a:rPr lang="en-US" dirty="0" smtClean="0"/>
              <a:t>50% &lt; 2 </a:t>
            </a:r>
            <a:r>
              <a:rPr lang="en-US" dirty="0" err="1" smtClean="0"/>
              <a:t>kpc</a:t>
            </a:r>
            <a:r>
              <a:rPr lang="en-US" dirty="0" smtClean="0"/>
              <a:t>  (GRB)  vs.  &lt; 4 </a:t>
            </a:r>
            <a:r>
              <a:rPr lang="en-US" dirty="0" err="1" smtClean="0"/>
              <a:t>kpc</a:t>
            </a:r>
            <a:r>
              <a:rPr lang="en-US" dirty="0" smtClean="0"/>
              <a:t> (</a:t>
            </a:r>
            <a:r>
              <a:rPr lang="en-US" dirty="0" err="1" smtClean="0"/>
              <a:t>SNe</a:t>
            </a:r>
            <a:r>
              <a:rPr lang="en-US" dirty="0" smtClean="0"/>
              <a:t>) (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Kelly+2014)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Screen Shot 2017-06-13 at 16.20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0" y="3637586"/>
            <a:ext cx="2950522" cy="285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76231" y="6348505"/>
            <a:ext cx="9908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80</a:t>
            </a:r>
            <a:r>
              <a:rPr lang="en-US" dirty="0" smtClean="0"/>
              <a:t> [ </a:t>
            </a:r>
            <a:r>
              <a:rPr lang="en-US" dirty="0" err="1" smtClean="0"/>
              <a:t>kpc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27923" y="5285154"/>
            <a:ext cx="11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SN host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GRB hosts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76530" y="4693920"/>
            <a:ext cx="78900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P(&lt; 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8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2729" y="333920"/>
            <a:ext cx="801564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GRBs in absorption – DLA connection</a:t>
            </a:r>
            <a:endParaRPr lang="en-US" sz="3200" dirty="0"/>
          </a:p>
        </p:txBody>
      </p:sp>
      <p:pic>
        <p:nvPicPr>
          <p:cNvPr id="12" name="Picture 11" descr="Screen Shot 2017-06-13 at 11.15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7" y="1530350"/>
            <a:ext cx="4227351" cy="3179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68817" y="4709583"/>
            <a:ext cx="2024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76092"/>
                </a:solidFill>
              </a:rPr>
              <a:t>Prochaska+2007;2008</a:t>
            </a:r>
            <a:endParaRPr lang="en-US" sz="1600" dirty="0">
              <a:solidFill>
                <a:srgbClr val="376092"/>
              </a:solidFill>
            </a:endParaRPr>
          </a:p>
        </p:txBody>
      </p:sp>
      <p:pic>
        <p:nvPicPr>
          <p:cNvPr id="14" name="Picture 13" descr="Screen Shot 2017-06-13 at 11.41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42" y="1530350"/>
            <a:ext cx="4570891" cy="302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255907" y="4550833"/>
            <a:ext cx="3370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Perley+2016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(also Jakobsson+2006;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Selsing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in prep)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 descr="Screen Shot 2017-06-13 at 12.54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55" y="4510692"/>
            <a:ext cx="2448983" cy="1527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350000" y="6359768"/>
            <a:ext cx="228490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See poster by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Istvan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Racz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9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43" y="32582"/>
            <a:ext cx="7550688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666311"/>
                </a:solidFill>
                <a:latin typeface="Copperplate"/>
                <a:cs typeface="Copperplate"/>
              </a:rPr>
              <a:t>GRBs in absorption </a:t>
            </a:r>
            <a:r>
              <a:rPr lang="en-US" sz="3600" dirty="0" smtClean="0">
                <a:solidFill>
                  <a:srgbClr val="666311"/>
                </a:solidFill>
                <a:latin typeface="Copperplate"/>
                <a:cs typeface="Copperplate"/>
              </a:rPr>
              <a:t>– metallicities</a:t>
            </a:r>
            <a:endParaRPr lang="en-US" sz="36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7-06-13 at 12.00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8" y="1517486"/>
            <a:ext cx="4341558" cy="326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25635" y="4976744"/>
            <a:ext cx="34000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Cucchiara+2015   ( also Savaglio+2011;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Sparre+2014; Thöne+2013 ) 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Screen Shot 2017-06-20 at 14.28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25" y="2795337"/>
            <a:ext cx="4347308" cy="324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76631" y="5242504"/>
            <a:ext cx="1230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Laskar+2011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0611" y="4957206"/>
            <a:ext cx="349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GRBs lie below the Lyman-break galaxy MZ 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8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6311"/>
                </a:solidFill>
                <a:latin typeface="Copperplate"/>
                <a:cs typeface="Copperplate"/>
              </a:rPr>
              <a:t>GRB hosts - summary</a:t>
            </a:r>
            <a:endParaRPr lang="en-US" sz="36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328" y="1369591"/>
            <a:ext cx="878958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/>
              <a:t>GRB hosts:</a:t>
            </a:r>
            <a:endParaRPr lang="en-US" sz="2000" b="1" dirty="0"/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vidence for preferred low(</a:t>
            </a:r>
            <a:r>
              <a:rPr lang="en-US" sz="2000" dirty="0" err="1" smtClean="0"/>
              <a:t>er</a:t>
            </a:r>
            <a:r>
              <a:rPr lang="en-US" sz="2000" dirty="0"/>
              <a:t>)</a:t>
            </a:r>
            <a:r>
              <a:rPr lang="en-US" sz="2000" dirty="0" smtClean="0"/>
              <a:t> metallicities, low M*, low SFRs </a:t>
            </a:r>
            <a:r>
              <a:rPr lang="en-US" sz="2000" b="1" dirty="0" smtClean="0"/>
              <a:t>at z&lt;1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Not exclusively low-metallicities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Follow the field population SFRs</a:t>
            </a:r>
            <a:r>
              <a:rPr lang="en-US" sz="2000" dirty="0"/>
              <a:t> </a:t>
            </a:r>
            <a:r>
              <a:rPr lang="en-US" sz="2000" dirty="0" smtClean="0"/>
              <a:t> (at low M*)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More unbiased tracers </a:t>
            </a:r>
            <a:r>
              <a:rPr lang="en-US" sz="2000" b="1" dirty="0" smtClean="0"/>
              <a:t>at z&gt;2</a:t>
            </a:r>
          </a:p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r>
              <a:rPr lang="en-US" sz="2000" b="1" dirty="0" smtClean="0"/>
              <a:t>Issues with measuring host metallicities:</a:t>
            </a:r>
            <a:endParaRPr lang="en-US" sz="2000" b="1" dirty="0" smtClean="0"/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Host metallicities higher than predicted by progenitor models (10% solar)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Insufficient spatial resolution:  low-metallicity gas pockets?/ inflow of HI?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Uncertain </a:t>
            </a:r>
            <a:r>
              <a:rPr lang="en-US" sz="2000" dirty="0" smtClean="0"/>
              <a:t>emission metallicity </a:t>
            </a:r>
            <a:r>
              <a:rPr lang="en-US" sz="2000" dirty="0" smtClean="0"/>
              <a:t>diagnostics: high-redshift, high-ionization regions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Scaling relations between SFR – M* – O/H : other drivers than metallicity?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191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GRB hosts as tools	</a:t>
            </a:r>
            <a:endParaRPr lang="en-US" sz="32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154" y="2032001"/>
            <a:ext cx="7712368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Constrain GRB progenitor nature:  Age, Mass, Metallicity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Trace star-formation activity with redshift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Unbiased probes of star-forming galaxies?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Trace galaxies that are r</a:t>
            </a:r>
            <a:r>
              <a:rPr lang="en-US" sz="2400" dirty="0" smtClean="0"/>
              <a:t>esponsible </a:t>
            </a:r>
            <a:r>
              <a:rPr lang="en-US" sz="2400" dirty="0" smtClean="0"/>
              <a:t>for re-ionization?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 smtClean="0">
                <a:solidFill>
                  <a:srgbClr val="FF6600"/>
                </a:solidFill>
              </a:rPr>
              <a:t>      Need to understand selections and biases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159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7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Escape fraction from GRB hosts</a:t>
            </a:r>
            <a:endParaRPr lang="en-US" sz="32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pic>
        <p:nvPicPr>
          <p:cNvPr id="2" name="Picture 1" descr="Screen Shot 2017-06-13 at 13.5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66" y="1936748"/>
            <a:ext cx="4316433" cy="423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92760" y="2190748"/>
            <a:ext cx="36004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QSO – DLAs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(Neeleman+13, </a:t>
            </a:r>
          </a:p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Jorgenson+13, Quiret+15)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GRB – DLAs</a:t>
            </a:r>
          </a:p>
          <a:p>
            <a:r>
              <a:rPr lang="en-US" sz="1400" dirty="0" smtClean="0">
                <a:solidFill>
                  <a:srgbClr val="31859C"/>
                </a:solidFill>
              </a:rPr>
              <a:t>(Tanvir+2017 compilation)</a:t>
            </a:r>
            <a:endParaRPr lang="en-US" sz="1400" dirty="0">
              <a:solidFill>
                <a:srgbClr val="31859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43" y="1860095"/>
            <a:ext cx="4528503" cy="375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Re-</a:t>
            </a:r>
            <a:r>
              <a:rPr lang="it-IT" sz="2000" b="1" dirty="0" err="1" smtClean="0"/>
              <a:t>ionisation</a:t>
            </a:r>
            <a:r>
              <a:rPr lang="it-IT" sz="2000" b="1" dirty="0" smtClean="0"/>
              <a:t> </a:t>
            </a:r>
            <a:r>
              <a:rPr lang="it-IT" sz="2000" dirty="0" err="1" smtClean="0"/>
              <a:t>expected</a:t>
            </a:r>
            <a:r>
              <a:rPr lang="it-IT" sz="2000" dirty="0" smtClean="0"/>
              <a:t> from </a:t>
            </a:r>
            <a:r>
              <a:rPr lang="it-IT" sz="2000" dirty="0" err="1" smtClean="0"/>
              <a:t>low</a:t>
            </a:r>
            <a:r>
              <a:rPr lang="it-IT" sz="2000" dirty="0" smtClean="0"/>
              <a:t>-mass star-</a:t>
            </a:r>
            <a:r>
              <a:rPr lang="it-IT" sz="2000" dirty="0" err="1" smtClean="0"/>
              <a:t>forming</a:t>
            </a:r>
            <a:r>
              <a:rPr lang="it-IT" sz="2000" dirty="0" smtClean="0"/>
              <a:t> </a:t>
            </a:r>
            <a:r>
              <a:rPr lang="it-IT" sz="2000" dirty="0" err="1" smtClean="0"/>
              <a:t>galaxies</a:t>
            </a:r>
            <a:r>
              <a:rPr lang="it-IT" sz="2000" dirty="0" smtClean="0"/>
              <a:t> (</a:t>
            </a:r>
            <a:r>
              <a:rPr lang="it-IT" sz="2000" dirty="0" err="1" smtClean="0"/>
              <a:t>need</a:t>
            </a:r>
            <a:r>
              <a:rPr lang="it-IT" sz="2000" dirty="0" smtClean="0"/>
              <a:t> </a:t>
            </a:r>
            <a:r>
              <a:rPr lang="it-IT" sz="2000" dirty="0" err="1" smtClean="0"/>
              <a:t>f</a:t>
            </a:r>
            <a:r>
              <a:rPr lang="it-IT" sz="2000" baseline="-25000" dirty="0" err="1" smtClean="0"/>
              <a:t>esc</a:t>
            </a:r>
            <a:r>
              <a:rPr lang="it-IT" sz="2000" dirty="0" smtClean="0"/>
              <a:t> =10-20%)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&lt;</a:t>
            </a:r>
            <a:r>
              <a:rPr lang="it-IT" dirty="0" err="1"/>
              <a:t>f</a:t>
            </a:r>
            <a:r>
              <a:rPr lang="it-IT" baseline="-25000" dirty="0" err="1"/>
              <a:t>esc</a:t>
            </a:r>
            <a:r>
              <a:rPr lang="it-IT" dirty="0"/>
              <a:t>&gt; ≈ </a:t>
            </a:r>
            <a:r>
              <a:rPr lang="it-IT" dirty="0" smtClean="0"/>
              <a:t>0.02 ± 0.02     </a:t>
            </a:r>
            <a:r>
              <a:rPr lang="it-IT" sz="1600" dirty="0" smtClean="0">
                <a:solidFill>
                  <a:srgbClr val="376092"/>
                </a:solidFill>
              </a:rPr>
              <a:t>(Chen+2007</a:t>
            </a:r>
            <a:r>
              <a:rPr lang="it-IT" dirty="0">
                <a:solidFill>
                  <a:srgbClr val="31859C"/>
                </a:solidFill>
              </a:rPr>
              <a:t>) </a:t>
            </a:r>
          </a:p>
          <a:p>
            <a:r>
              <a:rPr lang="it-IT" dirty="0" smtClean="0"/>
              <a:t>28 </a:t>
            </a:r>
            <a:r>
              <a:rPr lang="it-IT" dirty="0" err="1" smtClean="0"/>
              <a:t>GRBs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z</a:t>
            </a:r>
            <a:r>
              <a:rPr lang="it-IT" dirty="0" smtClean="0"/>
              <a:t>&gt;2</a:t>
            </a:r>
          </a:p>
          <a:p>
            <a:endParaRPr lang="it-IT" dirty="0"/>
          </a:p>
          <a:p>
            <a:r>
              <a:rPr lang="it-IT" dirty="0"/>
              <a:t>&lt;</a:t>
            </a:r>
            <a:r>
              <a:rPr lang="it-IT" dirty="0" err="1"/>
              <a:t>f</a:t>
            </a:r>
            <a:r>
              <a:rPr lang="it-IT" baseline="-25000" dirty="0" err="1"/>
              <a:t>esc</a:t>
            </a:r>
            <a:r>
              <a:rPr lang="it-IT" dirty="0"/>
              <a:t>&gt; ≈ </a:t>
            </a:r>
            <a:r>
              <a:rPr lang="it-IT" dirty="0" smtClean="0"/>
              <a:t>0.018 </a:t>
            </a:r>
            <a:r>
              <a:rPr lang="it-IT" dirty="0"/>
              <a:t>± </a:t>
            </a:r>
            <a:r>
              <a:rPr lang="it-IT" dirty="0" smtClean="0"/>
              <a:t>0.017     </a:t>
            </a:r>
            <a:r>
              <a:rPr lang="it-IT" sz="1600" dirty="0">
                <a:solidFill>
                  <a:srgbClr val="376092"/>
                </a:solidFill>
              </a:rPr>
              <a:t>(</a:t>
            </a:r>
            <a:r>
              <a:rPr lang="it-IT" sz="1600" dirty="0" smtClean="0">
                <a:solidFill>
                  <a:srgbClr val="376092"/>
                </a:solidFill>
              </a:rPr>
              <a:t>Christensen+2011) </a:t>
            </a:r>
            <a:endParaRPr lang="it-IT" sz="1600" dirty="0">
              <a:solidFill>
                <a:srgbClr val="376092"/>
              </a:solidFill>
            </a:endParaRPr>
          </a:p>
          <a:p>
            <a:r>
              <a:rPr lang="it-IT" dirty="0" smtClean="0"/>
              <a:t>Composite </a:t>
            </a:r>
            <a:r>
              <a:rPr lang="it-IT" dirty="0" err="1" smtClean="0"/>
              <a:t>spectrum</a:t>
            </a:r>
            <a:r>
              <a:rPr lang="it-IT" dirty="0" smtClean="0"/>
              <a:t> of 60 </a:t>
            </a:r>
            <a:r>
              <a:rPr lang="it-IT" dirty="0" err="1" smtClean="0"/>
              <a:t>GRBs</a:t>
            </a:r>
            <a:r>
              <a:rPr lang="it-IT" dirty="0" smtClean="0"/>
              <a:t> 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&lt;</a:t>
            </a:r>
            <a:r>
              <a:rPr lang="it-IT" dirty="0" err="1" smtClean="0"/>
              <a:t>f</a:t>
            </a:r>
            <a:r>
              <a:rPr lang="it-IT" baseline="-25000" dirty="0" err="1" smtClean="0"/>
              <a:t>esc</a:t>
            </a:r>
            <a:r>
              <a:rPr lang="it-IT" dirty="0" smtClean="0"/>
              <a:t>&gt; </a:t>
            </a:r>
            <a:r>
              <a:rPr lang="it-IT" dirty="0"/>
              <a:t>≈ </a:t>
            </a:r>
            <a:r>
              <a:rPr lang="it-IT" dirty="0" smtClean="0"/>
              <a:t>0.005     </a:t>
            </a:r>
            <a:r>
              <a:rPr lang="it-IT" sz="1600" dirty="0" smtClean="0">
                <a:solidFill>
                  <a:srgbClr val="376092"/>
                </a:solidFill>
              </a:rPr>
              <a:t>(Tanvir+2017, </a:t>
            </a:r>
            <a:r>
              <a:rPr lang="it-IT" sz="1600" dirty="0" err="1" smtClean="0">
                <a:solidFill>
                  <a:srgbClr val="376092"/>
                </a:solidFill>
              </a:rPr>
              <a:t>submitted</a:t>
            </a:r>
            <a:r>
              <a:rPr lang="it-IT" sz="1600" dirty="0" smtClean="0">
                <a:solidFill>
                  <a:srgbClr val="376092"/>
                </a:solidFill>
              </a:rPr>
              <a:t>) </a:t>
            </a:r>
            <a:endParaRPr lang="it-IT" dirty="0" smtClean="0">
              <a:solidFill>
                <a:srgbClr val="376092"/>
              </a:solidFill>
            </a:endParaRPr>
          </a:p>
          <a:p>
            <a:r>
              <a:rPr lang="it-IT" dirty="0" smtClean="0"/>
              <a:t>133 </a:t>
            </a:r>
            <a:r>
              <a:rPr lang="it-IT" dirty="0" err="1" smtClean="0"/>
              <a:t>GRBs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1.6 &lt;</a:t>
            </a:r>
            <a:r>
              <a:rPr lang="it-IT" dirty="0" err="1" smtClean="0"/>
              <a:t>z</a:t>
            </a:r>
            <a:r>
              <a:rPr lang="it-IT" dirty="0" smtClean="0"/>
              <a:t>&lt;6.7</a:t>
            </a:r>
          </a:p>
        </p:txBody>
      </p:sp>
    </p:spTree>
    <p:extLst>
      <p:ext uri="{BB962C8B-B14F-4D97-AF65-F5344CB8AC3E}">
        <p14:creationId xmlns:p14="http://schemas.microsoft.com/office/powerpoint/2010/main" val="327191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6-16 at 16.10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8" y="1620131"/>
            <a:ext cx="5734330" cy="459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GRB host – star-formation rates</a:t>
            </a:r>
            <a:endParaRPr lang="en-US" sz="32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078" y="1579491"/>
            <a:ext cx="3007356" cy="495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Occupy same region in </a:t>
            </a:r>
            <a:r>
              <a:rPr lang="en-US" b="1" dirty="0" smtClean="0"/>
              <a:t>main sequences for star-forming galaxies</a:t>
            </a:r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Scatter</a:t>
            </a:r>
            <a:r>
              <a:rPr lang="en-US" dirty="0" smtClean="0"/>
              <a:t> of SFRs in field galaxy </a:t>
            </a:r>
          </a:p>
          <a:p>
            <a:r>
              <a:rPr lang="en-US" dirty="0" smtClean="0"/>
              <a:t>population: ~0.2 </a:t>
            </a:r>
            <a:r>
              <a:rPr lang="en-US" dirty="0" err="1" smtClean="0"/>
              <a:t>dex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GRB hosts:</a:t>
            </a:r>
            <a:endParaRPr lang="en-US" dirty="0"/>
          </a:p>
          <a:p>
            <a:r>
              <a:rPr lang="en-US" dirty="0" smtClean="0"/>
              <a:t>&lt;z&gt;=0.7:  0.6 </a:t>
            </a:r>
            <a:r>
              <a:rPr lang="en-US" dirty="0" err="1" smtClean="0"/>
              <a:t>dex</a:t>
            </a:r>
            <a:endParaRPr lang="en-US" dirty="0" smtClean="0"/>
          </a:p>
          <a:p>
            <a:r>
              <a:rPr lang="en-US" dirty="0" smtClean="0"/>
              <a:t>&lt;z&gt;=2.0:  0.7 </a:t>
            </a:r>
            <a:r>
              <a:rPr lang="en-US" dirty="0" err="1" smtClean="0"/>
              <a:t>dex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ack of high-SFR, high-M* hosts</a:t>
            </a:r>
            <a:r>
              <a:rPr lang="en-US" dirty="0"/>
              <a:t> 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376092"/>
                </a:solidFill>
              </a:rPr>
              <a:t>Perley+2013; 2016; Japelj+2016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dirty="0" smtClean="0"/>
              <a:t>Radio: No hidden SF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(Michalowski+2012)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0154" y="3863257"/>
            <a:ext cx="68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z=0.7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22614" y="1784647"/>
            <a:ext cx="68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=2.3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68231" y="4828329"/>
            <a:ext cx="34966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Lines: main sequence for SF galaxies </a:t>
            </a:r>
            <a:r>
              <a:rPr lang="en-US" sz="1600" dirty="0" smtClean="0">
                <a:solidFill>
                  <a:srgbClr val="376092"/>
                </a:solidFill>
              </a:rPr>
              <a:t>(whitaker+2014)</a:t>
            </a:r>
            <a:endParaRPr lang="en-US" sz="16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9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510" y="32582"/>
            <a:ext cx="7550688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666311"/>
                </a:solidFill>
                <a:latin typeface="Copperplate"/>
                <a:cs typeface="Copperplate"/>
              </a:rPr>
              <a:t>GRBs in absorption </a:t>
            </a:r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– distances</a:t>
            </a:r>
            <a:endParaRPr lang="en-US" sz="32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7-06-13 at 12.52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1" y="1502832"/>
            <a:ext cx="4363751" cy="5048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8085" y="1502832"/>
            <a:ext cx="3767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Variations in </a:t>
            </a:r>
            <a:r>
              <a:rPr lang="en-US" dirty="0" err="1" smtClean="0"/>
              <a:t>FeII</a:t>
            </a:r>
            <a:r>
              <a:rPr lang="en-US" dirty="0" smtClean="0"/>
              <a:t>* fine-structure transitions reflect UV pumping by the GRB</a:t>
            </a:r>
          </a:p>
          <a:p>
            <a:endParaRPr lang="en-US" dirty="0"/>
          </a:p>
          <a:p>
            <a:r>
              <a:rPr lang="en-US" dirty="0" smtClean="0"/>
              <a:t>Probe the distance from GRB to the absorber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376092"/>
                </a:solidFill>
              </a:rPr>
              <a:t>(Vreeswijk+2008;13 ; Prochaska+2008; D’Elia+2014)</a:t>
            </a:r>
            <a:endParaRPr lang="en-US" dirty="0">
              <a:solidFill>
                <a:srgbClr val="376092"/>
              </a:solidFill>
            </a:endParaRPr>
          </a:p>
        </p:txBody>
      </p:sp>
      <p:pic>
        <p:nvPicPr>
          <p:cNvPr id="5" name="Picture 4" descr="Screen Shot 2017-06-13 at 13.06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1" y="4240763"/>
            <a:ext cx="2827866" cy="2257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09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2433" y="42351"/>
            <a:ext cx="7550688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Short GRB hosts</a:t>
            </a:r>
            <a:endParaRPr lang="en-US" sz="32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6154" y="1504461"/>
            <a:ext cx="76297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Associated with </a:t>
            </a:r>
            <a:r>
              <a:rPr lang="en-US" sz="2000" b="1" dirty="0" smtClean="0"/>
              <a:t>massive</a:t>
            </a:r>
            <a:r>
              <a:rPr lang="en-US" sz="2000" dirty="0" smtClean="0"/>
              <a:t> elliptical hosts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Castro-Tirado+2005; Berger+2005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en-US" sz="2000" dirty="0" smtClean="0"/>
              <a:t>but also </a:t>
            </a:r>
            <a:r>
              <a:rPr lang="en-US" sz="2000" b="1" dirty="0" smtClean="0"/>
              <a:t>star</a:t>
            </a:r>
            <a:r>
              <a:rPr lang="en-US" sz="2000" dirty="0" smtClean="0"/>
              <a:t>-</a:t>
            </a:r>
            <a:r>
              <a:rPr lang="en-US" sz="2000" b="1" dirty="0" smtClean="0"/>
              <a:t>forming</a:t>
            </a:r>
            <a:r>
              <a:rPr lang="en-US" sz="2000" dirty="0" smtClean="0"/>
              <a:t> hosts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Fox+2005)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Located up to z=2.609 </a:t>
            </a:r>
            <a:r>
              <a:rPr lang="en-US" sz="1600" dirty="0" smtClean="0">
                <a:solidFill>
                  <a:srgbClr val="1F497D"/>
                </a:solidFill>
              </a:rPr>
              <a:t>(Antonelli+2009; Levesque+2010)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Sample of ~40 hosts </a:t>
            </a:r>
            <a:r>
              <a:rPr lang="en-US" sz="1600" dirty="0" smtClean="0">
                <a:solidFill>
                  <a:schemeClr val="tx2"/>
                </a:solidFill>
              </a:rPr>
              <a:t>(Berger+2014):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GRB redshifts measured mainly from hosts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Most at 0.3 &lt; z &lt; 1.3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/>
              <a:t>olar metallicity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SFRs, M* and SSFRs track field population -</a:t>
            </a:r>
            <a:r>
              <a:rPr lang="en-US" b="1" dirty="0" smtClean="0"/>
              <a:t>&gt; no metallicity threshold</a:t>
            </a:r>
            <a:r>
              <a:rPr lang="en-US" dirty="0"/>
              <a:t>	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Host ages 10 </a:t>
            </a:r>
            <a:r>
              <a:rPr lang="en-US" dirty="0" err="1" smtClean="0"/>
              <a:t>Myr</a:t>
            </a:r>
            <a:r>
              <a:rPr lang="en-US" dirty="0" smtClean="0"/>
              <a:t> – 4 </a:t>
            </a:r>
            <a:r>
              <a:rPr lang="en-US" dirty="0" err="1" smtClean="0"/>
              <a:t>Gyr</a:t>
            </a:r>
            <a:r>
              <a:rPr lang="en-US" dirty="0" smtClean="0"/>
              <a:t> -&gt;  progenitor ages : some </a:t>
            </a:r>
            <a:r>
              <a:rPr lang="en-US" dirty="0" err="1" smtClean="0"/>
              <a:t>Gyr</a:t>
            </a:r>
            <a:r>
              <a:rPr lang="en-US" dirty="0" smtClean="0"/>
              <a:t>, but must have a more rapid progenitor channel too with a </a:t>
            </a:r>
            <a:r>
              <a:rPr lang="en-US" b="1" dirty="0" smtClean="0"/>
              <a:t>delay time distribution </a:t>
            </a:r>
            <a:r>
              <a:rPr lang="en-US" dirty="0" smtClean="0"/>
              <a:t>of P(tau)= tau^-0.8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/>
              <a:t>O</a:t>
            </a:r>
            <a:r>
              <a:rPr lang="en-US" b="1" dirty="0" smtClean="0"/>
              <a:t>ffset</a:t>
            </a:r>
            <a:r>
              <a:rPr lang="en-US" dirty="0" smtClean="0"/>
              <a:t> distributions:  5-7 KPC up to 100 </a:t>
            </a:r>
            <a:r>
              <a:rPr lang="en-US" dirty="0" err="1" smtClean="0"/>
              <a:t>kpc</a:t>
            </a:r>
            <a:r>
              <a:rPr lang="en-US" dirty="0" smtClean="0"/>
              <a:t> -&gt;  binary merger progenitor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b="1" dirty="0" smtClean="0"/>
              <a:t>not follow host light </a:t>
            </a:r>
            <a:r>
              <a:rPr lang="en-US" dirty="0" smtClean="0"/>
              <a:t>-&gt; binary merger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666311"/>
                </a:solidFill>
                <a:latin typeface="Copperplate"/>
                <a:cs typeface="Copperplate"/>
              </a:rPr>
              <a:t>GRB hosts – historical perspective</a:t>
            </a:r>
            <a:endParaRPr lang="en-US" sz="36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769" y="1318844"/>
            <a:ext cx="890500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GRB hosts: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Emission lines </a:t>
            </a:r>
            <a:r>
              <a:rPr lang="en-US" sz="1600" dirty="0" smtClean="0">
                <a:solidFill>
                  <a:srgbClr val="376092"/>
                </a:solidFill>
              </a:rPr>
              <a:t>(e.g. Bloom+1998) </a:t>
            </a:r>
            <a:r>
              <a:rPr lang="en-US" sz="2000" dirty="0" smtClean="0"/>
              <a:t>-&gt; star-forming galaxies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No direct image of progenitor (cosmological distance) </a:t>
            </a:r>
          </a:p>
          <a:p>
            <a:endParaRPr lang="en-US" sz="2000" dirty="0"/>
          </a:p>
          <a:p>
            <a:r>
              <a:rPr lang="en-US" sz="2000" b="1" dirty="0" smtClean="0"/>
              <a:t>GRBs found in: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ow luminosity galaxies  (= low mass) 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376092"/>
                </a:solidFill>
              </a:rPr>
              <a:t>Savaglio+2009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lue galaxies </a:t>
            </a:r>
            <a:r>
              <a:rPr lang="en-US" sz="1600" dirty="0" smtClean="0"/>
              <a:t>(</a:t>
            </a:r>
            <a:r>
              <a:rPr lang="en-US" sz="1600" dirty="0" err="1" smtClean="0">
                <a:solidFill>
                  <a:srgbClr val="376092"/>
                </a:solidFill>
              </a:rPr>
              <a:t>Lefloc’h</a:t>
            </a:r>
            <a:r>
              <a:rPr lang="en-US" sz="1600" dirty="0" smtClean="0">
                <a:solidFill>
                  <a:srgbClr val="376092"/>
                </a:solidFill>
              </a:rPr>
              <a:t> +2003)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o preference for </a:t>
            </a:r>
            <a:r>
              <a:rPr lang="en-US" sz="2000" dirty="0" err="1" smtClean="0"/>
              <a:t>Lya</a:t>
            </a:r>
            <a:r>
              <a:rPr lang="en-US" sz="2000" dirty="0" smtClean="0"/>
              <a:t> emitters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376092"/>
                </a:solidFill>
              </a:rPr>
              <a:t>Milvang-Jensen+2012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Young galaxies: WR features </a:t>
            </a:r>
            <a:r>
              <a:rPr lang="en-US" dirty="0" smtClean="0"/>
              <a:t>(</a:t>
            </a:r>
            <a:r>
              <a:rPr lang="en-US" sz="1600" dirty="0" smtClean="0">
                <a:solidFill>
                  <a:srgbClr val="376092"/>
                </a:solidFill>
              </a:rPr>
              <a:t>Han+2010</a:t>
            </a:r>
            <a:r>
              <a:rPr lang="en-US" dirty="0" smtClean="0"/>
              <a:t>)</a:t>
            </a:r>
            <a:r>
              <a:rPr lang="en-US" sz="2000" dirty="0" smtClean="0"/>
              <a:t>, high SFR/M*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376092"/>
                </a:solidFill>
              </a:rPr>
              <a:t>Christensen+04;Savaglio+09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Pre</a:t>
            </a:r>
            <a:r>
              <a:rPr lang="en-US" sz="2000" dirty="0" smtClean="0"/>
              <a:t>-ALMA: No preference for sub-mm galaxies </a:t>
            </a:r>
            <a:r>
              <a:rPr lang="en-US" sz="2000" dirty="0"/>
              <a:t>/dusty </a:t>
            </a:r>
            <a:r>
              <a:rPr lang="en-US" dirty="0"/>
              <a:t>(</a:t>
            </a:r>
            <a:r>
              <a:rPr lang="en-US" sz="1600" dirty="0">
                <a:solidFill>
                  <a:srgbClr val="376092"/>
                </a:solidFill>
              </a:rPr>
              <a:t>Berger</a:t>
            </a:r>
            <a:r>
              <a:rPr lang="en-US" sz="1600" dirty="0" smtClean="0">
                <a:solidFill>
                  <a:srgbClr val="376092"/>
                </a:solidFill>
              </a:rPr>
              <a:t>+2003</a:t>
            </a:r>
            <a:r>
              <a:rPr lang="en-US" sz="1600" dirty="0">
                <a:solidFill>
                  <a:srgbClr val="376092"/>
                </a:solidFill>
              </a:rPr>
              <a:t>;</a:t>
            </a:r>
            <a:r>
              <a:rPr lang="en-US" sz="1600" dirty="0" smtClean="0">
                <a:solidFill>
                  <a:srgbClr val="376092"/>
                </a:solidFill>
              </a:rPr>
              <a:t> </a:t>
            </a:r>
            <a:r>
              <a:rPr lang="en-US" sz="1600" dirty="0">
                <a:solidFill>
                  <a:srgbClr val="376092"/>
                </a:solidFill>
              </a:rPr>
              <a:t>Tanvir</a:t>
            </a:r>
            <a:r>
              <a:rPr lang="en-US" sz="1600" dirty="0" smtClean="0">
                <a:solidFill>
                  <a:srgbClr val="376092"/>
                </a:solidFill>
              </a:rPr>
              <a:t>+</a:t>
            </a:r>
            <a:r>
              <a:rPr lang="en-US" sz="1600" dirty="0" smtClean="0">
                <a:solidFill>
                  <a:srgbClr val="376092"/>
                </a:solidFill>
              </a:rPr>
              <a:t>2004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Dark </a:t>
            </a:r>
            <a:r>
              <a:rPr lang="en-US" sz="2000" dirty="0" smtClean="0"/>
              <a:t>GRBs: 20% are optically obscured </a:t>
            </a:r>
            <a:r>
              <a:rPr lang="en-US" dirty="0" smtClean="0"/>
              <a:t>(</a:t>
            </a:r>
            <a:r>
              <a:rPr lang="en-US" sz="1600" dirty="0" smtClean="0">
                <a:solidFill>
                  <a:srgbClr val="376092"/>
                </a:solidFill>
              </a:rPr>
              <a:t>Fynbo+2009; Greiner+2011</a:t>
            </a:r>
            <a:r>
              <a:rPr lang="en-US" sz="1600" dirty="0" smtClean="0"/>
              <a:t>)</a:t>
            </a:r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Host metallicities: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err="1" smtClean="0"/>
              <a:t>Collapsar</a:t>
            </a:r>
            <a:r>
              <a:rPr lang="en-US" sz="2000" dirty="0" smtClean="0"/>
              <a:t> progenitors </a:t>
            </a:r>
            <a:r>
              <a:rPr lang="en-US" sz="2000" dirty="0" smtClean="0"/>
              <a:t>suggest a</a:t>
            </a:r>
            <a:r>
              <a:rPr lang="en-US" sz="2000" dirty="0" smtClean="0"/>
              <a:t> </a:t>
            </a:r>
            <a:r>
              <a:rPr lang="en-US" sz="2000" dirty="0" smtClean="0"/>
              <a:t>metallicity threshold (e.g. </a:t>
            </a:r>
            <a:r>
              <a:rPr lang="en-US" sz="1600" dirty="0" smtClean="0">
                <a:solidFill>
                  <a:srgbClr val="376092"/>
                </a:solidFill>
              </a:rPr>
              <a:t>Yoon+2006</a:t>
            </a:r>
            <a:r>
              <a:rPr lang="en-US" dirty="0" smtClean="0"/>
              <a:t>)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M</a:t>
            </a:r>
            <a:r>
              <a:rPr lang="en-US" sz="2000" dirty="0" smtClean="0"/>
              <a:t>etal poor hosts? – </a:t>
            </a:r>
            <a:r>
              <a:rPr lang="en-US" sz="2000" dirty="0" err="1" smtClean="0"/>
              <a:t>Lya</a:t>
            </a:r>
            <a:r>
              <a:rPr lang="en-US" sz="2000" dirty="0" smtClean="0"/>
              <a:t> fraction </a:t>
            </a:r>
            <a:r>
              <a:rPr lang="en-US" sz="2000" dirty="0" smtClean="0"/>
              <a:t>high (</a:t>
            </a:r>
            <a:r>
              <a:rPr lang="en-US" sz="1600" dirty="0" smtClean="0">
                <a:solidFill>
                  <a:srgbClr val="376092"/>
                </a:solidFill>
              </a:rPr>
              <a:t>Fynbo</a:t>
            </a:r>
            <a:r>
              <a:rPr lang="en-US" sz="1600" dirty="0">
                <a:solidFill>
                  <a:srgbClr val="376092"/>
                </a:solidFill>
              </a:rPr>
              <a:t>+</a:t>
            </a:r>
            <a:r>
              <a:rPr lang="en-US" sz="1600" dirty="0" smtClean="0">
                <a:solidFill>
                  <a:srgbClr val="376092"/>
                </a:solidFill>
              </a:rPr>
              <a:t>2003</a:t>
            </a:r>
            <a:r>
              <a:rPr lang="en-US" sz="2000" dirty="0" smtClean="0"/>
              <a:t>)</a:t>
            </a:r>
          </a:p>
          <a:p>
            <a:pPr lvl="4"/>
            <a:r>
              <a:rPr lang="en-US" sz="2000" dirty="0"/>
              <a:t> </a:t>
            </a:r>
            <a:r>
              <a:rPr lang="en-US" sz="2000" dirty="0" smtClean="0"/>
              <a:t>              – low </a:t>
            </a:r>
            <a:r>
              <a:rPr lang="en-US" sz="2000" dirty="0" smtClean="0"/>
              <a:t>metallicity (</a:t>
            </a:r>
            <a:r>
              <a:rPr lang="en-US" sz="2000" dirty="0" smtClean="0"/>
              <a:t>O/H) (</a:t>
            </a:r>
            <a:r>
              <a:rPr lang="en-US" sz="1600" dirty="0" smtClean="0">
                <a:solidFill>
                  <a:srgbClr val="376092"/>
                </a:solidFill>
              </a:rPr>
              <a:t>Stanek+2006; Levesque+2010</a:t>
            </a:r>
            <a:r>
              <a:rPr lang="en-US" sz="2000" dirty="0" smtClean="0"/>
              <a:t>)</a:t>
            </a:r>
            <a:endParaRPr lang="en-US" dirty="0" smtClean="0"/>
          </a:p>
          <a:p>
            <a:r>
              <a:rPr lang="en-US" sz="2400" b="1" dirty="0" smtClean="0">
                <a:solidFill>
                  <a:srgbClr val="FF6600"/>
                </a:solidFill>
              </a:rPr>
              <a:t>                                 Unbiased GRB selections needed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9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5045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666311"/>
                </a:solidFill>
                <a:latin typeface="Copperplate"/>
                <a:cs typeface="Copperplate"/>
              </a:rPr>
              <a:t>GRB hosts – tracers of star-formation?</a:t>
            </a:r>
            <a:endParaRPr lang="en-US" sz="36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958" y="1377464"/>
            <a:ext cx="879083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Luminosity functions </a:t>
            </a:r>
            <a:r>
              <a:rPr lang="en-US" sz="2400" b="1" dirty="0" smtClean="0"/>
              <a:t> (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1600</a:t>
            </a:r>
            <a:r>
              <a:rPr lang="en-US" sz="2400" dirty="0" smtClean="0"/>
              <a:t> ~ UV star-formation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		</a:t>
            </a:r>
            <a:endParaRPr lang="en-US" sz="2400" b="1" dirty="0"/>
          </a:p>
          <a:p>
            <a:r>
              <a:rPr lang="en-US" sz="2000" i="1" dirty="0"/>
              <a:t>Swift/</a:t>
            </a:r>
            <a:r>
              <a:rPr lang="en-US" sz="2000" dirty="0"/>
              <a:t>BAT6             z &lt; 1       lower SFRs  </a:t>
            </a:r>
            <a:r>
              <a:rPr lang="en-US" sz="1600" dirty="0"/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Japelj+2016)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+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EWASS talk by Jesse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Palmerio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/>
              <a:t>SHOALS: Hosts at  z &lt; 2.5  </a:t>
            </a:r>
            <a:r>
              <a:rPr lang="en-US" sz="2000" dirty="0" smtClean="0"/>
              <a:t> fainter </a:t>
            </a:r>
            <a:r>
              <a:rPr lang="en-US" sz="2000" dirty="0"/>
              <a:t>than field galaxies at 3.6um (</a:t>
            </a:r>
            <a:r>
              <a:rPr lang="en-US" sz="1600" dirty="0">
                <a:solidFill>
                  <a:srgbClr val="376092"/>
                </a:solidFill>
              </a:rPr>
              <a:t>Perley+2016)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+EWASS talk </a:t>
            </a:r>
          </a:p>
          <a:p>
            <a:r>
              <a:rPr lang="en-US" sz="2000" dirty="0" smtClean="0"/>
              <a:t>TOUGH</a:t>
            </a:r>
            <a:r>
              <a:rPr lang="en-US" sz="2000" dirty="0"/>
              <a:t>: </a:t>
            </a:r>
            <a:r>
              <a:rPr lang="en-US" sz="2000" dirty="0" smtClean="0"/>
              <a:t>Hosts </a:t>
            </a:r>
            <a:r>
              <a:rPr lang="en-US" sz="2000" dirty="0"/>
              <a:t>at  </a:t>
            </a:r>
            <a:r>
              <a:rPr lang="en-US" sz="2000" dirty="0" smtClean="0"/>
              <a:t>1 &lt; z &lt; 3  probe faint end </a:t>
            </a:r>
            <a:r>
              <a:rPr lang="en-US" dirty="0" smtClean="0"/>
              <a:t>(</a:t>
            </a:r>
            <a:r>
              <a:rPr lang="en-US" sz="1600" dirty="0" smtClean="0">
                <a:solidFill>
                  <a:srgbClr val="376092"/>
                </a:solidFill>
              </a:rPr>
              <a:t>Schulze</a:t>
            </a:r>
            <a:r>
              <a:rPr lang="en-US" sz="1600" dirty="0">
                <a:solidFill>
                  <a:srgbClr val="376092"/>
                </a:solidFill>
              </a:rPr>
              <a:t>+</a:t>
            </a:r>
            <a:r>
              <a:rPr lang="en-US" sz="1600" dirty="0" smtClean="0">
                <a:solidFill>
                  <a:srgbClr val="376092"/>
                </a:solidFill>
              </a:rPr>
              <a:t>2015</a:t>
            </a:r>
            <a:r>
              <a:rPr lang="en-US" dirty="0" smtClean="0"/>
              <a:t>)</a:t>
            </a:r>
            <a:endParaRPr lang="en-US" i="1" dirty="0"/>
          </a:p>
          <a:p>
            <a:r>
              <a:rPr lang="en-US" sz="2000" dirty="0"/>
              <a:t>GROND: Hosts at  </a:t>
            </a:r>
            <a:r>
              <a:rPr lang="en-US" sz="2000" dirty="0" smtClean="0"/>
              <a:t>3 &lt; z &lt; 5  </a:t>
            </a:r>
            <a:r>
              <a:rPr lang="en-US" sz="2000" dirty="0"/>
              <a:t>follow field population  </a:t>
            </a:r>
            <a:r>
              <a:rPr lang="en-US" dirty="0"/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Greiner+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2015; also Chen+2009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	                           </a:t>
            </a:r>
            <a:r>
              <a:rPr lang="en-US" sz="2000" i="1" dirty="0" smtClean="0"/>
              <a:t> </a:t>
            </a:r>
            <a:r>
              <a:rPr lang="en-US" sz="2000" dirty="0" smtClean="0"/>
              <a:t>5 &gt; z &gt; 9.5  fainter than L* </a:t>
            </a:r>
            <a:r>
              <a:rPr lang="en-US" dirty="0" smtClean="0"/>
              <a:t>(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Tanvir+2012; McGuire+2016</a:t>
            </a:r>
            <a:r>
              <a:rPr lang="en-US" dirty="0" smtClean="0"/>
              <a:t>)</a:t>
            </a:r>
            <a:endParaRPr lang="en-US" i="1" dirty="0" smtClean="0"/>
          </a:p>
        </p:txBody>
      </p:sp>
      <p:pic>
        <p:nvPicPr>
          <p:cNvPr id="5" name="Picture 4" descr="Screen Shot 2017-06-16 at 15.05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45" y="3791849"/>
            <a:ext cx="4991580" cy="2414461"/>
          </a:xfrm>
          <a:prstGeom prst="rect">
            <a:avLst/>
          </a:prstGeom>
        </p:spPr>
      </p:pic>
      <p:pic>
        <p:nvPicPr>
          <p:cNvPr id="6" name="Picture 5" descr="Screen Shot 2017-06-16 at 15.05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45" y="6206310"/>
            <a:ext cx="5079976" cy="4989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10392" y="5898533"/>
            <a:ext cx="1190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Greiner+2015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405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24 at 15.5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2" y="1342072"/>
            <a:ext cx="5557086" cy="437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GRB host – star-formation rates</a:t>
            </a:r>
            <a:endParaRPr lang="en-US" sz="32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8846" y="4754945"/>
            <a:ext cx="1317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76092"/>
                </a:solidFill>
              </a:rPr>
              <a:t>Kr</a:t>
            </a:r>
            <a:r>
              <a:rPr lang="tr-TR" sz="1600" dirty="0" smtClean="0">
                <a:solidFill>
                  <a:srgbClr val="376092"/>
                </a:solidFill>
              </a:rPr>
              <a:t>ü</a:t>
            </a:r>
            <a:r>
              <a:rPr lang="en-US" sz="1600" dirty="0" smtClean="0">
                <a:solidFill>
                  <a:srgbClr val="376092"/>
                </a:solidFill>
              </a:rPr>
              <a:t>hler+2015</a:t>
            </a:r>
            <a:endParaRPr lang="en-US" sz="1600" dirty="0">
              <a:solidFill>
                <a:srgbClr val="37609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7704" y="1446375"/>
            <a:ext cx="297772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Occupy same region </a:t>
            </a:r>
            <a:r>
              <a:rPr lang="en-US" sz="2000" dirty="0" smtClean="0"/>
              <a:t>as </a:t>
            </a:r>
            <a:r>
              <a:rPr lang="en-US" sz="2000" b="1" dirty="0"/>
              <a:t>main sequences for star-forming </a:t>
            </a:r>
            <a:r>
              <a:rPr lang="en-US" sz="2000" b="1" dirty="0" smtClean="0"/>
              <a:t>galaxies</a:t>
            </a:r>
          </a:p>
          <a:p>
            <a:endParaRPr lang="en-US" b="1" dirty="0"/>
          </a:p>
          <a:p>
            <a:r>
              <a:rPr lang="en-US" sz="2000" dirty="0" smtClean="0"/>
              <a:t>Lack </a:t>
            </a:r>
            <a:r>
              <a:rPr lang="en-US" sz="2000" dirty="0"/>
              <a:t>of high-SFR, high-M* hosts 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376092"/>
                </a:solidFill>
              </a:rPr>
              <a:t>Perley+2013; 2016; Japelj+2016</a:t>
            </a:r>
            <a:r>
              <a:rPr lang="en-US" sz="1600" dirty="0"/>
              <a:t>)</a:t>
            </a:r>
          </a:p>
          <a:p>
            <a:endParaRPr lang="en-US" dirty="0"/>
          </a:p>
          <a:p>
            <a:r>
              <a:rPr lang="en-US" sz="2000" dirty="0"/>
              <a:t>Radio: No hidden SF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(Michalowski+2012)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0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50458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GRB hosts – total stellar masses</a:t>
            </a:r>
            <a:endParaRPr lang="en-US" sz="32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343" y="1289538"/>
            <a:ext cx="68275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i="1" dirty="0"/>
          </a:p>
          <a:p>
            <a:r>
              <a:rPr lang="en-US" sz="2000" i="1" dirty="0" smtClean="0"/>
              <a:t>Swift/</a:t>
            </a:r>
            <a:r>
              <a:rPr lang="en-US" sz="2000" dirty="0" smtClean="0"/>
              <a:t>BAT6 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at z &lt; 1 Lower M* than field galaxies (no M*&gt;10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)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Vergani+2015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Japelj+2016)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000" dirty="0"/>
          </a:p>
          <a:p>
            <a:r>
              <a:rPr lang="en-US" sz="2000" dirty="0" smtClean="0"/>
              <a:t>SHOALS       : no massive hosts at z &lt; 1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(Perley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+2013;2016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GRB hosts ~1 order of magnitude less massive</a:t>
            </a:r>
            <a:endParaRPr lang="en-US" sz="2000" dirty="0"/>
          </a:p>
        </p:txBody>
      </p:sp>
      <p:pic>
        <p:nvPicPr>
          <p:cNvPr id="2" name="Picture 1" descr="Screen Shot 2017-06-16 at 14.32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69" y="3244992"/>
            <a:ext cx="4902587" cy="347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21384" y="5893969"/>
            <a:ext cx="154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alaxies at z&lt;1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5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6-14 at 17.59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3" y="4532923"/>
            <a:ext cx="3952119" cy="223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7-06-16 at 14.35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54" y="1582615"/>
            <a:ext cx="3984280" cy="404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Dark GRB hosts</a:t>
            </a:r>
            <a:endParaRPr lang="en-US" sz="32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343" y="1387230"/>
            <a:ext cx="5163503" cy="363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Reddened afterglows but </a:t>
            </a:r>
            <a:r>
              <a:rPr lang="en-US" b="1" dirty="0"/>
              <a:t>h</a:t>
            </a:r>
            <a:r>
              <a:rPr lang="en-US" b="1" dirty="0" smtClean="0"/>
              <a:t>osts not dusty </a:t>
            </a:r>
            <a:r>
              <a:rPr lang="en-US" dirty="0" smtClean="0"/>
              <a:t>(SED fits)</a:t>
            </a:r>
          </a:p>
          <a:p>
            <a:r>
              <a:rPr lang="en-US" dirty="0" smtClean="0"/>
              <a:t>  A</a:t>
            </a:r>
            <a:r>
              <a:rPr lang="en-US" baseline="-25000" dirty="0" smtClean="0"/>
              <a:t>V</a:t>
            </a:r>
            <a:r>
              <a:rPr lang="en-US" dirty="0" smtClean="0"/>
              <a:t> &gt;3  is needed  but never seen.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Gorosabel+2003; Kr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</a:rPr>
              <a:t>ü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hler+2011; Perley+2013 )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b="1" dirty="0" smtClean="0"/>
              <a:t>more massive hosts </a:t>
            </a:r>
            <a:r>
              <a:rPr lang="en-US" dirty="0" smtClean="0"/>
              <a:t>(some ULIRGS) </a:t>
            </a:r>
          </a:p>
          <a:p>
            <a:r>
              <a:rPr lang="en-US" dirty="0" smtClean="0"/>
              <a:t>(</a:t>
            </a:r>
            <a:r>
              <a:rPr lang="en-US" sz="1600" dirty="0" smtClean="0">
                <a:solidFill>
                  <a:srgbClr val="376092"/>
                </a:solidFill>
              </a:rPr>
              <a:t>Perley+2013; 2016)</a:t>
            </a:r>
            <a:endParaRPr lang="en-US" sz="1600" dirty="0">
              <a:solidFill>
                <a:srgbClr val="376092"/>
              </a:solidFill>
            </a:endParaRPr>
          </a:p>
          <a:p>
            <a:endParaRPr lang="en-US" dirty="0"/>
          </a:p>
          <a:p>
            <a:r>
              <a:rPr lang="en-US" dirty="0" smtClean="0"/>
              <a:t>Normal gas/dust ratios:  </a:t>
            </a:r>
            <a:r>
              <a:rPr lang="en-US" b="1" dirty="0" smtClean="0"/>
              <a:t>Not very dusty hosts</a:t>
            </a:r>
          </a:p>
          <a:p>
            <a:r>
              <a:rPr lang="en-US" dirty="0" smtClean="0"/>
              <a:t>ALMA mm continuum for 2 hosts</a:t>
            </a:r>
            <a:endParaRPr lang="en-US" dirty="0"/>
          </a:p>
          <a:p>
            <a:r>
              <a:rPr lang="en-US" sz="1600" dirty="0" smtClean="0"/>
              <a:t>(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Hatsukade+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2014) (also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Tanvir+2004)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+ radio observations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(Michalowski+2012)</a:t>
            </a:r>
          </a:p>
          <a:p>
            <a:endParaRPr lang="en-US" sz="16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2385" y="6462300"/>
            <a:ext cx="19979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 by David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1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666311"/>
                </a:solidFill>
                <a:latin typeface="Copperplate"/>
                <a:cs typeface="Copperplate"/>
              </a:rPr>
              <a:t>GRB hosts – metallicity threshold?</a:t>
            </a:r>
            <a:endParaRPr lang="en-US" sz="36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343" y="1582399"/>
            <a:ext cx="8511928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/>
              <a:t>M</a:t>
            </a:r>
            <a:r>
              <a:rPr lang="en-US" sz="2000" dirty="0" smtClean="0"/>
              <a:t>e</a:t>
            </a:r>
            <a:r>
              <a:rPr lang="is-IS" sz="2000" dirty="0" smtClean="0"/>
              <a:t>tal aversion</a:t>
            </a:r>
            <a:r>
              <a:rPr lang="is-IS" sz="2000" dirty="0"/>
              <a:t>:  </a:t>
            </a:r>
            <a:r>
              <a:rPr lang="is-IS" sz="2000" dirty="0" smtClean="0"/>
              <a:t>cutoff </a:t>
            </a:r>
            <a:r>
              <a:rPr lang="is-IS" sz="2000" dirty="0"/>
              <a:t>at </a:t>
            </a:r>
            <a:r>
              <a:rPr lang="is-IS" sz="2000" dirty="0" smtClean="0"/>
              <a:t>40-50% </a:t>
            </a:r>
            <a:r>
              <a:rPr lang="is-IS" sz="2000" dirty="0"/>
              <a:t>solar </a:t>
            </a:r>
            <a:r>
              <a:rPr lang="is-IS" sz="2000" dirty="0" smtClean="0"/>
              <a:t>metallicity </a:t>
            </a:r>
            <a:r>
              <a:rPr lang="is-IS" dirty="0" smtClean="0"/>
              <a:t>(</a:t>
            </a:r>
            <a:r>
              <a:rPr lang="is-IS" sz="1600" dirty="0">
                <a:solidFill>
                  <a:srgbClr val="376092"/>
                </a:solidFill>
              </a:rPr>
              <a:t>Graham+</a:t>
            </a:r>
            <a:r>
              <a:rPr lang="is-IS" sz="1600" dirty="0" smtClean="0">
                <a:solidFill>
                  <a:srgbClr val="376092"/>
                </a:solidFill>
              </a:rPr>
              <a:t>2013; 2017; Modjaz+2008</a:t>
            </a:r>
            <a:r>
              <a:rPr lang="is-IS" dirty="0" smtClean="0"/>
              <a:t>) </a:t>
            </a:r>
            <a:endParaRPr lang="is-IS" sz="2000" dirty="0"/>
          </a:p>
          <a:p>
            <a:r>
              <a:rPr lang="is-IS" sz="2000" dirty="0"/>
              <a:t>                 </a:t>
            </a:r>
            <a:endParaRPr lang="en-US" sz="2000" i="1" dirty="0" smtClean="0"/>
          </a:p>
          <a:p>
            <a:r>
              <a:rPr lang="en-US" sz="2000" i="1" dirty="0" smtClean="0"/>
              <a:t>Swift</a:t>
            </a:r>
            <a:r>
              <a:rPr lang="en-US" sz="2000" dirty="0" smtClean="0"/>
              <a:t>/BAT6 @ </a:t>
            </a:r>
            <a:r>
              <a:rPr lang="en-US" sz="2000" b="1" dirty="0" smtClean="0"/>
              <a:t>z&lt;1  </a:t>
            </a:r>
            <a:r>
              <a:rPr lang="en-US" sz="2000" dirty="0" smtClean="0"/>
              <a:t>:  &lt;50% solar metallicity  </a:t>
            </a:r>
            <a:r>
              <a:rPr lang="en-US" dirty="0"/>
              <a:t>(</a:t>
            </a:r>
            <a:r>
              <a:rPr lang="en-US" sz="1600" dirty="0">
                <a:solidFill>
                  <a:srgbClr val="376092"/>
                </a:solidFill>
              </a:rPr>
              <a:t>Japlj+2016; </a:t>
            </a:r>
            <a:r>
              <a:rPr lang="en-US" sz="1600" dirty="0" err="1">
                <a:solidFill>
                  <a:srgbClr val="376092"/>
                </a:solidFill>
              </a:rPr>
              <a:t>Vergani</a:t>
            </a:r>
            <a:r>
              <a:rPr lang="en-US" sz="1600" dirty="0">
                <a:solidFill>
                  <a:srgbClr val="376092"/>
                </a:solidFill>
              </a:rPr>
              <a:t> +2017</a:t>
            </a:r>
            <a:r>
              <a:rPr lang="en-US" sz="1600" dirty="0" smtClean="0"/>
              <a:t>)</a:t>
            </a:r>
            <a:endParaRPr lang="en-US" dirty="0" smtClean="0">
              <a:solidFill>
                <a:srgbClr val="376092"/>
              </a:solidFill>
            </a:endParaRPr>
          </a:p>
          <a:p>
            <a:endParaRPr lang="en-US" dirty="0" smtClean="0">
              <a:solidFill>
                <a:srgbClr val="376092"/>
              </a:solidFill>
            </a:endParaRPr>
          </a:p>
          <a:p>
            <a:r>
              <a:rPr lang="en-US" sz="2000" b="1" dirty="0" smtClean="0"/>
              <a:t>Some metal rich galaxies</a:t>
            </a:r>
          </a:p>
          <a:p>
            <a:r>
              <a:rPr lang="en-US" sz="2000" dirty="0"/>
              <a:t>96 GRB host galaxies </a:t>
            </a:r>
            <a:r>
              <a:rPr lang="en-US" sz="2000" dirty="0" smtClean="0"/>
              <a:t>: 16 % above solar metallicity  </a:t>
            </a:r>
            <a:r>
              <a:rPr lang="en-US" sz="1600" dirty="0" smtClean="0">
                <a:solidFill>
                  <a:srgbClr val="376092"/>
                </a:solidFill>
              </a:rPr>
              <a:t>(</a:t>
            </a:r>
            <a:r>
              <a:rPr lang="en-US" sz="1600" dirty="0">
                <a:solidFill>
                  <a:srgbClr val="376092"/>
                </a:solidFill>
              </a:rPr>
              <a:t>Kr</a:t>
            </a:r>
            <a:r>
              <a:rPr lang="tr-TR" sz="1600" dirty="0">
                <a:solidFill>
                  <a:srgbClr val="376092"/>
                </a:solidFill>
              </a:rPr>
              <a:t>ü</a:t>
            </a:r>
            <a:r>
              <a:rPr lang="en-US" sz="1600" dirty="0">
                <a:solidFill>
                  <a:srgbClr val="376092"/>
                </a:solidFill>
              </a:rPr>
              <a:t>hler+2015</a:t>
            </a:r>
            <a:r>
              <a:rPr lang="en-US" sz="1600" dirty="0" smtClean="0">
                <a:solidFill>
                  <a:srgbClr val="376092"/>
                </a:solidFill>
              </a:rPr>
              <a:t>; also </a:t>
            </a:r>
            <a:r>
              <a:rPr lang="en-US" sz="1600" dirty="0">
                <a:solidFill>
                  <a:srgbClr val="376092"/>
                </a:solidFill>
              </a:rPr>
              <a:t>Japelj+</a:t>
            </a:r>
            <a:r>
              <a:rPr lang="en-US" sz="1600" dirty="0" smtClean="0">
                <a:solidFill>
                  <a:srgbClr val="376092"/>
                </a:solidFill>
              </a:rPr>
              <a:t>2016)</a:t>
            </a:r>
            <a:endParaRPr lang="en-US" sz="1200" dirty="0">
              <a:solidFill>
                <a:srgbClr val="376092"/>
              </a:solidFill>
            </a:endParaRPr>
          </a:p>
          <a:p>
            <a:r>
              <a:rPr lang="en-US" sz="2000" dirty="0"/>
              <a:t>     </a:t>
            </a:r>
          </a:p>
          <a:p>
            <a:endParaRPr lang="en-US" dirty="0" smtClean="0">
              <a:solidFill>
                <a:srgbClr val="376092"/>
              </a:solidFill>
            </a:endParaRPr>
          </a:p>
          <a:p>
            <a:r>
              <a:rPr lang="en-US" dirty="0" smtClean="0"/>
              <a:t>		     </a:t>
            </a:r>
            <a:endParaRPr lang="en-US" dirty="0"/>
          </a:p>
        </p:txBody>
      </p:sp>
      <p:pic>
        <p:nvPicPr>
          <p:cNvPr id="3" name="Picture 2" descr="Screen Shot 2017-06-24 at 15.55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1" y="3829921"/>
            <a:ext cx="7043615" cy="268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23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5943" y="1144093"/>
            <a:ext cx="8889490" cy="314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43" y="325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666311"/>
                </a:solidFill>
                <a:latin typeface="Copperplate"/>
                <a:cs typeface="Copperplate"/>
              </a:rPr>
              <a:t>GRB host metallicities/ SN hosts</a:t>
            </a:r>
            <a:endParaRPr lang="en-US" sz="3200" dirty="0">
              <a:solidFill>
                <a:srgbClr val="666311"/>
              </a:solidFill>
              <a:latin typeface="Copperplate"/>
              <a:cs typeface="Copperplate"/>
            </a:endParaRPr>
          </a:p>
        </p:txBody>
      </p:sp>
      <p:pic>
        <p:nvPicPr>
          <p:cNvPr id="2" name="Picture 1" descr="Screen Shot 2017-06-16 at 11.50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81" y="1406935"/>
            <a:ext cx="4552462" cy="477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3539" y="1563077"/>
            <a:ext cx="35852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GRB hosts have systematically 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ower metallicities than SN </a:t>
            </a:r>
            <a:r>
              <a:rPr lang="en-US" sz="2000" dirty="0" smtClean="0"/>
              <a:t>hosts</a:t>
            </a:r>
            <a:endParaRPr lang="en-US" dirty="0"/>
          </a:p>
          <a:p>
            <a:r>
              <a:rPr lang="en-US" sz="1600" dirty="0" smtClean="0">
                <a:solidFill>
                  <a:srgbClr val="376092"/>
                </a:solidFill>
              </a:rPr>
              <a:t>(Modjaz+2008; Graham+2013)</a:t>
            </a: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Type </a:t>
            </a:r>
            <a:r>
              <a:rPr lang="en-US" sz="2000" dirty="0" err="1" smtClean="0">
                <a:solidFill>
                  <a:srgbClr val="000000"/>
                </a:solidFill>
              </a:rPr>
              <a:t>Ic</a:t>
            </a:r>
            <a:r>
              <a:rPr lang="en-US" sz="2000" dirty="0" smtClean="0">
                <a:solidFill>
                  <a:srgbClr val="000000"/>
                </a:solidFill>
              </a:rPr>
              <a:t> hosts more metal poor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376092"/>
                </a:solidFill>
              </a:rPr>
              <a:t>(Kelly+2014)</a:t>
            </a:r>
            <a:endParaRPr lang="en-US" sz="16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4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36613</TotalTime>
  <Words>1814</Words>
  <Application>Microsoft Macintosh PowerPoint</Application>
  <PresentationFormat>On-screen Show (4:3)</PresentationFormat>
  <Paragraphs>291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Star-forming  GRB host galaxies</vt:lpstr>
      <vt:lpstr>GRB hosts as tools </vt:lpstr>
      <vt:lpstr>GRB hosts – historical perspective</vt:lpstr>
      <vt:lpstr>GRB hosts – tracers of star-formation?</vt:lpstr>
      <vt:lpstr>GRB host – star-formation rates</vt:lpstr>
      <vt:lpstr>GRB hosts – total stellar masses</vt:lpstr>
      <vt:lpstr>Dark GRB hosts</vt:lpstr>
      <vt:lpstr>GRB hosts – metallicity threshold?</vt:lpstr>
      <vt:lpstr>GRB host metallicities/ SN hosts</vt:lpstr>
      <vt:lpstr>Metals in emission - diagnostics</vt:lpstr>
      <vt:lpstr>Metals in emission</vt:lpstr>
      <vt:lpstr>Metals in emission – resolved (slits)</vt:lpstr>
      <vt:lpstr>Metals in emission – resolved (IFU)</vt:lpstr>
      <vt:lpstr>Host metals in emission</vt:lpstr>
      <vt:lpstr>Host metals in emission</vt:lpstr>
      <vt:lpstr>Location within GRB host </vt:lpstr>
      <vt:lpstr>PowerPoint Presentation</vt:lpstr>
      <vt:lpstr>GRBs in absorption – metallicities</vt:lpstr>
      <vt:lpstr>GRB hosts - summary</vt:lpstr>
      <vt:lpstr>PowerPoint Presentation</vt:lpstr>
      <vt:lpstr>Escape fraction from GRB hosts</vt:lpstr>
      <vt:lpstr>GRB host – star-formation rates</vt:lpstr>
      <vt:lpstr>GRBs in absorption – distances</vt:lpstr>
      <vt:lpstr>Short GRB hosts</vt:lpstr>
    </vt:vector>
  </TitlesOfParts>
  <Company>DARK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Lise Christensen</dc:creator>
  <cp:lastModifiedBy>Lise Christensen</cp:lastModifiedBy>
  <cp:revision>631</cp:revision>
  <dcterms:created xsi:type="dcterms:W3CDTF">2016-11-06T12:32:56Z</dcterms:created>
  <dcterms:modified xsi:type="dcterms:W3CDTF">2017-06-25T19:08:05Z</dcterms:modified>
</cp:coreProperties>
</file>