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72" r:id="rId2"/>
    <p:sldId id="257" r:id="rId3"/>
    <p:sldId id="258" r:id="rId4"/>
    <p:sldId id="261" r:id="rId5"/>
    <p:sldId id="262" r:id="rId6"/>
    <p:sldId id="259" r:id="rId7"/>
    <p:sldId id="266" r:id="rId8"/>
    <p:sldId id="267" r:id="rId9"/>
    <p:sldId id="268" r:id="rId10"/>
    <p:sldId id="270" r:id="rId11"/>
    <p:sldId id="271" r:id="rId12"/>
    <p:sldId id="269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FB4"/>
    <a:srgbClr val="FFFFFF"/>
    <a:srgbClr val="800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6" autoAdjust="0"/>
  </p:normalViewPr>
  <p:slideViewPr>
    <p:cSldViewPr snapToGrid="0" snapToObjects="1">
      <p:cViewPr varScale="1">
        <p:scale>
          <a:sx n="71" d="100"/>
          <a:sy n="71" d="100"/>
        </p:scale>
        <p:origin x="-10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FC91-9BD6-9947-B433-F90CACD8BCC6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481245E-6386-FD4D-8029-251FE945B6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FC91-9BD6-9947-B433-F90CACD8BCC6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245E-6386-FD4D-8029-251FE945B6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FC91-9BD6-9947-B433-F90CACD8BCC6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245E-6386-FD4D-8029-251FE945B6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FC91-9BD6-9947-B433-F90CACD8BCC6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245E-6386-FD4D-8029-251FE945B6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FC91-9BD6-9947-B433-F90CACD8BCC6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481245E-6386-FD4D-8029-251FE945B6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FC91-9BD6-9947-B433-F90CACD8BCC6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245E-6386-FD4D-8029-251FE945B6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FC91-9BD6-9947-B433-F90CACD8BCC6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245E-6386-FD4D-8029-251FE945B6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FC91-9BD6-9947-B433-F90CACD8BCC6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245E-6386-FD4D-8029-251FE945B6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FC91-9BD6-9947-B433-F90CACD8BCC6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245E-6386-FD4D-8029-251FE945B6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FC91-9BD6-9947-B433-F90CACD8BCC6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245E-6386-FD4D-8029-251FE945B6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FC91-9BD6-9947-B433-F90CACD8BCC6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481245E-6386-FD4D-8029-251FE945B6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7C9FC91-9BD6-9947-B433-F90CACD8BCC6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481245E-6386-FD4D-8029-251FE945B6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00953" y="3200400"/>
            <a:ext cx="7785847" cy="1600200"/>
          </a:xfrm>
        </p:spPr>
        <p:txBody>
          <a:bodyPr>
            <a:normAutofit/>
          </a:bodyPr>
          <a:lstStyle/>
          <a:p>
            <a:pPr algn="l"/>
            <a:r>
              <a:rPr lang="en-IE" sz="2400" dirty="0" smtClean="0"/>
              <a:t>Asaf Pe’er,           </a:t>
            </a:r>
            <a:r>
              <a:rPr lang="en-IE" sz="2400" i="1" u="sng" dirty="0" smtClean="0"/>
              <a:t>Killian Long</a:t>
            </a:r>
            <a:r>
              <a:rPr lang="en-IE" sz="2400" dirty="0" smtClean="0"/>
              <a:t>,          Piergiorgio Casella</a:t>
            </a:r>
          </a:p>
          <a:p>
            <a:pPr algn="l"/>
            <a:r>
              <a:rPr lang="en-IE" sz="2400" dirty="0" smtClean="0"/>
              <a:t>(UCC)                     (UCC)                    (INAF-Roma)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Dynamical properties of internal shocks revisited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940172" y="5783381"/>
            <a:ext cx="3223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Astrophys. Journal, submitted</a:t>
            </a:r>
            <a:br>
              <a:rPr lang="en-US" dirty="0" smtClean="0"/>
            </a:br>
            <a:r>
              <a:rPr lang="en-US" dirty="0" smtClean="0"/>
              <a:t>arXiv:1610.08712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7149" y="147917"/>
            <a:ext cx="8229600" cy="53354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Observational consequences: synchrotron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34215" y="1170734"/>
            <a:ext cx="7195127" cy="2617888"/>
            <a:chOff x="1044404" y="1242827"/>
            <a:chExt cx="7195127" cy="2617888"/>
          </a:xfrm>
        </p:grpSpPr>
        <p:grpSp>
          <p:nvGrpSpPr>
            <p:cNvPr id="13" name="Group 31"/>
            <p:cNvGrpSpPr>
              <a:grpSpLocks/>
            </p:cNvGrpSpPr>
            <p:nvPr/>
          </p:nvGrpSpPr>
          <p:grpSpPr bwMode="auto">
            <a:xfrm>
              <a:off x="1044404" y="1889157"/>
              <a:ext cx="230909" cy="1953493"/>
              <a:chOff x="3792" y="1104"/>
              <a:chExt cx="528" cy="2112"/>
            </a:xfrm>
          </p:grpSpPr>
          <p:sp>
            <p:nvSpPr>
              <p:cNvPr id="51" name="Arc 32"/>
              <p:cNvSpPr>
                <a:spLocks/>
              </p:cNvSpPr>
              <p:nvPr/>
            </p:nvSpPr>
            <p:spPr bwMode="auto">
              <a:xfrm>
                <a:off x="3792" y="1104"/>
                <a:ext cx="528" cy="105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" name="Arc 33"/>
              <p:cNvSpPr>
                <a:spLocks/>
              </p:cNvSpPr>
              <p:nvPr/>
            </p:nvSpPr>
            <p:spPr bwMode="auto">
              <a:xfrm flipV="1">
                <a:off x="3792" y="2160"/>
                <a:ext cx="528" cy="105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4" name="Group 31"/>
            <p:cNvGrpSpPr>
              <a:grpSpLocks/>
            </p:cNvGrpSpPr>
            <p:nvPr/>
          </p:nvGrpSpPr>
          <p:grpSpPr bwMode="auto">
            <a:xfrm>
              <a:off x="8008622" y="1889157"/>
              <a:ext cx="230909" cy="1953493"/>
              <a:chOff x="3792" y="1104"/>
              <a:chExt cx="528" cy="2112"/>
            </a:xfrm>
          </p:grpSpPr>
          <p:sp>
            <p:nvSpPr>
              <p:cNvPr id="49" name="Arc 32"/>
              <p:cNvSpPr>
                <a:spLocks/>
              </p:cNvSpPr>
              <p:nvPr/>
            </p:nvSpPr>
            <p:spPr bwMode="auto">
              <a:xfrm>
                <a:off x="3792" y="1104"/>
                <a:ext cx="528" cy="105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" name="Arc 33"/>
              <p:cNvSpPr>
                <a:spLocks/>
              </p:cNvSpPr>
              <p:nvPr/>
            </p:nvSpPr>
            <p:spPr bwMode="auto">
              <a:xfrm flipV="1">
                <a:off x="3792" y="2160"/>
                <a:ext cx="528" cy="105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6" name="Group 40"/>
            <p:cNvGrpSpPr>
              <a:grpSpLocks/>
            </p:cNvGrpSpPr>
            <p:nvPr/>
          </p:nvGrpSpPr>
          <p:grpSpPr bwMode="auto">
            <a:xfrm>
              <a:off x="4611949" y="1907220"/>
              <a:ext cx="143163" cy="1953495"/>
              <a:chOff x="3792" y="1104"/>
              <a:chExt cx="528" cy="2112"/>
            </a:xfrm>
          </p:grpSpPr>
          <p:sp>
            <p:nvSpPr>
              <p:cNvPr id="47" name="Arc 41"/>
              <p:cNvSpPr>
                <a:spLocks/>
              </p:cNvSpPr>
              <p:nvPr/>
            </p:nvSpPr>
            <p:spPr bwMode="auto">
              <a:xfrm>
                <a:off x="3792" y="1104"/>
                <a:ext cx="528" cy="105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66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8" name="Arc 42"/>
              <p:cNvSpPr>
                <a:spLocks/>
              </p:cNvSpPr>
              <p:nvPr/>
            </p:nvSpPr>
            <p:spPr bwMode="auto">
              <a:xfrm flipV="1">
                <a:off x="3792" y="2160"/>
                <a:ext cx="528" cy="105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66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7" name="Group 31"/>
            <p:cNvGrpSpPr>
              <a:grpSpLocks/>
            </p:cNvGrpSpPr>
            <p:nvPr/>
          </p:nvGrpSpPr>
          <p:grpSpPr bwMode="auto">
            <a:xfrm>
              <a:off x="2676333" y="1889158"/>
              <a:ext cx="230909" cy="1953493"/>
              <a:chOff x="3792" y="1104"/>
              <a:chExt cx="528" cy="2112"/>
            </a:xfrm>
          </p:grpSpPr>
          <p:sp>
            <p:nvSpPr>
              <p:cNvPr id="45" name="Arc 32"/>
              <p:cNvSpPr>
                <a:spLocks/>
              </p:cNvSpPr>
              <p:nvPr/>
            </p:nvSpPr>
            <p:spPr bwMode="auto">
              <a:xfrm>
                <a:off x="3792" y="1104"/>
                <a:ext cx="528" cy="105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6" name="Arc 33"/>
              <p:cNvSpPr>
                <a:spLocks/>
              </p:cNvSpPr>
              <p:nvPr/>
            </p:nvSpPr>
            <p:spPr bwMode="auto">
              <a:xfrm flipV="1">
                <a:off x="3792" y="2160"/>
                <a:ext cx="528" cy="105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8" name="Group 31"/>
            <p:cNvGrpSpPr>
              <a:grpSpLocks/>
            </p:cNvGrpSpPr>
            <p:nvPr/>
          </p:nvGrpSpPr>
          <p:grpSpPr bwMode="auto">
            <a:xfrm>
              <a:off x="6260636" y="1907216"/>
              <a:ext cx="230909" cy="1953493"/>
              <a:chOff x="3792" y="1104"/>
              <a:chExt cx="528" cy="2112"/>
            </a:xfrm>
          </p:grpSpPr>
          <p:sp>
            <p:nvSpPr>
              <p:cNvPr id="43" name="Arc 32"/>
              <p:cNvSpPr>
                <a:spLocks/>
              </p:cNvSpPr>
              <p:nvPr/>
            </p:nvSpPr>
            <p:spPr bwMode="auto">
              <a:xfrm>
                <a:off x="3792" y="1104"/>
                <a:ext cx="528" cy="105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4" name="Arc 33"/>
              <p:cNvSpPr>
                <a:spLocks/>
              </p:cNvSpPr>
              <p:nvPr/>
            </p:nvSpPr>
            <p:spPr bwMode="auto">
              <a:xfrm flipV="1">
                <a:off x="3792" y="2160"/>
                <a:ext cx="528" cy="105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7168965" y="2693635"/>
              <a:ext cx="97013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Shell 1</a:t>
              </a:r>
              <a:br>
                <a:rPr lang="en-US" sz="2000" dirty="0" smtClean="0"/>
              </a:br>
              <a:r>
                <a:rPr lang="en-US" sz="2000" dirty="0" smtClean="0"/>
                <a:t> (slow)</a:t>
              </a:r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26046" y="2560796"/>
              <a:ext cx="97013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Shell 2</a:t>
              </a:r>
              <a:br>
                <a:rPr lang="en-US" sz="2000" dirty="0" smtClean="0"/>
              </a:br>
              <a:r>
                <a:rPr lang="en-US" sz="2000" dirty="0" smtClean="0"/>
                <a:t> (fast)</a:t>
              </a:r>
              <a:endParaRPr lang="en-US" sz="2000" dirty="0"/>
            </a:p>
          </p:txBody>
        </p:sp>
        <p:sp>
          <p:nvSpPr>
            <p:cNvPr id="24" name="AutoShape 37"/>
            <p:cNvSpPr>
              <a:spLocks noChangeArrowheads="1"/>
            </p:cNvSpPr>
            <p:nvPr/>
          </p:nvSpPr>
          <p:spPr bwMode="auto">
            <a:xfrm>
              <a:off x="2445424" y="2356358"/>
              <a:ext cx="923636" cy="265545"/>
            </a:xfrm>
            <a:prstGeom prst="curvedDownArrow">
              <a:avLst>
                <a:gd name="adj1" fmla="val 80000"/>
                <a:gd name="adj2" fmla="val 160000"/>
                <a:gd name="adj3" fmla="val 33333"/>
              </a:avLst>
            </a:prstGeom>
            <a:noFill/>
            <a:ln w="31750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42133" y="2727403"/>
              <a:ext cx="114005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shocked</a:t>
              </a:r>
              <a:br>
                <a:rPr lang="en-US" sz="2000" dirty="0" smtClean="0"/>
              </a:br>
              <a:r>
                <a:rPr lang="en-US" sz="2000" dirty="0" smtClean="0"/>
                <a:t>Shell 2</a:t>
              </a:r>
              <a:br>
                <a:rPr lang="en-US" sz="2000" dirty="0" smtClean="0"/>
              </a:br>
              <a:r>
                <a:rPr lang="en-US" sz="2000" dirty="0" smtClean="0"/>
                <a:t> </a:t>
              </a:r>
              <a:endParaRPr lang="en-US" sz="2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20580" y="2760850"/>
              <a:ext cx="114005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shocked</a:t>
              </a:r>
              <a:br>
                <a:rPr lang="en-US" sz="2000" dirty="0" smtClean="0"/>
              </a:br>
              <a:r>
                <a:rPr lang="en-US" sz="2000" dirty="0" smtClean="0"/>
                <a:t>Shell 1</a:t>
              </a:r>
              <a:br>
                <a:rPr lang="en-US" sz="2000" dirty="0" smtClean="0"/>
              </a:br>
              <a:r>
                <a:rPr lang="en-US" sz="2000" dirty="0" smtClean="0"/>
                <a:t> </a:t>
              </a:r>
              <a:endParaRPr lang="en-US" sz="2000" dirty="0"/>
            </a:p>
          </p:txBody>
        </p:sp>
        <p:sp>
          <p:nvSpPr>
            <p:cNvPr id="27" name="AutoShape 37"/>
            <p:cNvSpPr>
              <a:spLocks noChangeArrowheads="1"/>
            </p:cNvSpPr>
            <p:nvPr/>
          </p:nvSpPr>
          <p:spPr bwMode="auto">
            <a:xfrm>
              <a:off x="6029727" y="2394941"/>
              <a:ext cx="923636" cy="265545"/>
            </a:xfrm>
            <a:prstGeom prst="curvedDownArrow">
              <a:avLst>
                <a:gd name="adj1" fmla="val 80000"/>
                <a:gd name="adj2" fmla="val 160000"/>
                <a:gd name="adj3" fmla="val 33333"/>
              </a:avLst>
            </a:prstGeom>
            <a:noFill/>
            <a:ln w="31750">
              <a:solidFill>
                <a:srgbClr val="000080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scene3d>
              <a:camera prst="orthographicFront">
                <a:rot lat="0" lon="10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66628" y="1282147"/>
              <a:ext cx="112562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Forward</a:t>
              </a:r>
              <a:br>
                <a:rPr lang="en-US" sz="2000" dirty="0" smtClean="0"/>
              </a:br>
              <a:r>
                <a:rPr lang="en-US" sz="2000" dirty="0" smtClean="0"/>
                <a:t> shock</a:t>
              </a:r>
              <a:endParaRPr lang="en-US" sz="2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11546" y="1242827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Reverse </a:t>
              </a:r>
              <a:br>
                <a:rPr lang="en-US" sz="2000" dirty="0" smtClean="0"/>
              </a:br>
              <a:r>
                <a:rPr lang="en-US" sz="2000" dirty="0" smtClean="0"/>
                <a:t>shock</a:t>
              </a:r>
              <a:endParaRPr lang="en-US" sz="2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94697" y="1260889"/>
              <a:ext cx="15969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Contact </a:t>
              </a:r>
              <a:br>
                <a:rPr lang="en-US" sz="2000" dirty="0" smtClean="0"/>
              </a:br>
              <a:r>
                <a:rPr lang="en-US" sz="2000" dirty="0" smtClean="0"/>
                <a:t>discontinuity</a:t>
              </a:r>
              <a:endParaRPr lang="en-US" sz="2000" dirty="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4441" y="2025609"/>
              <a:ext cx="301660" cy="369332"/>
              <a:chOff x="7394441" y="2025609"/>
              <a:chExt cx="301660" cy="369332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7394441" y="2025609"/>
                <a:ext cx="301660" cy="36933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394441" y="2025609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1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5439614" y="2025609"/>
              <a:ext cx="301660" cy="369332"/>
              <a:chOff x="7394441" y="2025609"/>
              <a:chExt cx="301660" cy="369332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7394441" y="2025609"/>
                <a:ext cx="301660" cy="36933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394441" y="2025609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2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3713037" y="2025609"/>
              <a:ext cx="301660" cy="369332"/>
              <a:chOff x="7394441" y="2025609"/>
              <a:chExt cx="301660" cy="369332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7394441" y="2025609"/>
                <a:ext cx="301660" cy="36933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394441" y="2025609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3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907478" y="2007673"/>
              <a:ext cx="301660" cy="369332"/>
              <a:chOff x="7394441" y="2025609"/>
              <a:chExt cx="301660" cy="369332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7394441" y="2025609"/>
                <a:ext cx="301660" cy="36933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394441" y="2025609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4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</p:grpSp>
      </p:grp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56433011"/>
              </p:ext>
            </p:extLst>
          </p:nvPr>
        </p:nvGraphicFramePr>
        <p:xfrm>
          <a:off x="625689" y="4234008"/>
          <a:ext cx="2743200" cy="819150"/>
        </p:xfrm>
        <a:graphic>
          <a:graphicData uri="http://schemas.openxmlformats.org/presentationml/2006/ole">
            <p:oleObj spid="_x0000_s11277" name="Equation" r:id="rId3" imgW="1691280" imgH="493560" progId="Equation.3">
              <p:embed/>
            </p:oleObj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9521049"/>
              </p:ext>
            </p:extLst>
          </p:nvPr>
        </p:nvGraphicFramePr>
        <p:xfrm>
          <a:off x="110879" y="5053159"/>
          <a:ext cx="3993629" cy="839052"/>
        </p:xfrm>
        <a:graphic>
          <a:graphicData uri="http://schemas.openxmlformats.org/presentationml/2006/ole">
            <p:oleObj spid="_x0000_s11278" name="Equation" r:id="rId4" imgW="3606480" imgH="749160" progId="Equation.3">
              <p:embed/>
            </p:oleObj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75657093"/>
              </p:ext>
            </p:extLst>
          </p:nvPr>
        </p:nvGraphicFramePr>
        <p:xfrm>
          <a:off x="990476" y="5925704"/>
          <a:ext cx="1714624" cy="802410"/>
        </p:xfrm>
        <a:graphic>
          <a:graphicData uri="http://schemas.openxmlformats.org/presentationml/2006/ole">
            <p:oleObj spid="_x0000_s11279" name="Equation" r:id="rId5" imgW="1587240" imgH="736560" progId="Equation.3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43280" y="3441931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Width = </a:t>
            </a:r>
            <a:r>
              <a:rPr lang="en-US" sz="2000" dirty="0" smtClean="0">
                <a:latin typeface="Symbol" charset="2"/>
                <a:cs typeface="Symbol" charset="2"/>
              </a:rPr>
              <a:t>D</a:t>
            </a:r>
            <a:r>
              <a:rPr lang="en-US" sz="2000" baseline="-25000" dirty="0" smtClean="0"/>
              <a:t>4</a:t>
            </a:r>
            <a:endParaRPr lang="en-US" sz="2000" baseline="-25000" dirty="0"/>
          </a:p>
        </p:txBody>
      </p:sp>
      <p:sp>
        <p:nvSpPr>
          <p:cNvPr id="56" name="TextBox 55"/>
          <p:cNvSpPr txBox="1"/>
          <p:nvPr/>
        </p:nvSpPr>
        <p:spPr>
          <a:xfrm>
            <a:off x="6719652" y="3478686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Width = </a:t>
            </a:r>
            <a:r>
              <a:rPr lang="en-US" sz="2000" dirty="0" smtClean="0">
                <a:latin typeface="Symbol" charset="2"/>
                <a:cs typeface="Symbol" charset="2"/>
              </a:rPr>
              <a:t>D</a:t>
            </a:r>
            <a:r>
              <a:rPr lang="en-US" sz="2000" baseline="-25000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97053" y="6326909"/>
            <a:ext cx="631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(rel.)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4284508" y="4576761"/>
            <a:ext cx="925883" cy="1542329"/>
          </a:xfrm>
          <a:prstGeom prst="rightArrow">
            <a:avLst/>
          </a:prstGeom>
          <a:solidFill>
            <a:srgbClr val="660066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71269" y="4623625"/>
            <a:ext cx="31438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Synch. Emission provides</a:t>
            </a:r>
            <a:br>
              <a:rPr lang="en-US" sz="2000" dirty="0" smtClean="0"/>
            </a:br>
            <a:r>
              <a:rPr lang="en-US" sz="2000" b="1" dirty="0" smtClean="0">
                <a:solidFill>
                  <a:srgbClr val="0000FF"/>
                </a:solidFill>
              </a:rPr>
              <a:t>direct information </a:t>
            </a:r>
            <a:r>
              <a:rPr lang="en-US" sz="2000" dirty="0" smtClean="0"/>
              <a:t>about </a:t>
            </a:r>
            <a:br>
              <a:rPr lang="en-US" sz="2000" dirty="0" smtClean="0"/>
            </a:br>
            <a:r>
              <a:rPr lang="en-US" sz="2000" dirty="0" smtClean="0"/>
              <a:t>ratios of </a:t>
            </a:r>
            <a:r>
              <a:rPr lang="en-US" sz="2000" b="1" i="1" dirty="0" smtClean="0"/>
              <a:t>width, density,</a:t>
            </a:r>
          </a:p>
          <a:p>
            <a:r>
              <a:rPr lang="en-US" sz="2000" b="1" i="1" dirty="0" smtClean="0"/>
              <a:t> enthalpies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xmlns="" val="44628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7149" y="266772"/>
            <a:ext cx="8229600" cy="53354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Summary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149" y="849890"/>
            <a:ext cx="840439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charset="2"/>
              <a:buChar char=""/>
            </a:pPr>
            <a:r>
              <a:rPr lang="en-US" sz="2400" dirty="0" smtClean="0"/>
              <a:t> Internal shocks are (still) a leading model for explaining the rapid variability seen in GRBs, XRBs, AGN flares.</a:t>
            </a:r>
          </a:p>
          <a:p>
            <a:pPr marL="285750" indent="-285750">
              <a:buClr>
                <a:srgbClr val="FF0000"/>
              </a:buClr>
              <a:buFont typeface="Wingdings" charset="2"/>
              <a:buChar char=""/>
            </a:pPr>
            <a:endParaRPr lang="en-US" sz="2400" dirty="0"/>
          </a:p>
          <a:p>
            <a:pPr marL="285750" indent="-285750">
              <a:buClr>
                <a:srgbClr val="FF0000"/>
              </a:buClr>
              <a:buFont typeface="Wingdings" charset="2"/>
              <a:buChar char=""/>
            </a:pPr>
            <a:r>
              <a:rPr lang="en-US" sz="2400" dirty="0" smtClean="0"/>
              <a:t> Following the first collision, the shells are not cold.</a:t>
            </a:r>
          </a:p>
          <a:p>
            <a:pPr marL="285750" indent="-285750">
              <a:buClr>
                <a:srgbClr val="FF0000"/>
              </a:buClr>
              <a:buFont typeface="Wingdings" charset="2"/>
              <a:buChar char=""/>
            </a:pPr>
            <a:endParaRPr lang="en-US" sz="2400" dirty="0"/>
          </a:p>
          <a:p>
            <a:pPr marL="285750" indent="-285750">
              <a:buClr>
                <a:srgbClr val="FF0000"/>
              </a:buClr>
              <a:buFont typeface="Wingdings" charset="2"/>
              <a:buChar char=""/>
            </a:pPr>
            <a:r>
              <a:rPr lang="en-US" sz="2400" dirty="0" smtClean="0"/>
              <a:t> We solved the general problem of </a:t>
            </a:r>
            <a:r>
              <a:rPr lang="en-US" sz="2400" b="1" i="1" u="sng" dirty="0" smtClean="0"/>
              <a:t>arb. hot shells colliding at arb. speeds.</a:t>
            </a:r>
            <a:r>
              <a:rPr lang="en-US" sz="2400" dirty="0" smtClean="0"/>
              <a:t> We found simple analytical expressions in the </a:t>
            </a:r>
            <a:r>
              <a:rPr lang="en-US" sz="2400" b="1" i="1" dirty="0" smtClean="0">
                <a:solidFill>
                  <a:srgbClr val="000090"/>
                </a:solidFill>
              </a:rPr>
              <a:t>relativistic</a:t>
            </a:r>
            <a:r>
              <a:rPr lang="en-US" sz="2400" dirty="0" smtClean="0"/>
              <a:t> and </a:t>
            </a:r>
            <a:r>
              <a:rPr lang="en-US" sz="2400" b="1" i="1" dirty="0">
                <a:solidFill>
                  <a:srgbClr val="000090"/>
                </a:solidFill>
              </a:rPr>
              <a:t>Newtonian</a:t>
            </a:r>
            <a:r>
              <a:rPr lang="en-US" sz="2400" dirty="0" smtClean="0"/>
              <a:t> cases, for </a:t>
            </a:r>
            <a:r>
              <a:rPr lang="en-US" sz="2400" dirty="0" smtClean="0">
                <a:solidFill>
                  <a:srgbClr val="FF0000"/>
                </a:solidFill>
              </a:rPr>
              <a:t>“hot”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6600"/>
                </a:solidFill>
              </a:rPr>
              <a:t>“cool”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0000FF"/>
                </a:solidFill>
              </a:rPr>
              <a:t>“cold” </a:t>
            </a:r>
            <a:r>
              <a:rPr lang="en-US" sz="2400" dirty="0" smtClean="0"/>
              <a:t>regimes.</a:t>
            </a:r>
          </a:p>
          <a:p>
            <a:pPr marL="285750" indent="-285750">
              <a:buClr>
                <a:srgbClr val="FF0000"/>
              </a:buClr>
              <a:buFont typeface="Wingdings" charset="2"/>
              <a:buChar char=""/>
            </a:pPr>
            <a:endParaRPr lang="en-US" sz="2400" dirty="0"/>
          </a:p>
          <a:p>
            <a:pPr marL="285750" indent="-285750">
              <a:buClr>
                <a:srgbClr val="FF0000"/>
              </a:buClr>
              <a:buFont typeface="Wingdings" charset="2"/>
              <a:buChar char=""/>
            </a:pPr>
            <a:r>
              <a:rPr lang="en-US" sz="2400" dirty="0" smtClean="0"/>
              <a:t> Observations of synchrotron emission can </a:t>
            </a:r>
            <a:r>
              <a:rPr lang="en-US" sz="2400" b="1" i="1" dirty="0" smtClean="0"/>
              <a:t>probe the properties of the shells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/>
              </a:rPr>
              <a:t> properties of the inner engine</a:t>
            </a:r>
          </a:p>
          <a:p>
            <a:pPr marL="285750" indent="-285750">
              <a:buClr>
                <a:srgbClr val="FF0000"/>
              </a:buClr>
              <a:buFont typeface="Wingdings" charset="2"/>
              <a:buChar char=""/>
            </a:pPr>
            <a:endParaRPr lang="en-US" sz="2400" dirty="0">
              <a:sym typeface="Wingdings"/>
            </a:endParaRPr>
          </a:p>
          <a:p>
            <a:pPr>
              <a:buClr>
                <a:srgbClr val="FF0000"/>
              </a:buClr>
            </a:pP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325587" y="6210671"/>
            <a:ext cx="1825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Ap. J., submitted</a:t>
            </a:r>
            <a:br>
              <a:rPr lang="en-US" dirty="0" smtClean="0"/>
            </a:br>
            <a:r>
              <a:rPr lang="en-US" dirty="0" smtClean="0"/>
              <a:t>arXiv:1610.08712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512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7149" y="188258"/>
            <a:ext cx="8229600" cy="53354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Adiabatic index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055" y="838344"/>
            <a:ext cx="2624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Numerical calculation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2216727" y="6223000"/>
            <a:ext cx="6696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Exact numerical calculation at all regimes (Service, 1986)</a:t>
            </a:r>
            <a:endParaRPr lang="en-US" sz="2000" b="1" u="sng" dirty="0" smtClean="0">
              <a:solidFill>
                <a:srgbClr val="0000FF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16727" y="6223000"/>
            <a:ext cx="6696064" cy="36933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fig1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9109" y="1335107"/>
            <a:ext cx="5465618" cy="461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890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Non-relativistic Velocities</a:t>
            </a:r>
            <a:endParaRPr lang="en-IE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09850" y="2128837"/>
            <a:ext cx="43815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456"/>
            <a:ext cx="8229600" cy="599623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Motivation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370" y="1347305"/>
            <a:ext cx="5145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Rapid variability in X-ray lightcurve in GRBs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98" y="1947470"/>
            <a:ext cx="4236802" cy="28910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31871" y="1747415"/>
            <a:ext cx="4442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X-ray lightcurve of the XRB GX 339-4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844" y="2170545"/>
            <a:ext cx="3822956" cy="33932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23687" y="5495759"/>
            <a:ext cx="2332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(BATSE, Swift, Fermi</a:t>
            </a:r>
            <a:r>
              <a:rPr lang="mr-IN" dirty="0" smtClean="0"/>
              <a:t>…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62782" y="5865091"/>
            <a:ext cx="1562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(Casella+2010)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9370" y="866745"/>
            <a:ext cx="1937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How to explain - 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xmlns="" val="414013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 leading idea: internal shocks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76" y="1129962"/>
            <a:ext cx="6299048" cy="3504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945" y="4815358"/>
            <a:ext cx="8522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Rees &amp; Meszaros 1994; Sari &amp; Piran 1995, 1997; Kobayashi+1997; Daigne &amp; Mochkovich 1998; </a:t>
            </a:r>
            <a:br>
              <a:rPr lang="en-US" sz="2000" dirty="0" smtClean="0"/>
            </a:br>
            <a:r>
              <a:rPr lang="en-US" sz="2000" dirty="0" smtClean="0"/>
              <a:t>Meszaros 2000; </a:t>
            </a:r>
            <a:r>
              <a:rPr lang="mr-IN" sz="2000" dirty="0" smtClean="0"/>
              <a:t>…</a:t>
            </a:r>
            <a:r>
              <a:rPr lang="en-US" sz="2000" dirty="0" smtClean="0"/>
              <a:t>..  Figure from Meszaros &amp; Rees 2014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99655" y="5815050"/>
            <a:ext cx="7409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Variability in the inner engine </a:t>
            </a:r>
            <a:r>
              <a:rPr lang="en-US" sz="2000" dirty="0" smtClean="0">
                <a:sym typeface="Wingdings"/>
              </a:rPr>
              <a:t> ejection of separated plasma  shells; </a:t>
            </a:r>
          </a:p>
          <a:p>
            <a:r>
              <a:rPr lang="en-US" sz="2000" dirty="0" smtClean="0">
                <a:sym typeface="Wingdings"/>
              </a:rPr>
              <a:t>Fast shell catches slower shell ejected previously  Shock waves 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596420" y="5872025"/>
            <a:ext cx="8014180" cy="65091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863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46"/>
            <a:ext cx="8229600" cy="69272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 leading idea: internal shocks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109" y="820255"/>
            <a:ext cx="3375892" cy="1878288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H="1">
            <a:off x="1323109" y="1949824"/>
            <a:ext cx="1770476" cy="104890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303155" y="1949824"/>
            <a:ext cx="393231" cy="1152811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nip Same Side Corner Rectangle 39"/>
          <p:cNvSpPr/>
          <p:nvPr/>
        </p:nvSpPr>
        <p:spPr>
          <a:xfrm rot="5400000">
            <a:off x="2852883" y="3448999"/>
            <a:ext cx="1327727" cy="427182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034561" y="3249408"/>
            <a:ext cx="946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ymbol" charset="2"/>
                <a:cs typeface="Symbol" charset="2"/>
              </a:rPr>
              <a:t>b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&gt; </a:t>
            </a:r>
            <a:r>
              <a:rPr lang="en-US" sz="2000" dirty="0" smtClean="0">
                <a:latin typeface="Symbol" charset="2"/>
                <a:cs typeface="Symbol" charset="2"/>
              </a:rPr>
              <a:t>b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grpSp>
        <p:nvGrpSpPr>
          <p:cNvPr id="45" name="Group 31"/>
          <p:cNvGrpSpPr>
            <a:grpSpLocks/>
          </p:cNvGrpSpPr>
          <p:nvPr/>
        </p:nvGrpSpPr>
        <p:grpSpPr bwMode="auto">
          <a:xfrm>
            <a:off x="2350656" y="4684365"/>
            <a:ext cx="230909" cy="1953491"/>
            <a:chOff x="3792" y="1104"/>
            <a:chExt cx="528" cy="2112"/>
          </a:xfrm>
        </p:grpSpPr>
        <p:sp>
          <p:nvSpPr>
            <p:cNvPr id="46" name="Arc 32"/>
            <p:cNvSpPr>
              <a:spLocks/>
            </p:cNvSpPr>
            <p:nvPr/>
          </p:nvSpPr>
          <p:spPr bwMode="auto">
            <a:xfrm>
              <a:off x="3792" y="1104"/>
              <a:ext cx="528" cy="10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35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" name="Arc 33"/>
            <p:cNvSpPr>
              <a:spLocks/>
            </p:cNvSpPr>
            <p:nvPr/>
          </p:nvSpPr>
          <p:spPr bwMode="auto">
            <a:xfrm flipV="1">
              <a:off x="3792" y="2160"/>
              <a:ext cx="528" cy="10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35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0" name="Group 31"/>
          <p:cNvGrpSpPr>
            <a:grpSpLocks/>
          </p:cNvGrpSpPr>
          <p:nvPr/>
        </p:nvGrpSpPr>
        <p:grpSpPr bwMode="auto">
          <a:xfrm>
            <a:off x="7490692" y="4684362"/>
            <a:ext cx="230909" cy="1953491"/>
            <a:chOff x="3792" y="1104"/>
            <a:chExt cx="528" cy="2112"/>
          </a:xfrm>
        </p:grpSpPr>
        <p:sp>
          <p:nvSpPr>
            <p:cNvPr id="51" name="Arc 32"/>
            <p:cNvSpPr>
              <a:spLocks/>
            </p:cNvSpPr>
            <p:nvPr/>
          </p:nvSpPr>
          <p:spPr bwMode="auto">
            <a:xfrm>
              <a:off x="3792" y="1104"/>
              <a:ext cx="528" cy="10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35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" name="Arc 33"/>
            <p:cNvSpPr>
              <a:spLocks/>
            </p:cNvSpPr>
            <p:nvPr/>
          </p:nvSpPr>
          <p:spPr bwMode="auto">
            <a:xfrm flipV="1">
              <a:off x="3792" y="2160"/>
              <a:ext cx="528" cy="10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35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3" name="Group 40"/>
          <p:cNvGrpSpPr>
            <a:grpSpLocks/>
          </p:cNvGrpSpPr>
          <p:nvPr/>
        </p:nvGrpSpPr>
        <p:grpSpPr bwMode="auto">
          <a:xfrm>
            <a:off x="5029201" y="4684366"/>
            <a:ext cx="143163" cy="1953493"/>
            <a:chOff x="3792" y="1104"/>
            <a:chExt cx="528" cy="2112"/>
          </a:xfrm>
        </p:grpSpPr>
        <p:sp>
          <p:nvSpPr>
            <p:cNvPr id="54" name="Arc 41"/>
            <p:cNvSpPr>
              <a:spLocks/>
            </p:cNvSpPr>
            <p:nvPr/>
          </p:nvSpPr>
          <p:spPr bwMode="auto">
            <a:xfrm>
              <a:off x="3792" y="1104"/>
              <a:ext cx="528" cy="10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66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" name="Arc 42"/>
            <p:cNvSpPr>
              <a:spLocks/>
            </p:cNvSpPr>
            <p:nvPr/>
          </p:nvSpPr>
          <p:spPr bwMode="auto">
            <a:xfrm flipV="1">
              <a:off x="3792" y="2160"/>
              <a:ext cx="528" cy="10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66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6" name="Group 31"/>
          <p:cNvGrpSpPr>
            <a:grpSpLocks/>
          </p:cNvGrpSpPr>
          <p:nvPr/>
        </p:nvGrpSpPr>
        <p:grpSpPr bwMode="auto">
          <a:xfrm>
            <a:off x="3707930" y="4684366"/>
            <a:ext cx="230909" cy="1953491"/>
            <a:chOff x="3792" y="1104"/>
            <a:chExt cx="528" cy="2112"/>
          </a:xfrm>
        </p:grpSpPr>
        <p:sp>
          <p:nvSpPr>
            <p:cNvPr id="57" name="Arc 32"/>
            <p:cNvSpPr>
              <a:spLocks/>
            </p:cNvSpPr>
            <p:nvPr/>
          </p:nvSpPr>
          <p:spPr bwMode="auto">
            <a:xfrm>
              <a:off x="3792" y="1104"/>
              <a:ext cx="528" cy="10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" name="Arc 33"/>
            <p:cNvSpPr>
              <a:spLocks/>
            </p:cNvSpPr>
            <p:nvPr/>
          </p:nvSpPr>
          <p:spPr bwMode="auto">
            <a:xfrm flipV="1">
              <a:off x="3792" y="2160"/>
              <a:ext cx="528" cy="10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9" name="Group 31"/>
          <p:cNvGrpSpPr>
            <a:grpSpLocks/>
          </p:cNvGrpSpPr>
          <p:nvPr/>
        </p:nvGrpSpPr>
        <p:grpSpPr bwMode="auto">
          <a:xfrm>
            <a:off x="6216070" y="4684362"/>
            <a:ext cx="230909" cy="1953491"/>
            <a:chOff x="3792" y="1104"/>
            <a:chExt cx="528" cy="2112"/>
          </a:xfrm>
        </p:grpSpPr>
        <p:sp>
          <p:nvSpPr>
            <p:cNvPr id="60" name="Arc 32"/>
            <p:cNvSpPr>
              <a:spLocks/>
            </p:cNvSpPr>
            <p:nvPr/>
          </p:nvSpPr>
          <p:spPr bwMode="auto">
            <a:xfrm>
              <a:off x="3792" y="1104"/>
              <a:ext cx="528" cy="10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" name="Arc 33"/>
            <p:cNvSpPr>
              <a:spLocks/>
            </p:cNvSpPr>
            <p:nvPr/>
          </p:nvSpPr>
          <p:spPr bwMode="auto">
            <a:xfrm flipV="1">
              <a:off x="3792" y="2160"/>
              <a:ext cx="528" cy="10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3892170" y="3173694"/>
            <a:ext cx="9701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Shell 1</a:t>
            </a:r>
            <a:br>
              <a:rPr lang="en-US" sz="2000" dirty="0" smtClean="0"/>
            </a:br>
            <a:r>
              <a:rPr lang="en-US" sz="2000" dirty="0" smtClean="0"/>
              <a:t> (slow)</a:t>
            </a:r>
            <a:endParaRPr lang="en-US" sz="2000" dirty="0"/>
          </a:p>
        </p:txBody>
      </p:sp>
      <p:sp>
        <p:nvSpPr>
          <p:cNvPr id="63" name="TextBox 62"/>
          <p:cNvSpPr txBox="1"/>
          <p:nvPr/>
        </p:nvSpPr>
        <p:spPr>
          <a:xfrm>
            <a:off x="457200" y="3178768"/>
            <a:ext cx="9701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Shell 2</a:t>
            </a:r>
            <a:br>
              <a:rPr lang="en-US" sz="2000" dirty="0" smtClean="0"/>
            </a:br>
            <a:r>
              <a:rPr lang="en-US" sz="2000" dirty="0" smtClean="0"/>
              <a:t> (fast)</a:t>
            </a:r>
            <a:endParaRPr lang="en-US" sz="2000" dirty="0"/>
          </a:p>
        </p:txBody>
      </p:sp>
      <p:sp>
        <p:nvSpPr>
          <p:cNvPr id="64" name="TextBox 63"/>
          <p:cNvSpPr txBox="1"/>
          <p:nvPr/>
        </p:nvSpPr>
        <p:spPr>
          <a:xfrm>
            <a:off x="6683861" y="5479651"/>
            <a:ext cx="9701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Shell 1</a:t>
            </a:r>
            <a:br>
              <a:rPr lang="en-US" sz="2000" dirty="0" smtClean="0"/>
            </a:br>
            <a:r>
              <a:rPr lang="en-US" sz="2000" dirty="0" smtClean="0"/>
              <a:t> (slow)</a:t>
            </a:r>
            <a:endParaRPr lang="en-US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2726249" y="5337947"/>
            <a:ext cx="9701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Shell 2</a:t>
            </a:r>
            <a:br>
              <a:rPr lang="en-US" sz="2000" dirty="0" smtClean="0"/>
            </a:br>
            <a:r>
              <a:rPr lang="en-US" sz="2000" dirty="0" smtClean="0"/>
              <a:t> (fast)</a:t>
            </a:r>
            <a:endParaRPr lang="en-US" sz="2000" dirty="0"/>
          </a:p>
        </p:txBody>
      </p:sp>
      <p:sp>
        <p:nvSpPr>
          <p:cNvPr id="66" name="AutoShape 37"/>
          <p:cNvSpPr>
            <a:spLocks noChangeArrowheads="1"/>
          </p:cNvSpPr>
          <p:nvPr/>
        </p:nvSpPr>
        <p:spPr bwMode="auto">
          <a:xfrm>
            <a:off x="3516747" y="5172087"/>
            <a:ext cx="923636" cy="265545"/>
          </a:xfrm>
          <a:prstGeom prst="curvedDownArrow">
            <a:avLst>
              <a:gd name="adj1" fmla="val 80000"/>
              <a:gd name="adj2" fmla="val 160000"/>
              <a:gd name="adj3" fmla="val 33333"/>
            </a:avLst>
          </a:prstGeom>
          <a:noFill/>
          <a:ln w="3175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4072576" y="5399049"/>
            <a:ext cx="11400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shocked</a:t>
            </a:r>
            <a:br>
              <a:rPr lang="en-US" sz="2000" dirty="0" smtClean="0"/>
            </a:br>
            <a:r>
              <a:rPr lang="en-US" sz="2000" dirty="0" smtClean="0"/>
              <a:t>Shell 2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68" name="TextBox 67"/>
          <p:cNvSpPr txBox="1"/>
          <p:nvPr/>
        </p:nvSpPr>
        <p:spPr>
          <a:xfrm>
            <a:off x="5289464" y="5437632"/>
            <a:ext cx="11400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shocked</a:t>
            </a:r>
            <a:br>
              <a:rPr lang="en-US" sz="2000" dirty="0" smtClean="0"/>
            </a:br>
            <a:r>
              <a:rPr lang="en-US" sz="2000" dirty="0" smtClean="0"/>
              <a:t>Shell 1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70" name="AutoShape 37"/>
          <p:cNvSpPr>
            <a:spLocks noChangeArrowheads="1"/>
          </p:cNvSpPr>
          <p:nvPr/>
        </p:nvSpPr>
        <p:spPr bwMode="auto">
          <a:xfrm>
            <a:off x="5985161" y="5172087"/>
            <a:ext cx="923636" cy="265545"/>
          </a:xfrm>
          <a:prstGeom prst="curvedDownArrow">
            <a:avLst>
              <a:gd name="adj1" fmla="val 80000"/>
              <a:gd name="adj2" fmla="val 160000"/>
              <a:gd name="adj3" fmla="val 33333"/>
            </a:avLst>
          </a:prstGeom>
          <a:noFill/>
          <a:ln w="31750">
            <a:solidFill>
              <a:srgbClr val="00008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" name="Snip Same Side Corner Rectangle 70"/>
          <p:cNvSpPr/>
          <p:nvPr/>
        </p:nvSpPr>
        <p:spPr>
          <a:xfrm rot="5400000">
            <a:off x="902856" y="3448999"/>
            <a:ext cx="1327727" cy="427182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5696522" y="4315030"/>
            <a:ext cx="1866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Forward shock</a:t>
            </a:r>
            <a:endParaRPr lang="en-US" sz="2000" dirty="0"/>
          </a:p>
        </p:txBody>
      </p:sp>
      <p:sp>
        <p:nvSpPr>
          <p:cNvPr id="74" name="TextBox 73"/>
          <p:cNvSpPr txBox="1"/>
          <p:nvPr/>
        </p:nvSpPr>
        <p:spPr>
          <a:xfrm>
            <a:off x="3093585" y="4315034"/>
            <a:ext cx="1880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Reverse shock</a:t>
            </a:r>
            <a:endParaRPr lang="en-US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5281184" y="3249408"/>
            <a:ext cx="15969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Contact </a:t>
            </a:r>
            <a:br>
              <a:rPr lang="en-US" sz="2000" dirty="0" smtClean="0"/>
            </a:br>
            <a:r>
              <a:rPr lang="en-US" sz="2000" dirty="0" smtClean="0"/>
              <a:t>discontinuity</a:t>
            </a:r>
            <a:endParaRPr lang="en-US" sz="2000" dirty="0"/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5149274" y="3868311"/>
            <a:ext cx="260262" cy="715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AutoShape 18"/>
          <p:cNvSpPr>
            <a:spLocks noChangeArrowheads="1"/>
          </p:cNvSpPr>
          <p:nvPr/>
        </p:nvSpPr>
        <p:spPr bwMode="auto">
          <a:xfrm rot="2076046">
            <a:off x="1166867" y="4623917"/>
            <a:ext cx="762000" cy="609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6350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457200" y="5241743"/>
            <a:ext cx="2077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At time t</a:t>
            </a:r>
            <a:br>
              <a:rPr lang="en-US" sz="2000" dirty="0" smtClean="0"/>
            </a:br>
            <a:r>
              <a:rPr lang="en-US" sz="2000" dirty="0" smtClean="0"/>
              <a:t>Shells collide </a:t>
            </a:r>
            <a:r>
              <a:rPr lang="en-US" sz="2000" dirty="0" smtClean="0">
                <a:sym typeface="Wingdings"/>
              </a:rPr>
              <a:t> </a:t>
            </a:r>
            <a:endParaRPr lang="en-US" sz="2000" dirty="0"/>
          </a:p>
        </p:txBody>
      </p:sp>
      <p:sp>
        <p:nvSpPr>
          <p:cNvPr id="82" name="TextBox 81"/>
          <p:cNvSpPr txBox="1"/>
          <p:nvPr/>
        </p:nvSpPr>
        <p:spPr>
          <a:xfrm>
            <a:off x="5029201" y="1481784"/>
            <a:ext cx="3898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Following the first collision,</a:t>
            </a:r>
            <a:br>
              <a:rPr lang="en-US" sz="2000" b="1" dirty="0" smtClean="0"/>
            </a:br>
            <a:r>
              <a:rPr lang="en-US" sz="2000" b="1" dirty="0" smtClean="0"/>
              <a:t>the shells are no longer cold !!</a:t>
            </a:r>
            <a:endParaRPr lang="en-US" sz="2000" b="1" dirty="0"/>
          </a:p>
        </p:txBody>
      </p:sp>
      <p:sp>
        <p:nvSpPr>
          <p:cNvPr id="83" name="Rounded Rectangle 82"/>
          <p:cNvSpPr/>
          <p:nvPr/>
        </p:nvSpPr>
        <p:spPr>
          <a:xfrm>
            <a:off x="5029201" y="1505691"/>
            <a:ext cx="3898824" cy="65091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649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025" y="252926"/>
            <a:ext cx="8229600" cy="53354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Thermodynamic properties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403927" y="786470"/>
            <a:ext cx="7195127" cy="2638739"/>
            <a:chOff x="1044404" y="1242827"/>
            <a:chExt cx="7195127" cy="2638739"/>
          </a:xfrm>
        </p:grpSpPr>
        <p:grpSp>
          <p:nvGrpSpPr>
            <p:cNvPr id="45" name="Group 31"/>
            <p:cNvGrpSpPr>
              <a:grpSpLocks/>
            </p:cNvGrpSpPr>
            <p:nvPr/>
          </p:nvGrpSpPr>
          <p:grpSpPr bwMode="auto">
            <a:xfrm>
              <a:off x="1044404" y="1889157"/>
              <a:ext cx="230909" cy="1953493"/>
              <a:chOff x="3792" y="1104"/>
              <a:chExt cx="528" cy="2112"/>
            </a:xfrm>
          </p:grpSpPr>
          <p:sp>
            <p:nvSpPr>
              <p:cNvPr id="46" name="Arc 32"/>
              <p:cNvSpPr>
                <a:spLocks/>
              </p:cNvSpPr>
              <p:nvPr/>
            </p:nvSpPr>
            <p:spPr bwMode="auto">
              <a:xfrm>
                <a:off x="3792" y="1104"/>
                <a:ext cx="528" cy="105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7" name="Arc 33"/>
              <p:cNvSpPr>
                <a:spLocks/>
              </p:cNvSpPr>
              <p:nvPr/>
            </p:nvSpPr>
            <p:spPr bwMode="auto">
              <a:xfrm flipV="1">
                <a:off x="3792" y="2160"/>
                <a:ext cx="528" cy="105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0" name="Group 31"/>
            <p:cNvGrpSpPr>
              <a:grpSpLocks/>
            </p:cNvGrpSpPr>
            <p:nvPr/>
          </p:nvGrpSpPr>
          <p:grpSpPr bwMode="auto">
            <a:xfrm>
              <a:off x="8008622" y="1889157"/>
              <a:ext cx="230909" cy="1953493"/>
              <a:chOff x="3792" y="1104"/>
              <a:chExt cx="528" cy="2112"/>
            </a:xfrm>
          </p:grpSpPr>
          <p:sp>
            <p:nvSpPr>
              <p:cNvPr id="51" name="Arc 32"/>
              <p:cNvSpPr>
                <a:spLocks/>
              </p:cNvSpPr>
              <p:nvPr/>
            </p:nvSpPr>
            <p:spPr bwMode="auto">
              <a:xfrm>
                <a:off x="3792" y="1104"/>
                <a:ext cx="528" cy="105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" name="Arc 33"/>
              <p:cNvSpPr>
                <a:spLocks/>
              </p:cNvSpPr>
              <p:nvPr/>
            </p:nvSpPr>
            <p:spPr bwMode="auto">
              <a:xfrm flipV="1">
                <a:off x="3792" y="2160"/>
                <a:ext cx="528" cy="105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3" name="Group 40"/>
            <p:cNvGrpSpPr>
              <a:grpSpLocks/>
            </p:cNvGrpSpPr>
            <p:nvPr/>
          </p:nvGrpSpPr>
          <p:grpSpPr bwMode="auto">
            <a:xfrm>
              <a:off x="4611949" y="1907220"/>
              <a:ext cx="143163" cy="1953495"/>
              <a:chOff x="3792" y="1104"/>
              <a:chExt cx="528" cy="2112"/>
            </a:xfrm>
          </p:grpSpPr>
          <p:sp>
            <p:nvSpPr>
              <p:cNvPr id="54" name="Arc 41"/>
              <p:cNvSpPr>
                <a:spLocks/>
              </p:cNvSpPr>
              <p:nvPr/>
            </p:nvSpPr>
            <p:spPr bwMode="auto">
              <a:xfrm>
                <a:off x="3792" y="1104"/>
                <a:ext cx="528" cy="105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66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5" name="Arc 42"/>
              <p:cNvSpPr>
                <a:spLocks/>
              </p:cNvSpPr>
              <p:nvPr/>
            </p:nvSpPr>
            <p:spPr bwMode="auto">
              <a:xfrm flipV="1">
                <a:off x="3792" y="2160"/>
                <a:ext cx="528" cy="105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66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6" name="Group 31"/>
            <p:cNvGrpSpPr>
              <a:grpSpLocks/>
            </p:cNvGrpSpPr>
            <p:nvPr/>
          </p:nvGrpSpPr>
          <p:grpSpPr bwMode="auto">
            <a:xfrm>
              <a:off x="2676333" y="1889158"/>
              <a:ext cx="230909" cy="1953493"/>
              <a:chOff x="3792" y="1104"/>
              <a:chExt cx="528" cy="2112"/>
            </a:xfrm>
          </p:grpSpPr>
          <p:sp>
            <p:nvSpPr>
              <p:cNvPr id="57" name="Arc 32"/>
              <p:cNvSpPr>
                <a:spLocks/>
              </p:cNvSpPr>
              <p:nvPr/>
            </p:nvSpPr>
            <p:spPr bwMode="auto">
              <a:xfrm>
                <a:off x="3792" y="1104"/>
                <a:ext cx="528" cy="105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8" name="Arc 33"/>
              <p:cNvSpPr>
                <a:spLocks/>
              </p:cNvSpPr>
              <p:nvPr/>
            </p:nvSpPr>
            <p:spPr bwMode="auto">
              <a:xfrm flipV="1">
                <a:off x="3792" y="2160"/>
                <a:ext cx="528" cy="105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9" name="Group 31"/>
            <p:cNvGrpSpPr>
              <a:grpSpLocks/>
            </p:cNvGrpSpPr>
            <p:nvPr/>
          </p:nvGrpSpPr>
          <p:grpSpPr bwMode="auto">
            <a:xfrm>
              <a:off x="6260636" y="1907216"/>
              <a:ext cx="230909" cy="1953493"/>
              <a:chOff x="3792" y="1104"/>
              <a:chExt cx="528" cy="2112"/>
            </a:xfrm>
          </p:grpSpPr>
          <p:sp>
            <p:nvSpPr>
              <p:cNvPr id="60" name="Arc 32"/>
              <p:cNvSpPr>
                <a:spLocks/>
              </p:cNvSpPr>
              <p:nvPr/>
            </p:nvSpPr>
            <p:spPr bwMode="auto">
              <a:xfrm>
                <a:off x="3792" y="1104"/>
                <a:ext cx="528" cy="105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1" name="Arc 33"/>
              <p:cNvSpPr>
                <a:spLocks/>
              </p:cNvSpPr>
              <p:nvPr/>
            </p:nvSpPr>
            <p:spPr bwMode="auto">
              <a:xfrm flipV="1">
                <a:off x="3792" y="2160"/>
                <a:ext cx="528" cy="105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7168965" y="2693635"/>
              <a:ext cx="97013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Shell 1</a:t>
              </a:r>
              <a:br>
                <a:rPr lang="en-US" sz="2000" dirty="0" smtClean="0"/>
              </a:br>
              <a:r>
                <a:rPr lang="en-US" sz="2000" dirty="0" smtClean="0"/>
                <a:t> (slow)</a:t>
              </a:r>
              <a:endParaRPr lang="en-US" sz="20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526046" y="2560796"/>
              <a:ext cx="97013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Shell 2</a:t>
              </a:r>
              <a:br>
                <a:rPr lang="en-US" sz="2000" dirty="0" smtClean="0"/>
              </a:br>
              <a:r>
                <a:rPr lang="en-US" sz="2000" dirty="0" smtClean="0"/>
                <a:t> (fast)</a:t>
              </a:r>
              <a:endParaRPr lang="en-US" sz="2000" dirty="0"/>
            </a:p>
          </p:txBody>
        </p:sp>
        <p:sp>
          <p:nvSpPr>
            <p:cNvPr id="66" name="AutoShape 37"/>
            <p:cNvSpPr>
              <a:spLocks noChangeArrowheads="1"/>
            </p:cNvSpPr>
            <p:nvPr/>
          </p:nvSpPr>
          <p:spPr bwMode="auto">
            <a:xfrm>
              <a:off x="2445424" y="2356358"/>
              <a:ext cx="923636" cy="265545"/>
            </a:xfrm>
            <a:prstGeom prst="curvedDownArrow">
              <a:avLst>
                <a:gd name="adj1" fmla="val 80000"/>
                <a:gd name="adj2" fmla="val 160000"/>
                <a:gd name="adj3" fmla="val 33333"/>
              </a:avLst>
            </a:prstGeom>
            <a:noFill/>
            <a:ln w="31750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907242" y="2727403"/>
              <a:ext cx="114005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shocked</a:t>
              </a:r>
              <a:br>
                <a:rPr lang="en-US" sz="2000" dirty="0" smtClean="0"/>
              </a:br>
              <a:r>
                <a:rPr lang="en-US" sz="2000" dirty="0" smtClean="0"/>
                <a:t>Shell 2</a:t>
              </a:r>
              <a:br>
                <a:rPr lang="en-US" sz="2000" dirty="0" smtClean="0"/>
              </a:br>
              <a:r>
                <a:rPr lang="en-US" sz="2000" dirty="0" smtClean="0"/>
                <a:t> </a:t>
              </a:r>
              <a:endParaRPr lang="en-US" sz="20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872212" y="2865903"/>
              <a:ext cx="114005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shocked</a:t>
              </a:r>
              <a:br>
                <a:rPr lang="en-US" sz="2000" dirty="0" smtClean="0"/>
              </a:br>
              <a:r>
                <a:rPr lang="en-US" sz="2000" dirty="0" smtClean="0"/>
                <a:t>Shell 1</a:t>
              </a:r>
              <a:br>
                <a:rPr lang="en-US" sz="2000" dirty="0" smtClean="0"/>
              </a:br>
              <a:r>
                <a:rPr lang="en-US" sz="2000" dirty="0" smtClean="0"/>
                <a:t> </a:t>
              </a:r>
              <a:endParaRPr lang="en-US" sz="2000" dirty="0"/>
            </a:p>
          </p:txBody>
        </p:sp>
        <p:sp>
          <p:nvSpPr>
            <p:cNvPr id="70" name="AutoShape 37"/>
            <p:cNvSpPr>
              <a:spLocks noChangeArrowheads="1"/>
            </p:cNvSpPr>
            <p:nvPr/>
          </p:nvSpPr>
          <p:spPr bwMode="auto">
            <a:xfrm>
              <a:off x="6029727" y="2394941"/>
              <a:ext cx="923636" cy="265545"/>
            </a:xfrm>
            <a:prstGeom prst="curvedDownArrow">
              <a:avLst>
                <a:gd name="adj1" fmla="val 80000"/>
                <a:gd name="adj2" fmla="val 160000"/>
                <a:gd name="adj3" fmla="val 33333"/>
              </a:avLst>
            </a:prstGeom>
            <a:noFill/>
            <a:ln w="31750">
              <a:solidFill>
                <a:srgbClr val="000080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scene3d>
              <a:camera prst="orthographicFront">
                <a:rot lat="0" lon="10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966628" y="1282147"/>
              <a:ext cx="112562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Forward</a:t>
              </a:r>
              <a:br>
                <a:rPr lang="en-US" sz="2000" dirty="0" smtClean="0"/>
              </a:br>
              <a:r>
                <a:rPr lang="en-US" sz="2000" dirty="0" smtClean="0"/>
                <a:t> shock</a:t>
              </a:r>
              <a:endParaRPr lang="en-US" sz="20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211546" y="1242827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Reverse </a:t>
              </a:r>
              <a:br>
                <a:rPr lang="en-US" sz="2000" dirty="0" smtClean="0"/>
              </a:br>
              <a:r>
                <a:rPr lang="en-US" sz="2000" dirty="0" smtClean="0"/>
                <a:t>shock</a:t>
              </a:r>
              <a:endParaRPr lang="en-US" sz="20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194697" y="1260889"/>
              <a:ext cx="15969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Contact </a:t>
              </a:r>
              <a:br>
                <a:rPr lang="en-US" sz="2000" dirty="0" smtClean="0"/>
              </a:br>
              <a:r>
                <a:rPr lang="en-US" sz="2000" dirty="0" smtClean="0"/>
                <a:t>discontinuity</a:t>
              </a:r>
              <a:endParaRPr lang="en-US" sz="2000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7394441" y="2025609"/>
              <a:ext cx="301660" cy="369332"/>
              <a:chOff x="7394441" y="2025609"/>
              <a:chExt cx="301660" cy="369332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7394441" y="2025609"/>
                <a:ext cx="301660" cy="36933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394441" y="2025609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1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439614" y="2025609"/>
              <a:ext cx="301660" cy="369332"/>
              <a:chOff x="7394441" y="2025609"/>
              <a:chExt cx="301660" cy="369332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7394441" y="2025609"/>
                <a:ext cx="301660" cy="36933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7394441" y="2025609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2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3713037" y="2025609"/>
              <a:ext cx="301660" cy="369332"/>
              <a:chOff x="7394441" y="2025609"/>
              <a:chExt cx="301660" cy="369332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7394441" y="2025609"/>
                <a:ext cx="301660" cy="36933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7394441" y="2025609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3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1907478" y="2007673"/>
              <a:ext cx="301660" cy="369332"/>
              <a:chOff x="7394441" y="2025609"/>
              <a:chExt cx="301660" cy="369332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7394441" y="2025609"/>
                <a:ext cx="301660" cy="36933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7394441" y="2025609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4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121079" y="3086751"/>
            <a:ext cx="82046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Unknowns:</a:t>
            </a:r>
            <a:br>
              <a:rPr lang="en-US" b="1" u="sng" dirty="0" smtClean="0"/>
            </a:br>
            <a:r>
              <a:rPr lang="en-US" sz="2000" dirty="0" smtClean="0"/>
              <a:t>energy density      e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				e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			e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				e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number density     n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				n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			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				n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pressure		    p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				p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			p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				p</a:t>
            </a:r>
            <a:r>
              <a:rPr lang="en-US" sz="2000" baseline="-25000" dirty="0" smtClean="0"/>
              <a:t>1</a:t>
            </a:r>
          </a:p>
          <a:p>
            <a:r>
              <a:rPr lang="en-US" sz="2000" dirty="0" smtClean="0"/>
              <a:t>Velocity	                 </a:t>
            </a:r>
            <a:r>
              <a:rPr lang="en-US" sz="2000" dirty="0" smtClean="0">
                <a:latin typeface="Symbol" charset="2"/>
                <a:cs typeface="Symbol" charset="2"/>
              </a:rPr>
              <a:t>b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	  </a:t>
            </a:r>
            <a:r>
              <a:rPr lang="en-US" sz="2000" dirty="0">
                <a:latin typeface="Symbol" charset="2"/>
                <a:cs typeface="Symbol" charset="2"/>
              </a:rPr>
              <a:t>b</a:t>
            </a:r>
            <a:r>
              <a:rPr lang="en-US" sz="2000" baseline="-25000" dirty="0" smtClean="0"/>
              <a:t>rs</a:t>
            </a:r>
            <a:r>
              <a:rPr lang="en-US" sz="2000" dirty="0" smtClean="0"/>
              <a:t>		       </a:t>
            </a:r>
            <a:r>
              <a:rPr lang="en-US" sz="2000" dirty="0" smtClean="0">
                <a:latin typeface="Symbol" charset="2"/>
                <a:cs typeface="Symbol" charset="2"/>
              </a:rPr>
              <a:t>b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			</a:t>
            </a:r>
            <a:r>
              <a:rPr lang="en-US" sz="2000" dirty="0" smtClean="0">
                <a:latin typeface="Symbol" charset="2"/>
                <a:cs typeface="Symbol" charset="2"/>
              </a:rPr>
              <a:t>b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		 </a:t>
            </a:r>
            <a:r>
              <a:rPr lang="en-US" sz="2000" dirty="0" smtClean="0">
                <a:latin typeface="Symbol" charset="2"/>
                <a:cs typeface="Symbol" charset="2"/>
              </a:rPr>
              <a:t>b</a:t>
            </a:r>
            <a:r>
              <a:rPr lang="en-US" sz="2000" baseline="-25000" dirty="0" smtClean="0"/>
              <a:t>fs</a:t>
            </a:r>
            <a:r>
              <a:rPr lang="en-US" sz="2000" dirty="0" smtClean="0"/>
              <a:t>		</a:t>
            </a:r>
            <a:r>
              <a:rPr lang="en-US" sz="2000" dirty="0" smtClean="0">
                <a:latin typeface="Symbol" charset="2"/>
                <a:cs typeface="Symbol" charset="2"/>
              </a:rPr>
              <a:t>b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6712498" y="4598715"/>
            <a:ext cx="2006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Total 18 unknowns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78" y="4806410"/>
            <a:ext cx="87703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Knowns:</a:t>
            </a:r>
            <a:br>
              <a:rPr lang="en-US" sz="2000" b="1" u="sng" dirty="0" smtClean="0"/>
            </a:br>
            <a:r>
              <a:rPr lang="en-US" sz="2000" dirty="0" smtClean="0"/>
              <a:t>Shock jump conditions (x2): conservation particle, energy &amp; momentum flux densities : 6</a:t>
            </a:r>
            <a:br>
              <a:rPr lang="en-US" sz="2000" dirty="0" smtClean="0"/>
            </a:br>
            <a:r>
              <a:rPr lang="en-US" sz="2000" dirty="0" smtClean="0"/>
              <a:t>Contact discontinuity:   p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p</a:t>
            </a:r>
            <a:r>
              <a:rPr lang="en-US" sz="2000" baseline="-25000" dirty="0" smtClean="0"/>
              <a:t>3</a:t>
            </a:r>
            <a:r>
              <a:rPr lang="en-US" sz="2000" dirty="0"/>
              <a:t> </a:t>
            </a:r>
            <a:r>
              <a:rPr lang="en-US" sz="2000" dirty="0" smtClean="0"/>
              <a:t>; </a:t>
            </a:r>
            <a:r>
              <a:rPr lang="en-US" sz="2000" dirty="0" smtClean="0">
                <a:latin typeface="Symbol" charset="2"/>
                <a:cs typeface="Symbol" charset="2"/>
              </a:rPr>
              <a:t>b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</a:t>
            </a:r>
            <a:r>
              <a:rPr lang="en-US" sz="2000" dirty="0" smtClean="0">
                <a:latin typeface="Symbol" charset="2"/>
                <a:cs typeface="Symbol" charset="2"/>
              </a:rPr>
              <a:t>b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                                                                                          </a:t>
            </a:r>
          </a:p>
          <a:p>
            <a:r>
              <a:rPr lang="en-US" sz="2000" dirty="0" smtClean="0"/>
              <a:t>Equations of state:         p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= (</a:t>
            </a:r>
            <a:r>
              <a:rPr lang="en-US" sz="2000" dirty="0" smtClean="0">
                <a:latin typeface="Symbol" charset="2"/>
                <a:cs typeface="Symbol" charset="2"/>
              </a:rPr>
              <a:t>g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-1)(e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-n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), i=1..4  (</a:t>
            </a:r>
            <a:r>
              <a:rPr lang="en-US" sz="2000" dirty="0" smtClean="0">
                <a:latin typeface="Symbol" charset="2"/>
                <a:cs typeface="Symbol" charset="2"/>
              </a:rPr>
              <a:t>g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= adiabatic index)                                         </a:t>
            </a:r>
            <a:endParaRPr lang="en-US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6851068" y="6252960"/>
            <a:ext cx="196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Total 12 Equations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3118" y="6388472"/>
            <a:ext cx="5191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 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Need 6 boundary conditions</a:t>
            </a:r>
            <a:r>
              <a:rPr lang="en-US" dirty="0" smtClean="0">
                <a:sym typeface="Wingdings"/>
              </a:rPr>
              <a:t> (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b</a:t>
            </a:r>
            <a:r>
              <a:rPr lang="en-US" baseline="-25000" dirty="0" smtClean="0">
                <a:sym typeface="Wingdings"/>
              </a:rPr>
              <a:t>1</a:t>
            </a:r>
            <a:r>
              <a:rPr lang="en-US" dirty="0" smtClean="0">
                <a:sym typeface="Wingdings"/>
              </a:rPr>
              <a:t>, n</a:t>
            </a:r>
            <a:r>
              <a:rPr lang="en-US" baseline="-25000" dirty="0" smtClean="0">
                <a:sym typeface="Wingdings"/>
              </a:rPr>
              <a:t>1</a:t>
            </a:r>
            <a:r>
              <a:rPr lang="en-US" dirty="0" smtClean="0">
                <a:sym typeface="Wingdings"/>
              </a:rPr>
              <a:t>, e</a:t>
            </a:r>
            <a:r>
              <a:rPr lang="en-US" baseline="-25000" dirty="0" smtClean="0">
                <a:sym typeface="Wingdings"/>
              </a:rPr>
              <a:t>1</a:t>
            </a:r>
            <a:r>
              <a:rPr lang="en-US" dirty="0" smtClean="0">
                <a:sym typeface="Wingdings"/>
              </a:rPr>
              <a:t>, 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b</a:t>
            </a:r>
            <a:r>
              <a:rPr lang="en-US" baseline="-25000" dirty="0" smtClean="0">
                <a:sym typeface="Wingdings"/>
              </a:rPr>
              <a:t>4</a:t>
            </a:r>
            <a:r>
              <a:rPr lang="en-US" dirty="0" smtClean="0">
                <a:sym typeface="Wingdings"/>
              </a:rPr>
              <a:t>, e</a:t>
            </a:r>
            <a:r>
              <a:rPr lang="en-US" baseline="-25000" dirty="0" smtClean="0">
                <a:sym typeface="Wingdings"/>
              </a:rPr>
              <a:t>4</a:t>
            </a:r>
            <a:r>
              <a:rPr lang="en-US" dirty="0" smtClean="0">
                <a:sym typeface="Wingdings"/>
              </a:rPr>
              <a:t>, n</a:t>
            </a:r>
            <a:r>
              <a:rPr lang="en-US" baseline="-25000" dirty="0" smtClean="0">
                <a:sym typeface="Wingdings"/>
              </a:rPr>
              <a:t>4 </a:t>
            </a:r>
            <a:r>
              <a:rPr lang="en-US" dirty="0" smtClean="0">
                <a:sym typeface="Wingdings"/>
              </a:rPr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670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7149" y="266772"/>
            <a:ext cx="8229600" cy="53354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Results (I): colliding shell’s velocities </a:t>
            </a:r>
          </a:p>
        </p:txBody>
      </p:sp>
      <p:pic>
        <p:nvPicPr>
          <p:cNvPr id="6" name="Picture 5" descr="fig1.col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14" y="1350817"/>
            <a:ext cx="5675746" cy="45561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2201" y="970061"/>
            <a:ext cx="7528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Collision between </a:t>
            </a:r>
            <a:r>
              <a:rPr lang="en-US" sz="2000" b="1" dirty="0" smtClean="0"/>
              <a:t>cold </a:t>
            </a:r>
            <a:r>
              <a:rPr lang="en-US" sz="2000" dirty="0" smtClean="0"/>
              <a:t>plasmas: e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= e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= 0; n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/n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= 100;  </a:t>
            </a:r>
            <a:r>
              <a:rPr lang="en-US" sz="2000" dirty="0" smtClean="0">
                <a:latin typeface="Symbol" charset="2"/>
                <a:cs typeface="Symbol" charset="2"/>
              </a:rPr>
              <a:t>G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= 1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853427" y="2474127"/>
            <a:ext cx="3217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Relativistic limit (</a:t>
            </a:r>
            <a:r>
              <a:rPr lang="en-US" sz="2000" dirty="0" smtClean="0">
                <a:latin typeface="Symbol" charset="2"/>
                <a:cs typeface="Symbol" charset="2"/>
              </a:rPr>
              <a:t>G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&gt;&gt;1):  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738209" y="1570289"/>
            <a:ext cx="3264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ymbol" charset="2"/>
                <a:cs typeface="Symbol" charset="2"/>
              </a:rPr>
              <a:t>G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: L.F. of shocked plasma </a:t>
            </a:r>
          </a:p>
          <a:p>
            <a:r>
              <a:rPr lang="en-US" sz="2000" dirty="0" smtClean="0"/>
              <a:t>(3) as seen from region (4)</a:t>
            </a:r>
            <a:endParaRPr lang="en-US" sz="20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46374868"/>
              </p:ext>
            </p:extLst>
          </p:nvPr>
        </p:nvGraphicFramePr>
        <p:xfrm>
          <a:off x="6269182" y="2874237"/>
          <a:ext cx="2172279" cy="819728"/>
        </p:xfrm>
        <a:graphic>
          <a:graphicData uri="http://schemas.openxmlformats.org/presentationml/2006/ole">
            <p:oleObj spid="_x0000_s6159" name="Equation" r:id="rId4" imgW="1334520" imgH="49356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269182" y="3786970"/>
            <a:ext cx="2759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ymbol" charset="2"/>
                <a:cs typeface="Symbol" charset="2"/>
              </a:rPr>
              <a:t>w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= e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+ p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= enthalpy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013566" y="4435411"/>
            <a:ext cx="2989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Non. Rel. limit (</a:t>
            </a:r>
            <a:r>
              <a:rPr lang="en-US" sz="2000" dirty="0" smtClean="0">
                <a:latin typeface="Symbol" charset="2"/>
                <a:cs typeface="Symbol" charset="2"/>
              </a:rPr>
              <a:t>b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&lt;&lt;1), cold:  </a:t>
            </a:r>
            <a:endParaRPr lang="en-US" sz="20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8585072"/>
              </p:ext>
            </p:extLst>
          </p:nvPr>
        </p:nvGraphicFramePr>
        <p:xfrm>
          <a:off x="7148774" y="4768850"/>
          <a:ext cx="1577975" cy="1454150"/>
        </p:xfrm>
        <a:graphic>
          <a:graphicData uri="http://schemas.openxmlformats.org/presentationml/2006/ole">
            <p:oleObj spid="_x0000_s6160" name="Equation" r:id="rId5" imgW="969120" imgH="886680" progId="Equation.3">
              <p:embed/>
            </p:oleObj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H="1" flipV="1">
            <a:off x="4572000" y="1951182"/>
            <a:ext cx="1666823" cy="131618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003612" y="4156303"/>
            <a:ext cx="5145162" cy="133009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3435" y="6223000"/>
            <a:ext cx="7848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Simple analytical expressions; L.F. depends on ratio of </a:t>
            </a:r>
            <a:r>
              <a:rPr lang="en-US" sz="2000" b="1" u="sng" dirty="0" smtClean="0">
                <a:solidFill>
                  <a:srgbClr val="0000FF"/>
                </a:solidFill>
              </a:rPr>
              <a:t>enthalpies</a:t>
            </a:r>
            <a:endParaRPr lang="en-US" sz="2000" b="1" u="sng" dirty="0">
              <a:solidFill>
                <a:srgbClr val="0000FF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93436" y="6223000"/>
            <a:ext cx="7649611" cy="40396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6238823" y="1593487"/>
            <a:ext cx="20550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5902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47" y="209050"/>
            <a:ext cx="9236364" cy="53354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Results (II): minimum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velocity for shock formation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7149" y="636668"/>
            <a:ext cx="832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Collision between hot plasmas: e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/n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 = 15, e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/n</a:t>
            </a:r>
            <a:r>
              <a:rPr lang="en-US" sz="2000" baseline="-25000" dirty="0"/>
              <a:t>4</a:t>
            </a:r>
            <a:r>
              <a:rPr lang="en-US" sz="2000" dirty="0" smtClean="0"/>
              <a:t>  = 10; n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/n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= 1;  </a:t>
            </a:r>
            <a:r>
              <a:rPr lang="en-US" sz="2000" dirty="0" smtClean="0">
                <a:latin typeface="Symbol" charset="2"/>
                <a:cs typeface="Symbol" charset="2"/>
              </a:rPr>
              <a:t>G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= 1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897418" y="2097741"/>
            <a:ext cx="2713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Relativistic limit (</a:t>
            </a:r>
            <a:r>
              <a:rPr lang="en-US" sz="2000" dirty="0" smtClean="0">
                <a:latin typeface="Symbol" charset="2"/>
                <a:cs typeface="Symbol" charset="2"/>
              </a:rPr>
              <a:t>G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&gt;&gt;1):  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817155" y="1216346"/>
            <a:ext cx="3284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ymbol" charset="2"/>
                <a:cs typeface="Symbol" charset="2"/>
              </a:rPr>
              <a:t>G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: L.F. of shocked plasma</a:t>
            </a:r>
          </a:p>
          <a:p>
            <a:r>
              <a:rPr lang="en-US" sz="2000" dirty="0" smtClean="0"/>
              <a:t> (3) as seen from region (4)</a:t>
            </a:r>
            <a:endParaRPr lang="en-US" sz="20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75636738"/>
              </p:ext>
            </p:extLst>
          </p:nvPr>
        </p:nvGraphicFramePr>
        <p:xfrm>
          <a:off x="6153150" y="3029744"/>
          <a:ext cx="2457450" cy="798512"/>
        </p:xfrm>
        <a:graphic>
          <a:graphicData uri="http://schemas.openxmlformats.org/presentationml/2006/ole">
            <p:oleObj spid="_x0000_s7175" name="Equation" r:id="rId3" imgW="1508400" imgH="48456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992905" y="4020671"/>
            <a:ext cx="2759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ymbol" charset="2"/>
                <a:cs typeface="Symbol" charset="2"/>
              </a:rPr>
              <a:t>w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= e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+ p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= enthalpy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497149" y="5507681"/>
            <a:ext cx="80810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Lower limit on L.F. depends on ratio of </a:t>
            </a:r>
            <a:r>
              <a:rPr lang="en-US" sz="2000" b="1" u="sng" dirty="0" smtClean="0">
                <a:solidFill>
                  <a:srgbClr val="0000FF"/>
                </a:solidFill>
              </a:rPr>
              <a:t>enthalpies</a:t>
            </a:r>
          </a:p>
          <a:p>
            <a:r>
              <a:rPr lang="en-US" sz="2000" b="1" dirty="0" smtClean="0"/>
              <a:t>Physical origin: impossibility of dissipating thermal energy from </a:t>
            </a:r>
          </a:p>
          <a:p>
            <a:r>
              <a:rPr lang="en-US" sz="2000" b="1" dirty="0" smtClean="0"/>
              <a:t>hot plasma</a:t>
            </a:r>
            <a:endParaRPr lang="en-US" sz="20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497149" y="5511658"/>
            <a:ext cx="8323945" cy="101168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fig3a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467" y="1160709"/>
            <a:ext cx="5400688" cy="4335318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5992905" y="3029744"/>
            <a:ext cx="2617695" cy="79851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410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3058" y="161364"/>
            <a:ext cx="8970124" cy="53354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Results (III): energy density, energy per particle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055" y="838344"/>
            <a:ext cx="832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Collision between hot plasmas: e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/n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 = 15, e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/n</a:t>
            </a:r>
            <a:r>
              <a:rPr lang="en-US" sz="2000" baseline="-25000" dirty="0"/>
              <a:t>4</a:t>
            </a:r>
            <a:r>
              <a:rPr lang="en-US" sz="2000" dirty="0" smtClean="0"/>
              <a:t>  = 10; n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/n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= 1;  </a:t>
            </a:r>
            <a:r>
              <a:rPr lang="en-US" sz="2000" dirty="0" smtClean="0">
                <a:latin typeface="Symbol" charset="2"/>
                <a:cs typeface="Symbol" charset="2"/>
              </a:rPr>
              <a:t>G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= 1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155032" y="1207676"/>
            <a:ext cx="3414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1. Relativistic limit (</a:t>
            </a:r>
            <a:r>
              <a:rPr lang="en-US" sz="2000" b="1" dirty="0" smtClean="0">
                <a:latin typeface="Symbol" charset="2"/>
                <a:cs typeface="Symbol" charset="2"/>
              </a:rPr>
              <a:t>G</a:t>
            </a:r>
            <a:r>
              <a:rPr lang="en-US" sz="2000" b="1" baseline="-25000" dirty="0" smtClean="0"/>
              <a:t>4</a:t>
            </a:r>
            <a:r>
              <a:rPr lang="en-US" sz="2000" b="1" dirty="0" smtClean="0"/>
              <a:t>&gt;&gt;1):  </a:t>
            </a:r>
            <a:endParaRPr lang="en-US" sz="2000" b="1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03196867"/>
              </p:ext>
            </p:extLst>
          </p:nvPr>
        </p:nvGraphicFramePr>
        <p:xfrm>
          <a:off x="1219203" y="5281396"/>
          <a:ext cx="1965325" cy="409575"/>
        </p:xfrm>
        <a:graphic>
          <a:graphicData uri="http://schemas.openxmlformats.org/presentationml/2006/ole">
            <p:oleObj spid="_x0000_s8206" name="Equation" r:id="rId3" imgW="1206720" imgH="23760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298239" y="6161912"/>
            <a:ext cx="5675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Simple analytical expressions in relativistic limit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298239" y="6204703"/>
            <a:ext cx="5394981" cy="32654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fig1b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76" y="1588422"/>
            <a:ext cx="4356553" cy="3662667"/>
          </a:xfrm>
          <a:prstGeom prst="rect">
            <a:avLst/>
          </a:prstGeom>
        </p:spPr>
      </p:pic>
      <p:pic>
        <p:nvPicPr>
          <p:cNvPr id="6" name="Picture 5" descr="fig1c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4331" y="1588422"/>
            <a:ext cx="3992418" cy="3447235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70319753"/>
              </p:ext>
            </p:extLst>
          </p:nvPr>
        </p:nvGraphicFramePr>
        <p:xfrm>
          <a:off x="6131935" y="5251089"/>
          <a:ext cx="1841500" cy="738188"/>
        </p:xfrm>
        <a:graphic>
          <a:graphicData uri="http://schemas.openxmlformats.org/presentationml/2006/ole">
            <p:oleObj spid="_x0000_s8207" name="Equation" r:id="rId6" imgW="1133640" imgH="447840" progId="Equation.3">
              <p:embed/>
            </p:oleObj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V="1">
            <a:off x="2874818" y="2955636"/>
            <a:ext cx="280214" cy="229545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693221" y="2756647"/>
            <a:ext cx="0" cy="249444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6952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47" y="228599"/>
            <a:ext cx="9144000" cy="53354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Results (IV): energy density, energy per particle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235" y="838344"/>
            <a:ext cx="8829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Collision between cold plasmas: e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/n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 = 1.0001, e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/n</a:t>
            </a:r>
            <a:r>
              <a:rPr lang="en-US" sz="2000" baseline="-25000" dirty="0"/>
              <a:t>4</a:t>
            </a:r>
            <a:r>
              <a:rPr lang="en-US" sz="2000" dirty="0" smtClean="0"/>
              <a:t>  = 1.002; n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/n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= 1/20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2371436" y="5853668"/>
            <a:ext cx="5037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Simple analytical expressions in all limits. </a:t>
            </a:r>
            <a:endParaRPr lang="en-US" sz="2000" b="1" u="sng" dirty="0" smtClean="0">
              <a:solidFill>
                <a:srgbClr val="0000FF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16727" y="5853667"/>
            <a:ext cx="4937108" cy="40011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73401" y="1207676"/>
            <a:ext cx="4778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2. Non-relativistic limit (</a:t>
            </a:r>
            <a:r>
              <a:rPr lang="en-US" sz="2000" b="1" dirty="0" smtClean="0">
                <a:latin typeface="Symbol" charset="2"/>
                <a:cs typeface="Symbol" charset="2"/>
              </a:rPr>
              <a:t>b</a:t>
            </a:r>
            <a:r>
              <a:rPr lang="en-US" sz="2000" b="1" baseline="-25000" dirty="0" smtClean="0"/>
              <a:t>4</a:t>
            </a:r>
            <a:r>
              <a:rPr lang="en-US" sz="2000" b="1" dirty="0" smtClean="0"/>
              <a:t>&lt;&lt;1):  </a:t>
            </a:r>
            <a:endParaRPr lang="en-US" sz="2000" b="1" dirty="0"/>
          </a:p>
        </p:txBody>
      </p:sp>
      <p:pic>
        <p:nvPicPr>
          <p:cNvPr id="3" name="Picture 2" descr="fig2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436" y="1715654"/>
            <a:ext cx="4680112" cy="39346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4909" y="2032000"/>
            <a:ext cx="3369833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Discriminate between:</a:t>
            </a:r>
            <a:br>
              <a:rPr lang="en-US" sz="2000" dirty="0" smtClean="0"/>
            </a:br>
            <a:endParaRPr lang="en-US" sz="24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Hot:</a:t>
            </a:r>
            <a:r>
              <a:rPr lang="en-US" sz="2000" dirty="0" smtClean="0"/>
              <a:t> (e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-n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)/n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&gt;&gt; 1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>
                <a:solidFill>
                  <a:srgbClr val="FF6600"/>
                </a:solidFill>
              </a:rPr>
              <a:t>Cool: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charset="2"/>
                <a:cs typeface="Symbol" charset="2"/>
              </a:rPr>
              <a:t>b</a:t>
            </a:r>
            <a:r>
              <a:rPr lang="en-US" sz="2000" baseline="-25000" dirty="0" smtClean="0"/>
              <a:t>2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&lt;&lt;  (e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-n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)/n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&lt;&lt; 1</a:t>
            </a:r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>
                <a:solidFill>
                  <a:srgbClr val="0000FF"/>
                </a:solidFill>
              </a:rPr>
              <a:t>Cold:</a:t>
            </a:r>
            <a:r>
              <a:rPr lang="en-US" sz="2000" dirty="0" smtClean="0"/>
              <a:t> (e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-n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)/n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&lt;&lt; </a:t>
            </a:r>
            <a:r>
              <a:rPr lang="en-US" sz="2000" dirty="0" smtClean="0">
                <a:latin typeface="Symbol" charset="2"/>
                <a:cs typeface="Symbol" charset="2"/>
              </a:rPr>
              <a:t>b</a:t>
            </a:r>
            <a:r>
              <a:rPr lang="en-US" sz="2000" baseline="-25000" dirty="0" smtClean="0"/>
              <a:t>2</a:t>
            </a:r>
            <a:r>
              <a:rPr lang="en-US" sz="2000" baseline="30000" dirty="0" smtClean="0"/>
              <a:t>2</a:t>
            </a:r>
            <a:endParaRPr lang="en-US" sz="2000" baseline="30000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620818" y="3856182"/>
            <a:ext cx="2944091" cy="57727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754910" y="3625273"/>
            <a:ext cx="3809999" cy="484909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1557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4598</TotalTime>
  <Words>580</Words>
  <Application>Microsoft Office PowerPoint</Application>
  <PresentationFormat>On-screen Show (4:3)</PresentationFormat>
  <Paragraphs>105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Equity</vt:lpstr>
      <vt:lpstr>Equation</vt:lpstr>
      <vt:lpstr>Dynamical properties of internal shocks revisited</vt:lpstr>
      <vt:lpstr>Motivation</vt:lpstr>
      <vt:lpstr>A leading idea: internal shocks </vt:lpstr>
      <vt:lpstr>A leading idea: internal shocks </vt:lpstr>
      <vt:lpstr>Thermodynamic properties</vt:lpstr>
      <vt:lpstr>Results (I): colliding shell’s velocities </vt:lpstr>
      <vt:lpstr>Results (II): minimum velocity for shock formation</vt:lpstr>
      <vt:lpstr>Results (III): energy density, energy per particle</vt:lpstr>
      <vt:lpstr>Results (IV): energy density, energy per particle</vt:lpstr>
      <vt:lpstr>Observational consequences: synchrotron</vt:lpstr>
      <vt:lpstr>Summary</vt:lpstr>
      <vt:lpstr>Adiabatic index</vt:lpstr>
      <vt:lpstr>Non-relativistic Velocities</vt:lpstr>
    </vt:vector>
  </TitlesOfParts>
  <Company>Physics Department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Dynamical properties of internal shocks revised</dc:title>
  <dc:creator>Asaf Pe'er</dc:creator>
  <cp:lastModifiedBy>Killian</cp:lastModifiedBy>
  <cp:revision>71</cp:revision>
  <dcterms:created xsi:type="dcterms:W3CDTF">2017-06-07T15:57:27Z</dcterms:created>
  <dcterms:modified xsi:type="dcterms:W3CDTF">2017-06-22T18:21:54Z</dcterms:modified>
</cp:coreProperties>
</file>