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7" r:id="rId3"/>
    <p:sldId id="288" r:id="rId4"/>
    <p:sldId id="281" r:id="rId5"/>
    <p:sldId id="258" r:id="rId6"/>
    <p:sldId id="290" r:id="rId7"/>
    <p:sldId id="259" r:id="rId8"/>
    <p:sldId id="301" r:id="rId9"/>
    <p:sldId id="264" r:id="rId10"/>
    <p:sldId id="269" r:id="rId11"/>
    <p:sldId id="280" r:id="rId12"/>
    <p:sldId id="273" r:id="rId13"/>
    <p:sldId id="274" r:id="rId14"/>
    <p:sldId id="306" r:id="rId15"/>
    <p:sldId id="305" r:id="rId16"/>
    <p:sldId id="268" r:id="rId17"/>
    <p:sldId id="267" r:id="rId18"/>
    <p:sldId id="29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6600"/>
    <a:srgbClr val="FFFF03"/>
    <a:srgbClr val="058000"/>
    <a:srgbClr val="890011"/>
    <a:srgbClr val="B7DEE8"/>
    <a:srgbClr val="F3F3F3"/>
    <a:srgbClr val="B8BDC8"/>
    <a:srgbClr val="ABB1BB"/>
    <a:srgbClr val="7EE4F0"/>
    <a:srgbClr val="FDFDF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7236" autoAdjust="0"/>
    <p:restoredTop sz="86501" autoAdjust="0"/>
  </p:normalViewPr>
  <p:slideViewPr>
    <p:cSldViewPr snapToGrid="0" snapToObjects="1">
      <p:cViewPr>
        <p:scale>
          <a:sx n="100" d="100"/>
          <a:sy n="100" d="100"/>
        </p:scale>
        <p:origin x="-1032" y="-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4E51-8786-F845-B753-A0678D9ECBA4}" type="datetimeFigureOut">
              <a:rPr lang="es-ES_tradnl" smtClean="0"/>
              <a:pPr/>
              <a:t>6/26/17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D9F3D-74E3-BF4F-951E-D391532A6D5A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A08CD-DD35-459F-A481-E0BFF350B0F6}" type="datetimeFigureOut">
              <a:rPr lang="en-US" smtClean="0"/>
              <a:pPr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FBF2B-A94B-4860-B326-551A2BAC12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2202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FBF2B-A94B-4860-B326-551A2BAC12F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39430" y="5940065"/>
            <a:ext cx="1577152" cy="701990"/>
          </a:xfrm>
          <a:prstGeom prst="rect">
            <a:avLst/>
          </a:prstGeom>
        </p:spPr>
      </p:pic>
      <p:pic>
        <p:nvPicPr>
          <p:cNvPr id="6" name="Picture 5" descr="gw_txt_4cp_pos_0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4784" y="5940065"/>
            <a:ext cx="921650" cy="701990"/>
          </a:xfrm>
          <a:prstGeom prst="rect">
            <a:avLst/>
          </a:prstGeom>
        </p:spPr>
      </p:pic>
      <p:pic>
        <p:nvPicPr>
          <p:cNvPr id="8" name="Picture 7" descr="logo_Fract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785" y="5940065"/>
            <a:ext cx="899987" cy="70199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24177" y="5692669"/>
            <a:ext cx="8692405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_ia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2417" y="5940065"/>
            <a:ext cx="913388" cy="70199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35985" y="344144"/>
            <a:ext cx="8532997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EWASS, </a:t>
            </a:r>
            <a:r>
              <a:rPr lang="de-DE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Prague</a:t>
            </a: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 </a:t>
            </a:r>
            <a:r>
              <a:rPr lang="de-DE" sz="1600" baseline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–  27 </a:t>
            </a:r>
            <a:r>
              <a:rPr lang="de-DE" sz="1600" baseline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June</a:t>
            </a:r>
            <a:r>
              <a:rPr lang="de-DE" sz="1600" baseline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 2017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5428" y="6176809"/>
            <a:ext cx="2249784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 smtClean="0">
                <a:solidFill>
                  <a:srgbClr val="376092"/>
                </a:solidFill>
                <a:latin typeface="Arial"/>
                <a:cs typeface="Arial"/>
              </a:rPr>
              <a:t>The</a:t>
            </a:r>
            <a:r>
              <a:rPr lang="de-DE" sz="1200" dirty="0" smtClean="0">
                <a:solidFill>
                  <a:srgbClr val="376092"/>
                </a:solidFill>
                <a:latin typeface="Arial"/>
                <a:cs typeface="Arial"/>
              </a:rPr>
              <a:t> OCTOCAM </a:t>
            </a:r>
            <a:r>
              <a:rPr lang="de-DE" sz="1200" dirty="0" err="1" smtClean="0">
                <a:solidFill>
                  <a:srgbClr val="376092"/>
                </a:solidFill>
                <a:latin typeface="Arial"/>
                <a:cs typeface="Arial"/>
              </a:rPr>
              <a:t>consortium</a:t>
            </a:r>
            <a:endParaRPr lang="de-DE" sz="12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18" name="Picture 17" descr="logo2_small.gif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7535" y="5784684"/>
            <a:ext cx="626637" cy="102768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C:\Scratch\prheader_logo.gif"/>
          <p:cNvPicPr>
            <a:picLocks noChangeAspect="1" noChangeArrowheads="1"/>
          </p:cNvPicPr>
          <p:nvPr userDrawn="1"/>
        </p:nvPicPr>
        <p:blipFill>
          <a:blip r:embed="rId7" cstate="print"/>
          <a:srcRect l="3262" t="11021" r="7970" b="9300"/>
          <a:stretch>
            <a:fillRect/>
          </a:stretch>
        </p:blipFill>
        <p:spPr bwMode="auto">
          <a:xfrm>
            <a:off x="6834129" y="192899"/>
            <a:ext cx="1862203" cy="48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83585" y="2432835"/>
            <a:ext cx="35675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600" baseline="0"/>
            </a:lvl1pPr>
          </a:lstStyle>
          <a:p>
            <a:endParaRPr lang="en-US" dirty="0"/>
          </a:p>
        </p:txBody>
      </p:sp>
      <p:pic>
        <p:nvPicPr>
          <p:cNvPr id="13" name="Picture 12" descr="logo2.gif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49785" y="1056511"/>
            <a:ext cx="2608113" cy="4275595"/>
          </a:xfrm>
          <a:prstGeom prst="rect">
            <a:avLst/>
          </a:prstGeom>
          <a:effectLst>
            <a:outerShdw blurRad="41275" dist="63500" dir="2700000" algn="tl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2849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59" y="715454"/>
            <a:ext cx="8339313" cy="779600"/>
          </a:xfrm>
        </p:spPr>
        <p:txBody>
          <a:bodyPr>
            <a:normAutofit/>
          </a:bodyPr>
          <a:lstStyle>
            <a:lvl1pPr>
              <a:defRPr sz="36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59" y="1840336"/>
            <a:ext cx="8339313" cy="4808382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95196" y="174727"/>
            <a:ext cx="796404" cy="354479"/>
          </a:xfrm>
          <a:prstGeom prst="rect">
            <a:avLst/>
          </a:prstGeom>
        </p:spPr>
      </p:pic>
      <p:pic>
        <p:nvPicPr>
          <p:cNvPr id="11" name="Picture 10" descr="gw_txt_4cp_pos_0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0945" y="174728"/>
            <a:ext cx="509439" cy="38802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48627" y="782055"/>
            <a:ext cx="8842973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_Fract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0400" y="174728"/>
            <a:ext cx="478310" cy="373082"/>
          </a:xfrm>
          <a:prstGeom prst="rect">
            <a:avLst/>
          </a:prstGeom>
        </p:spPr>
      </p:pic>
      <p:pic>
        <p:nvPicPr>
          <p:cNvPr id="15" name="Picture 14" descr="logo_ia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94267" y="174727"/>
            <a:ext cx="466684" cy="358673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148627" y="1487624"/>
            <a:ext cx="8842973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2_small.gif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5664" y="45962"/>
            <a:ext cx="393970" cy="6461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:\Scratch\prheader_logo.gif"/>
          <p:cNvPicPr>
            <a:picLocks noChangeAspect="1" noChangeArrowheads="1"/>
          </p:cNvPicPr>
          <p:nvPr userDrawn="1"/>
        </p:nvPicPr>
        <p:blipFill>
          <a:blip r:embed="rId7" cstate="print"/>
          <a:srcRect l="3262" t="11021" r="7970" b="9300"/>
          <a:stretch>
            <a:fillRect/>
          </a:stretch>
        </p:blipFill>
        <p:spPr bwMode="auto">
          <a:xfrm>
            <a:off x="4876364" y="177958"/>
            <a:ext cx="1406168" cy="36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 userDrawn="1"/>
        </p:nvSpPr>
        <p:spPr>
          <a:xfrm>
            <a:off x="902331" y="174727"/>
            <a:ext cx="3974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OCTOCAM</a:t>
            </a:r>
            <a:r>
              <a:rPr lang="de-DE" sz="1400" baseline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   –  Antonio de </a:t>
            </a:r>
            <a:r>
              <a:rPr lang="de-DE" sz="1400" baseline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Ugarte</a:t>
            </a:r>
            <a:r>
              <a:rPr lang="de-DE" sz="1400" baseline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 </a:t>
            </a:r>
            <a:r>
              <a:rPr lang="de-DE" sz="1400" baseline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rPr>
              <a:t>Postigo</a:t>
            </a:r>
            <a:endParaRPr lang="de-DE" sz="1400" baseline="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6413E86-3EFE-F646-AE2C-EA07E8069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236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6000">
              <a:schemeClr val="tx2">
                <a:lumMod val="60000"/>
                <a:lumOff val="40000"/>
                <a:alpha val="80000"/>
              </a:schemeClr>
            </a:gs>
            <a:gs pos="93000">
              <a:srgbClr val="FFFFFF"/>
            </a:gs>
            <a:gs pos="36000">
              <a:schemeClr val="accent3">
                <a:lumMod val="60000"/>
                <a:lumOff val="40000"/>
                <a:alpha val="62000"/>
              </a:schemeClr>
            </a:gs>
            <a:gs pos="68000">
              <a:schemeClr val="accent6">
                <a:lumMod val="40000"/>
                <a:lumOff val="60000"/>
                <a:alpha val="58000"/>
              </a:schemeClr>
            </a:gs>
          </a:gsLst>
          <a:lin ang="128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13E86-3EFE-F646-AE2C-EA07E8069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550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jpeg"/><Relationship Id="rId14" Type="http://schemas.openxmlformats.org/officeDocument/2006/relationships/image" Target="../media/image20.jpeg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tiff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85" y="843300"/>
            <a:ext cx="4319256" cy="3621222"/>
          </a:xfrm>
        </p:spPr>
        <p:txBody>
          <a:bodyPr/>
          <a:lstStyle/>
          <a:p>
            <a:pPr algn="ctr"/>
            <a:r>
              <a:rPr lang="en-US" dirty="0" smtClean="0"/>
              <a:t>Science with</a:t>
            </a:r>
            <a:r>
              <a:rPr lang="en-US" sz="6200" dirty="0" smtClean="0"/>
              <a:t/>
            </a:r>
            <a:br>
              <a:rPr lang="en-US" sz="6200" dirty="0" smtClean="0"/>
            </a:br>
            <a:r>
              <a:rPr lang="en-US" sz="6200" dirty="0" smtClean="0"/>
              <a:t>OCTOCAM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Gemini’s future broad band imager and spectrograph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469" y="4646496"/>
            <a:ext cx="37496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/>
              <a:t>Antonio de </a:t>
            </a:r>
            <a:r>
              <a:rPr lang="en-US" sz="2300" dirty="0" err="1" smtClean="0"/>
              <a:t>Ugarte</a:t>
            </a:r>
            <a:r>
              <a:rPr lang="en-US" sz="2300" dirty="0" smtClean="0"/>
              <a:t> </a:t>
            </a:r>
            <a:r>
              <a:rPr lang="en-US" sz="2300" dirty="0" err="1" smtClean="0"/>
              <a:t>Postigo</a:t>
            </a:r>
            <a:endParaRPr lang="en-US" sz="2300" dirty="0" smtClean="0"/>
          </a:p>
          <a:p>
            <a:pPr algn="ctr"/>
            <a:r>
              <a:rPr lang="en-US" sz="2300" dirty="0" smtClean="0"/>
              <a:t>(IAA-CSIC)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echanic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051050" y="1579776"/>
            <a:ext cx="4997450" cy="3198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Design</a:t>
            </a:r>
            <a:r>
              <a:rPr lang="es-ES_tradnl" dirty="0" smtClean="0"/>
              <a:t> </a:t>
            </a:r>
            <a:r>
              <a:rPr lang="es-ES_tradnl" dirty="0" err="1" smtClean="0"/>
              <a:t>guidelines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38" y="4791664"/>
            <a:ext cx="3291126" cy="2017133"/>
          </a:xfrm>
        </p:spPr>
        <p:txBody>
          <a:bodyPr>
            <a:normAutofit fontScale="92500" lnSpcReduction="20000"/>
          </a:bodyPr>
          <a:lstStyle/>
          <a:p>
            <a:r>
              <a:rPr lang="es-ES_tradnl" sz="2400" dirty="0" err="1" smtClean="0"/>
              <a:t>Efficient</a:t>
            </a:r>
            <a:endParaRPr lang="es-ES_tradnl" sz="2400" dirty="0" smtClean="0"/>
          </a:p>
          <a:p>
            <a:r>
              <a:rPr lang="es-ES_tradnl" sz="2400" dirty="0" smtClean="0"/>
              <a:t>Simple</a:t>
            </a:r>
          </a:p>
          <a:p>
            <a:r>
              <a:rPr lang="es-ES_tradnl" sz="2400" dirty="0" smtClean="0"/>
              <a:t>Compact</a:t>
            </a:r>
          </a:p>
          <a:p>
            <a:r>
              <a:rPr lang="es-ES_tradnl" sz="2400" dirty="0" smtClean="0"/>
              <a:t>Light-</a:t>
            </a:r>
            <a:r>
              <a:rPr lang="es-ES_tradnl" sz="2400" dirty="0" err="1" smtClean="0"/>
              <a:t>weight</a:t>
            </a:r>
            <a:endParaRPr lang="es-ES_tradnl" sz="2400" dirty="0" smtClean="0"/>
          </a:p>
          <a:p>
            <a:r>
              <a:rPr lang="es-ES_tradnl" sz="2400" dirty="0" err="1" smtClean="0"/>
              <a:t>Minimimum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number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moving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parts</a:t>
            </a:r>
            <a:endParaRPr lang="es-ES_tradnl" sz="2400" dirty="0" smtClean="0"/>
          </a:p>
          <a:p>
            <a:endParaRPr lang="es-ES_tradnl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03960" y="4791665"/>
            <a:ext cx="4366034" cy="2017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efficiency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dichroics</a:t>
            </a:r>
            <a:endParaRPr kumimoji="0" lang="es-ES_tradnl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VPH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gratings</a:t>
            </a:r>
            <a:endParaRPr kumimoji="0" lang="es-ES_tradnl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pupil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(~50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 long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slit</a:t>
            </a:r>
            <a:endParaRPr kumimoji="0" lang="es-ES_tradnl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Optics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by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</a:t>
            </a:r>
            <a:r>
              <a:rPr kumimoji="0" lang="es-ES_tradnl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2595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arms</a:t>
            </a:r>
            <a:endParaRPr kumimoji="0" lang="es-ES_tradnl" sz="259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92822" y="5485331"/>
            <a:ext cx="666871" cy="4695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1579776"/>
            <a:ext cx="5749507" cy="3234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650" y="1571254"/>
            <a:ext cx="5777164" cy="324999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Imagen 39940"/>
          <p:cNvPicPr/>
          <p:nvPr/>
        </p:nvPicPr>
        <p:blipFill>
          <a:blip r:embed="rId5"/>
          <a:srcRect t="6232" b="1781"/>
          <a:stretch>
            <a:fillRect/>
          </a:stretch>
        </p:blipFill>
        <p:spPr>
          <a:xfrm>
            <a:off x="2120195" y="1579776"/>
            <a:ext cx="5526111" cy="32272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 in 2022…</a:t>
            </a:r>
            <a:endParaRPr lang="en-US" dirty="0"/>
          </a:p>
        </p:txBody>
      </p:sp>
      <p:pic>
        <p:nvPicPr>
          <p:cNvPr id="10" name="Picture 9" descr="screen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5" y="1569758"/>
            <a:ext cx="8844233" cy="6449244"/>
          </a:xfrm>
          <a:prstGeom prst="rect">
            <a:avLst/>
          </a:prstGeom>
        </p:spPr>
      </p:pic>
      <p:pic>
        <p:nvPicPr>
          <p:cNvPr id="25" name="Picture 24" descr="GUI.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838564"/>
            <a:ext cx="8233372" cy="4631272"/>
          </a:xfrm>
          <a:prstGeom prst="rect">
            <a:avLst/>
          </a:prstGeom>
        </p:spPr>
      </p:pic>
      <p:pic>
        <p:nvPicPr>
          <p:cNvPr id="26" name="Picture 25" descr="GUI.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833008"/>
            <a:ext cx="8220672" cy="4624128"/>
          </a:xfrm>
          <a:prstGeom prst="rect">
            <a:avLst/>
          </a:prstGeom>
        </p:spPr>
      </p:pic>
      <p:pic>
        <p:nvPicPr>
          <p:cNvPr id="27" name="Picture 26" descr="GUI.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1833008"/>
            <a:ext cx="8220672" cy="4624128"/>
          </a:xfrm>
          <a:prstGeom prst="rect">
            <a:avLst/>
          </a:prstGeom>
        </p:spPr>
      </p:pic>
      <p:pic>
        <p:nvPicPr>
          <p:cNvPr id="28" name="Picture 27" descr="GUI.0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" y="1833008"/>
            <a:ext cx="8220672" cy="4624128"/>
          </a:xfrm>
          <a:prstGeom prst="rect">
            <a:avLst/>
          </a:prstGeom>
        </p:spPr>
      </p:pic>
      <p:pic>
        <p:nvPicPr>
          <p:cNvPr id="29" name="Picture 28" descr="GUI.0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6" y="1838564"/>
            <a:ext cx="8210795" cy="4618572"/>
          </a:xfrm>
          <a:prstGeom prst="rect">
            <a:avLst/>
          </a:prstGeom>
        </p:spPr>
      </p:pic>
      <p:pic>
        <p:nvPicPr>
          <p:cNvPr id="30" name="Picture 29" descr="GUI.0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75" y="1838564"/>
            <a:ext cx="8210795" cy="46185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3050" y="4965700"/>
            <a:ext cx="190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Ly-alpha drop out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3050" y="5294392"/>
            <a:ext cx="1879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31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1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= 11.5!</a:t>
            </a:r>
            <a:endParaRPr lang="en-US" sz="31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OCTOCAM</a:t>
            </a:r>
            <a:r>
              <a:rPr lang="en-US" smtClean="0"/>
              <a:t> specifications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31900" y="1935302"/>
          <a:ext cx="6680200" cy="44072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55900"/>
                <a:gridCol w="3924300"/>
              </a:tblGrid>
              <a:tr h="700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noProof="0" dirty="0" smtClean="0"/>
                        <a:t>Simultaneou</a:t>
                      </a:r>
                      <a:r>
                        <a:rPr lang="en-US" sz="1800" i="1" noProof="0" dirty="0" smtClean="0"/>
                        <a:t>s </a:t>
                      </a:r>
                      <a:r>
                        <a:rPr lang="en-US" sz="1800" noProof="0" dirty="0" smtClean="0"/>
                        <a:t>spectral</a:t>
                      </a:r>
                      <a:r>
                        <a:rPr lang="en-US" sz="1800" baseline="0" noProof="0" dirty="0" smtClean="0"/>
                        <a:t> range </a:t>
                      </a:r>
                      <a:endParaRPr lang="en-US" sz="1800" noProof="0" dirty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 smtClean="0"/>
                        <a:t>Photometry: </a:t>
                      </a:r>
                      <a:r>
                        <a:rPr lang="en-US" sz="1800" b="0" i="1" noProof="0" dirty="0" err="1" smtClean="0"/>
                        <a:t>grizYJHK</a:t>
                      </a:r>
                      <a:endParaRPr lang="en-US" sz="1800" b="0" i="1" noProof="0" dirty="0" smtClean="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 smtClean="0"/>
                        <a:t>Spectroscopy: 3700-23500 Å</a:t>
                      </a:r>
                      <a:endParaRPr lang="en-US" sz="1800" b="0" noProof="0" dirty="0"/>
                    </a:p>
                  </a:txBody>
                  <a:tcPr marT="0" marB="0" anchor="ctr"/>
                </a:tc>
              </a:tr>
              <a:tr h="6974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 smtClean="0"/>
                        <a:t>Field</a:t>
                      </a:r>
                      <a:r>
                        <a:rPr lang="en-US" sz="1800" b="1" baseline="0" noProof="0" dirty="0" smtClean="0"/>
                        <a:t> of view</a:t>
                      </a:r>
                      <a:endParaRPr lang="en-US" sz="1800" b="1" noProof="0" dirty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Imaging</a:t>
                      </a:r>
                      <a:r>
                        <a:rPr lang="en-US" sz="1800" baseline="0" noProof="0" dirty="0" smtClean="0"/>
                        <a:t>:             </a:t>
                      </a:r>
                      <a:r>
                        <a:rPr lang="en-US" sz="1800" baseline="0" noProof="0" dirty="0" smtClean="0"/>
                        <a:t>  3</a:t>
                      </a:r>
                      <a:r>
                        <a:rPr lang="en-US" sz="1800" baseline="0" noProof="0" dirty="0" smtClean="0"/>
                        <a:t>’ </a:t>
                      </a:r>
                      <a:r>
                        <a:rPr lang="en-US" sz="1800" baseline="0" noProof="0" dirty="0" err="1" smtClean="0"/>
                        <a:t>x</a:t>
                      </a:r>
                      <a:r>
                        <a:rPr lang="en-US" sz="1800" baseline="0" noProof="0" dirty="0" smtClean="0"/>
                        <a:t> </a:t>
                      </a:r>
                      <a:r>
                        <a:rPr lang="en-US" sz="1800" baseline="0" noProof="0" dirty="0" smtClean="0"/>
                        <a:t>3’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noProof="0" dirty="0" smtClean="0"/>
                        <a:t>                               4.2</a:t>
                      </a:r>
                      <a:r>
                        <a:rPr lang="en-US" sz="1800" baseline="0" noProof="0" dirty="0" smtClean="0"/>
                        <a:t>’</a:t>
                      </a:r>
                      <a:r>
                        <a:rPr lang="en-US" sz="1800" baseline="0" noProof="0" dirty="0" smtClean="0"/>
                        <a:t> diameter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noProof="0" dirty="0" smtClean="0"/>
                        <a:t>Spectroscopy:      3’ Long slit                    </a:t>
                      </a:r>
                      <a:endParaRPr lang="en-US" sz="1800" noProof="0" dirty="0"/>
                    </a:p>
                  </a:txBody>
                  <a:tcPr marT="0" marB="0" anchor="ctr"/>
                </a:tc>
              </a:tr>
              <a:tr h="40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 smtClean="0"/>
                        <a:t>Plate</a:t>
                      </a:r>
                      <a:r>
                        <a:rPr lang="en-US" sz="1800" b="1" baseline="0" noProof="0" dirty="0" smtClean="0"/>
                        <a:t> scale</a:t>
                      </a:r>
                      <a:endParaRPr lang="en-US" sz="1800" b="1" noProof="0" dirty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0.18”/pixel</a:t>
                      </a:r>
                      <a:endParaRPr lang="en-US" sz="1800" noProof="0" dirty="0"/>
                    </a:p>
                  </a:txBody>
                  <a:tcPr marT="0" marB="0" anchor="ctr"/>
                </a:tc>
              </a:tr>
              <a:tr h="40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smtClean="0"/>
                        <a:t>Spectral</a:t>
                      </a:r>
                      <a:r>
                        <a:rPr lang="en-US" sz="1800" b="1" baseline="0" noProof="0" smtClean="0"/>
                        <a:t> resolution</a:t>
                      </a:r>
                      <a:endParaRPr lang="en-US" sz="1800" b="1" noProof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 smtClean="0"/>
                        <a:t>3 500</a:t>
                      </a:r>
                      <a:r>
                        <a:rPr lang="en-US" sz="1800" b="0" baseline="0" noProof="0" dirty="0" smtClean="0"/>
                        <a:t> – </a:t>
                      </a:r>
                      <a:r>
                        <a:rPr lang="en-US" sz="1800" b="0" noProof="0" dirty="0" smtClean="0"/>
                        <a:t>4 500 </a:t>
                      </a:r>
                      <a:r>
                        <a:rPr lang="en-US" sz="1800" noProof="0" dirty="0" smtClean="0"/>
                        <a:t>standard VPH</a:t>
                      </a:r>
                      <a:endParaRPr lang="en-US" sz="1800" b="1" noProof="0" dirty="0"/>
                    </a:p>
                  </a:txBody>
                  <a:tcPr marT="0" marB="0" anchor="ctr"/>
                </a:tc>
              </a:tr>
              <a:tr h="700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smtClean="0"/>
                        <a:t>Expected</a:t>
                      </a:r>
                      <a:r>
                        <a:rPr lang="en-US" sz="1800" b="1" baseline="0" noProof="0" smtClean="0"/>
                        <a:t> efficiency</a:t>
                      </a:r>
                      <a:endParaRPr lang="en-US" sz="1800" b="1" noProof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Imaging: ~41%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Spectroscopy</a:t>
                      </a:r>
                      <a:r>
                        <a:rPr lang="en-US" sz="1800" baseline="0" noProof="0" dirty="0" smtClean="0"/>
                        <a:t>: ~33%</a:t>
                      </a:r>
                      <a:endParaRPr lang="en-US" sz="1800" noProof="0" dirty="0"/>
                    </a:p>
                  </a:txBody>
                  <a:tcPr marT="0" marB="0" anchor="ctr"/>
                </a:tc>
              </a:tr>
              <a:tr h="40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smtClean="0"/>
                        <a:t>Maximum</a:t>
                      </a:r>
                      <a:r>
                        <a:rPr lang="en-US" sz="1800" b="1" baseline="0" noProof="0" smtClean="0"/>
                        <a:t> full-frame rate</a:t>
                      </a:r>
                      <a:endParaRPr lang="en-US" sz="1800" b="1" noProof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~ 4 Hz</a:t>
                      </a:r>
                      <a:endParaRPr lang="en-US" sz="1800" noProof="0" dirty="0"/>
                    </a:p>
                  </a:txBody>
                  <a:tcPr marT="0" marB="0" anchor="ctr"/>
                </a:tc>
              </a:tr>
              <a:tr h="964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smtClean="0"/>
                        <a:t>Observing modes</a:t>
                      </a:r>
                      <a:endParaRPr lang="en-US" sz="1800" b="1" noProof="0"/>
                    </a:p>
                  </a:txBody>
                  <a:tcPr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Multiband imaging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noProof="0" dirty="0" smtClean="0"/>
                        <a:t>Wide band spectroscopy</a:t>
                      </a:r>
                      <a:r>
                        <a:rPr lang="en-US" sz="1800" baseline="0" noProof="0" dirty="0" smtClean="0"/>
                        <a:t> (long slit)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noProof="0" dirty="0" smtClean="0"/>
                        <a:t>High time-resolution</a:t>
                      </a:r>
                      <a:endParaRPr lang="en-US" sz="1800" noProof="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OCTOCAM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771" y="3068259"/>
            <a:ext cx="4792820" cy="12415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ES_tradnl" sz="6700" dirty="0" err="1" smtClean="0"/>
              <a:t>Thank</a:t>
            </a:r>
            <a:r>
              <a:rPr lang="es-ES_tradnl" sz="6700" dirty="0" smtClean="0"/>
              <a:t> </a:t>
            </a:r>
            <a:r>
              <a:rPr lang="es-ES_tradnl" sz="6700" dirty="0" err="1" smtClean="0"/>
              <a:t>you</a:t>
            </a:r>
            <a:r>
              <a:rPr lang="es-ES_tradnl" sz="6700" dirty="0" smtClean="0"/>
              <a:t>!</a:t>
            </a:r>
            <a:endParaRPr lang="es-ES_tradnl" sz="6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years of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59" y="2000524"/>
            <a:ext cx="8339313" cy="268323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Kick-off on 19 April 2017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5 years of Project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6 phases: Design, Construction, Delivery and Commissioning at the Telescope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Will be ready for science on the spring of 2022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1940" y="4961199"/>
            <a:ext cx="8318632" cy="178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940" y="5140094"/>
            <a:ext cx="8318632" cy="4089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940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940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2017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8379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8379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2018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4817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4817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2019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1256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1256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17695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7695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2021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4133" y="4961199"/>
            <a:ext cx="1386439" cy="178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04133" y="490861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2022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012" y="5140094"/>
            <a:ext cx="576937" cy="4089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85033" y="5140094"/>
            <a:ext cx="805029" cy="4089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3332" y="5140094"/>
            <a:ext cx="1153875" cy="4089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7206" y="5140094"/>
            <a:ext cx="3233533" cy="4089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82119" y="5140094"/>
            <a:ext cx="460655" cy="4089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0468" y="5176263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11261" y="5160764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72318" y="5171647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6763" y="5160764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51918" y="5176263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2147078" y="5549029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00810" y="5614550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PDR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2910915" y="5549029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4647" y="5614550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OCDR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270110" y="55522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9619" y="5609853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CDR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4620244" y="55522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73976" y="5617742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PIR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5786791" y="55522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40522" y="5617742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PTR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7063097" y="55569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16829" y="562244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TTIR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7648109" y="55569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01841" y="5622441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CSVR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1940" y="5140097"/>
            <a:ext cx="532214" cy="4089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4" name="Isosceles Triangle 43"/>
          <p:cNvSpPr/>
          <p:nvPr/>
        </p:nvSpPr>
        <p:spPr>
          <a:xfrm>
            <a:off x="1373977" y="5549029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9821" y="5614549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Arial"/>
                <a:cs typeface="Arial"/>
              </a:rPr>
              <a:t>CoDR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44214" y="5140094"/>
            <a:ext cx="40251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16702" y="5143286"/>
            <a:ext cx="71558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57759" y="5140094"/>
            <a:ext cx="89448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48175" y="5140094"/>
            <a:ext cx="232564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47007" y="5140097"/>
            <a:ext cx="576937" cy="4089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20173" y="5140097"/>
            <a:ext cx="26834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85403" y="5176261"/>
            <a:ext cx="21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697110" y="5140094"/>
            <a:ext cx="26834" cy="408935"/>
          </a:xfrm>
          <a:prstGeom prst="rect">
            <a:avLst/>
          </a:prstGeom>
          <a:solidFill>
            <a:srgbClr val="60EA6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66390" y="5617739"/>
            <a:ext cx="1386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AIVR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>
            <a:off x="6402116" y="5552221"/>
            <a:ext cx="93903" cy="99924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04154" y="6106160"/>
            <a:ext cx="2365956" cy="1588"/>
          </a:xfrm>
          <a:prstGeom prst="line">
            <a:avLst/>
          </a:prstGeom>
          <a:ln w="31750" cap="flat" cmpd="sng" algn="ctr">
            <a:solidFill>
              <a:schemeClr val="accent2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514738" y="6106160"/>
            <a:ext cx="2887378" cy="1588"/>
          </a:xfrm>
          <a:prstGeom prst="line">
            <a:avLst/>
          </a:prstGeom>
          <a:ln w="31750" cap="flat" cmpd="sng" algn="ctr">
            <a:solidFill>
              <a:schemeClr val="accent2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751918" y="6106160"/>
            <a:ext cx="990094" cy="1588"/>
          </a:xfrm>
          <a:prstGeom prst="line">
            <a:avLst/>
          </a:prstGeom>
          <a:ln w="31750" cap="flat" cmpd="sng" algn="ctr">
            <a:solidFill>
              <a:schemeClr val="accent2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676400" y="6172200"/>
            <a:ext cx="8147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Design</a:t>
            </a:r>
            <a:endParaRPr lang="de-DE" dirty="0"/>
          </a:p>
        </p:txBody>
      </p:sp>
      <p:sp>
        <p:nvSpPr>
          <p:cNvPr id="67" name="TextBox 66"/>
          <p:cNvSpPr txBox="1"/>
          <p:nvPr/>
        </p:nvSpPr>
        <p:spPr>
          <a:xfrm>
            <a:off x="4202408" y="6172200"/>
            <a:ext cx="13867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Construction</a:t>
            </a:r>
            <a:endParaRPr lang="de-DE" dirty="0"/>
          </a:p>
        </p:txBody>
      </p:sp>
      <p:sp>
        <p:nvSpPr>
          <p:cNvPr id="68" name="TextBox 67"/>
          <p:cNvSpPr txBox="1"/>
          <p:nvPr/>
        </p:nvSpPr>
        <p:spPr>
          <a:xfrm>
            <a:off x="6796052" y="6172200"/>
            <a:ext cx="95410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Delivery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59" y="3205238"/>
            <a:ext cx="8339313" cy="779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Possible upgrades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Integral </a:t>
            </a:r>
            <a:r>
              <a:rPr lang="es-ES_tradnl" dirty="0" err="1" smtClean="0"/>
              <a:t>field</a:t>
            </a:r>
            <a:r>
              <a:rPr lang="es-ES_tradnl" dirty="0" smtClean="0"/>
              <a:t> </a:t>
            </a:r>
            <a:r>
              <a:rPr lang="es-ES_tradnl" dirty="0" err="1" smtClean="0"/>
              <a:t>unit</a:t>
            </a:r>
            <a:r>
              <a:rPr lang="es-ES_tradnl" dirty="0" smtClean="0"/>
              <a:t> (IFU)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0" y="1853036"/>
            <a:ext cx="4514643" cy="4808382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 err="1" smtClean="0"/>
              <a:t>Image</a:t>
            </a:r>
            <a:r>
              <a:rPr lang="es-ES_tradnl" dirty="0" smtClean="0"/>
              <a:t> </a:t>
            </a:r>
            <a:r>
              <a:rPr lang="es-ES_tradnl" dirty="0" err="1" smtClean="0"/>
              <a:t>slicer</a:t>
            </a:r>
            <a:r>
              <a:rPr lang="es-ES_tradnl" dirty="0" smtClean="0"/>
              <a:t> 9.7”x6.8”</a:t>
            </a:r>
          </a:p>
          <a:p>
            <a:r>
              <a:rPr lang="es-ES_tradnl" dirty="0" smtClean="0"/>
              <a:t>0.4” </a:t>
            </a:r>
            <a:r>
              <a:rPr lang="es-ES_tradnl" dirty="0" err="1" smtClean="0"/>
              <a:t>resolution</a:t>
            </a:r>
            <a:r>
              <a:rPr lang="es-ES_tradnl" dirty="0" smtClean="0"/>
              <a:t> </a:t>
            </a:r>
            <a:r>
              <a:rPr lang="es-ES_tradnl" dirty="0" err="1" smtClean="0"/>
              <a:t>elements</a:t>
            </a: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r>
              <a:rPr lang="es-ES_tradnl" dirty="0" err="1" smtClean="0"/>
              <a:t>Wavelength</a:t>
            </a:r>
            <a:r>
              <a:rPr lang="es-ES_tradnl" dirty="0" smtClean="0"/>
              <a:t> </a:t>
            </a:r>
            <a:r>
              <a:rPr lang="es-ES_tradnl" dirty="0" err="1" smtClean="0"/>
              <a:t>coverage</a:t>
            </a:r>
            <a:r>
              <a:rPr lang="es-ES_tradnl" dirty="0" smtClean="0"/>
              <a:t> UV+IR!</a:t>
            </a:r>
          </a:p>
          <a:p>
            <a:r>
              <a:rPr lang="es-ES_tradnl" dirty="0" smtClean="0"/>
              <a:t>Full </a:t>
            </a:r>
            <a:r>
              <a:rPr lang="es-ES_tradnl" dirty="0" err="1" smtClean="0"/>
              <a:t>spectral</a:t>
            </a:r>
            <a:r>
              <a:rPr lang="es-ES_tradnl" dirty="0" smtClean="0"/>
              <a:t> </a:t>
            </a:r>
            <a:r>
              <a:rPr lang="es-ES_tradnl" dirty="0" err="1" smtClean="0"/>
              <a:t>resolution</a:t>
            </a:r>
            <a:r>
              <a:rPr lang="es-ES_tradnl" dirty="0" smtClean="0"/>
              <a:t> at </a:t>
            </a:r>
            <a:r>
              <a:rPr lang="es-ES_tradnl" dirty="0" err="1" smtClean="0"/>
              <a:t>any</a:t>
            </a:r>
            <a:r>
              <a:rPr lang="es-ES_tradnl" dirty="0" smtClean="0"/>
              <a:t> </a:t>
            </a:r>
            <a:r>
              <a:rPr lang="es-ES_tradnl" dirty="0" err="1" smtClean="0"/>
              <a:t>seeing</a:t>
            </a:r>
            <a:endParaRPr lang="es-ES_tradnl" dirty="0" smtClean="0"/>
          </a:p>
          <a:p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smtClean="0"/>
              <a:t>GRB &amp; SN </a:t>
            </a:r>
            <a:r>
              <a:rPr lang="es-ES_tradnl" dirty="0" err="1" smtClean="0"/>
              <a:t>host</a:t>
            </a:r>
            <a:r>
              <a:rPr lang="es-ES_tradnl" dirty="0" smtClean="0"/>
              <a:t> </a:t>
            </a:r>
            <a:r>
              <a:rPr lang="es-ES_tradnl" dirty="0" err="1" smtClean="0"/>
              <a:t>galaxies</a:t>
            </a:r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err="1" smtClean="0"/>
              <a:t>Massive</a:t>
            </a:r>
            <a:r>
              <a:rPr lang="es-ES_tradnl" dirty="0" smtClean="0"/>
              <a:t> </a:t>
            </a:r>
            <a:r>
              <a:rPr lang="es-ES_tradnl" dirty="0" err="1" smtClean="0"/>
              <a:t>star</a:t>
            </a:r>
            <a:r>
              <a:rPr lang="es-ES_tradnl" dirty="0" smtClean="0"/>
              <a:t> </a:t>
            </a:r>
            <a:r>
              <a:rPr lang="es-ES_tradnl" dirty="0" err="1" smtClean="0"/>
              <a:t>environment</a:t>
            </a:r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smtClean="0"/>
              <a:t>TNO &amp; </a:t>
            </a:r>
            <a:r>
              <a:rPr lang="es-ES_tradnl" dirty="0" err="1" smtClean="0"/>
              <a:t>comets</a:t>
            </a:r>
            <a:endParaRPr lang="es-ES_tradnl" dirty="0" smtClean="0"/>
          </a:p>
          <a:p>
            <a:pPr>
              <a:buFont typeface="Wingdings" charset="2"/>
              <a:buChar char="ü"/>
            </a:pPr>
            <a:endParaRPr lang="es-ES_tradnl" dirty="0" smtClean="0"/>
          </a:p>
          <a:p>
            <a:pPr>
              <a:buFont typeface="Wingdings" charset="2"/>
              <a:buChar char="§"/>
            </a:pPr>
            <a:r>
              <a:rPr lang="es-ES_tradnl" dirty="0" err="1" smtClean="0"/>
              <a:t>Adaptive</a:t>
            </a:r>
            <a:r>
              <a:rPr lang="es-ES_tradnl" dirty="0" smtClean="0"/>
              <a:t> </a:t>
            </a:r>
            <a:r>
              <a:rPr lang="es-ES_tradnl" dirty="0" err="1" smtClean="0"/>
              <a:t>Optics</a:t>
            </a:r>
            <a:r>
              <a:rPr lang="es-ES_tradnl" dirty="0" smtClean="0"/>
              <a:t> IFU:</a:t>
            </a:r>
          </a:p>
          <a:p>
            <a:pPr lvl="1">
              <a:buFont typeface="Wingdings" charset="2"/>
              <a:buChar char="§"/>
            </a:pPr>
            <a:r>
              <a:rPr lang="es-ES_tradnl" dirty="0" smtClean="0"/>
              <a:t>2.5”x3.6”, </a:t>
            </a:r>
            <a:r>
              <a:rPr lang="es-ES_tradnl" dirty="0" err="1" smtClean="0"/>
              <a:t>with</a:t>
            </a:r>
            <a:r>
              <a:rPr lang="es-ES_tradnl" dirty="0" smtClean="0"/>
              <a:t> 0.08” </a:t>
            </a:r>
            <a:r>
              <a:rPr lang="es-ES_tradnl" dirty="0" err="1" smtClean="0"/>
              <a:t>elements</a:t>
            </a:r>
            <a:endParaRPr lang="es-ES_tradnl" dirty="0" smtClean="0"/>
          </a:p>
          <a:p>
            <a:pPr lvl="1">
              <a:buFont typeface="Wingdings" charset="2"/>
              <a:buChar char="§"/>
            </a:pPr>
            <a:r>
              <a:rPr lang="es-ES_tradnl" dirty="0" smtClean="0"/>
              <a:t>950-2350 </a:t>
            </a:r>
            <a:r>
              <a:rPr lang="es-ES_tradnl" dirty="0" err="1" smtClean="0"/>
              <a:t>nm</a:t>
            </a:r>
            <a:r>
              <a:rPr lang="es-ES_tradnl" dirty="0" smtClean="0"/>
              <a:t> </a:t>
            </a:r>
            <a:r>
              <a:rPr lang="es-ES_tradnl" dirty="0" err="1" smtClean="0"/>
              <a:t>coverage</a:t>
            </a:r>
            <a:endParaRPr lang="es-ES_tradnl" dirty="0" smtClean="0"/>
          </a:p>
        </p:txBody>
      </p:sp>
      <p:sp>
        <p:nvSpPr>
          <p:cNvPr id="257" name="TextBox 256"/>
          <p:cNvSpPr txBox="1"/>
          <p:nvPr/>
        </p:nvSpPr>
        <p:spPr>
          <a:xfrm>
            <a:off x="6731864" y="5302907"/>
            <a:ext cx="11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9.7”x6.8”</a:t>
            </a:r>
            <a:endParaRPr lang="es-ES_tradnl" dirty="0"/>
          </a:p>
        </p:txBody>
      </p:sp>
      <p:pic>
        <p:nvPicPr>
          <p:cNvPr id="192" name="Picture 191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arto="http://schemas.microsoft.com/office/word/2006/arto"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mv="urn:schemas-microsoft-com:mac:vml" xmlns:ve="http://schemas.openxmlformats.org/markup-compatibility/2006" xmlns:mo="http://schemas.microsoft.com/office/mac/office/2008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2272" y="2167039"/>
            <a:ext cx="4683084" cy="407566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12" name="Group 211"/>
          <p:cNvGrpSpPr/>
          <p:nvPr/>
        </p:nvGrpSpPr>
        <p:grpSpPr>
          <a:xfrm>
            <a:off x="6242714" y="2619868"/>
            <a:ext cx="1836000" cy="2620800"/>
            <a:chOff x="4343497" y="1840336"/>
            <a:chExt cx="1836000" cy="2620800"/>
          </a:xfrm>
        </p:grpSpPr>
        <p:sp>
          <p:nvSpPr>
            <p:cNvPr id="193" name="Rectangle 192"/>
            <p:cNvSpPr/>
            <p:nvPr/>
          </p:nvSpPr>
          <p:spPr>
            <a:xfrm>
              <a:off x="5207497" y="1840336"/>
              <a:ext cx="972000" cy="262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207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315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423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531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639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5747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855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6071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343497" y="1840336"/>
              <a:ext cx="972000" cy="262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343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4451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559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4667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4775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883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991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207497" y="1840336"/>
              <a:ext cx="108000" cy="26208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Spectropolarimeter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18" y="4613486"/>
            <a:ext cx="8792741" cy="2202311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err="1" smtClean="0"/>
              <a:t>Based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design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Snik</a:t>
            </a:r>
            <a:r>
              <a:rPr lang="es-ES_tradnl" dirty="0" smtClean="0"/>
              <a:t> et al. (2012) </a:t>
            </a:r>
            <a:r>
              <a:rPr lang="es-ES_tradnl" dirty="0" err="1" smtClean="0"/>
              <a:t>for</a:t>
            </a:r>
            <a:r>
              <a:rPr lang="es-ES_tradnl" dirty="0" smtClean="0"/>
              <a:t> X-</a:t>
            </a:r>
            <a:r>
              <a:rPr lang="es-ES_tradnl" dirty="0" err="1" smtClean="0"/>
              <a:t>shooter</a:t>
            </a:r>
            <a:endParaRPr lang="es-ES_tradnl" dirty="0" smtClean="0"/>
          </a:p>
          <a:p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err="1" smtClean="0"/>
              <a:t>Structure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magnetism</a:t>
            </a:r>
            <a:r>
              <a:rPr lang="es-ES_tradnl" dirty="0" smtClean="0"/>
              <a:t> in </a:t>
            </a:r>
            <a:r>
              <a:rPr lang="es-ES_tradnl" dirty="0" err="1" smtClean="0"/>
              <a:t>SNe</a:t>
            </a:r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smtClean="0"/>
              <a:t>Stellar </a:t>
            </a:r>
            <a:r>
              <a:rPr lang="es-ES_tradnl" dirty="0" err="1" smtClean="0"/>
              <a:t>physics</a:t>
            </a:r>
            <a:endParaRPr lang="es-ES_tradnl" dirty="0" smtClean="0"/>
          </a:p>
          <a:p>
            <a:pPr>
              <a:buFont typeface="Wingdings" charset="2"/>
              <a:buChar char="ü"/>
            </a:pPr>
            <a:r>
              <a:rPr lang="es-ES_tradnl" dirty="0" err="1" smtClean="0"/>
              <a:t>Characterization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transients</a:t>
            </a:r>
            <a:endParaRPr lang="es-ES_tradnl" dirty="0" smtClean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30" y="1608952"/>
            <a:ext cx="6865075" cy="299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:ve="http://schemas.openxmlformats.org/markup-compatibility/2006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arto="http://schemas.microsoft.com/office/word/2006/arto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184718" y="1558152"/>
            <a:ext cx="4702356" cy="308146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Dispersion Corrector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7" y="2091682"/>
            <a:ext cx="4199382" cy="455703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Makes a more versatile instrument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Down 40 deg elevation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Necessary to use the long slit at high-</a:t>
            </a:r>
            <a:r>
              <a:rPr lang="en-US" dirty="0" err="1" smtClean="0"/>
              <a:t>airmass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Implies an average loss of 10% efficiency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Retractable for higher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6 Imagen" descr="EXPOR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9295" y="2699440"/>
            <a:ext cx="44418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 Imagen" descr="EXPOR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17820" y="2492817"/>
            <a:ext cx="4909357" cy="3444240"/>
          </a:xfrm>
          <a:prstGeom prst="rect">
            <a:avLst/>
          </a:prstGeom>
        </p:spPr>
      </p:pic>
      <p:pic>
        <p:nvPicPr>
          <p:cNvPr id="7" name="8 Imagen" descr="EXPORT1_4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145968" y="2663569"/>
            <a:ext cx="4949190" cy="30959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7659956" y="4944753"/>
            <a:ext cx="1432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Tonya</a:t>
            </a:r>
            <a:r>
              <a:rPr lang="de-DE" sz="1400" dirty="0" smtClean="0"/>
              <a:t> Brody, </a:t>
            </a:r>
            <a:r>
              <a:rPr lang="de-DE" sz="1400" b="1" dirty="0" smtClean="0"/>
              <a:t>DSE</a:t>
            </a:r>
            <a:endParaRPr lang="de-DE" sz="1400" b="1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rcRect l="11131" r="11131"/>
          <a:stretch>
            <a:fillRect/>
          </a:stretch>
        </p:blipFill>
        <p:spPr>
          <a:xfrm>
            <a:off x="6705048" y="5225171"/>
            <a:ext cx="1094803" cy="140830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787341" y="6577582"/>
            <a:ext cx="98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Kelly Smith</a:t>
            </a:r>
            <a:endParaRPr lang="de-DE" sz="1400" b="1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rcRect r="3164"/>
          <a:stretch>
            <a:fillRect/>
          </a:stretch>
        </p:blipFill>
        <p:spPr>
          <a:xfrm>
            <a:off x="7777203" y="3498672"/>
            <a:ext cx="1161915" cy="15105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rcRect l="37990" t="5845" r="26301" b="45296"/>
          <a:stretch>
            <a:fillRect/>
          </a:stretch>
        </p:blipFill>
        <p:spPr>
          <a:xfrm>
            <a:off x="5484141" y="5225171"/>
            <a:ext cx="1032436" cy="1412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</a:t>
            </a:r>
            <a:r>
              <a:rPr lang="de-DE" dirty="0" smtClean="0"/>
              <a:t> OCTOCAM </a:t>
            </a:r>
            <a:r>
              <a:rPr lang="de-DE" dirty="0" err="1" smtClean="0"/>
              <a:t>team</a:t>
            </a:r>
            <a:endParaRPr lang="de-DE" dirty="0"/>
          </a:p>
        </p:txBody>
      </p:sp>
      <p:pic>
        <p:nvPicPr>
          <p:cNvPr id="4" name="Picture 3" descr="Antonio.jpg"/>
          <p:cNvPicPr>
            <a:picLocks noChangeAspect="1"/>
          </p:cNvPicPr>
          <p:nvPr/>
        </p:nvPicPr>
        <p:blipFill>
          <a:blip r:embed="rId5">
            <a:lum bright="15000" contrast="17000"/>
          </a:blip>
          <a:srcRect l="1464" r="1464" b="2497"/>
          <a:stretch>
            <a:fillRect/>
          </a:stretch>
        </p:blipFill>
        <p:spPr>
          <a:xfrm>
            <a:off x="2672200" y="1846236"/>
            <a:ext cx="1471985" cy="1733593"/>
          </a:xfrm>
          <a:prstGeom prst="rect">
            <a:avLst/>
          </a:prstGeom>
        </p:spPr>
      </p:pic>
      <p:pic>
        <p:nvPicPr>
          <p:cNvPr id="5" name="Picture 4" descr="kp.jpg"/>
          <p:cNvPicPr>
            <a:picLocks noChangeAspect="1"/>
          </p:cNvPicPr>
          <p:nvPr/>
        </p:nvPicPr>
        <p:blipFill>
          <a:blip r:embed="rId6"/>
          <a:srcRect t="3606"/>
          <a:stretch>
            <a:fillRect/>
          </a:stretch>
        </p:blipFill>
        <p:spPr>
          <a:xfrm>
            <a:off x="7953122" y="5233643"/>
            <a:ext cx="1101905" cy="1412628"/>
          </a:xfrm>
          <a:prstGeom prst="rect">
            <a:avLst/>
          </a:prstGeom>
        </p:spPr>
      </p:pic>
      <p:pic>
        <p:nvPicPr>
          <p:cNvPr id="6" name="Picture 5" descr="Ernesto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53" y="5289551"/>
            <a:ext cx="1095418" cy="1376938"/>
          </a:xfrm>
          <a:prstGeom prst="rect">
            <a:avLst/>
          </a:prstGeom>
        </p:spPr>
      </p:pic>
      <p:pic>
        <p:nvPicPr>
          <p:cNvPr id="7" name="Picture 6" descr="Alexander.jpeg"/>
          <p:cNvPicPr>
            <a:picLocks noChangeAspect="1"/>
          </p:cNvPicPr>
          <p:nvPr/>
        </p:nvPicPr>
        <p:blipFill>
          <a:blip r:embed="rId8"/>
          <a:srcRect l="9797" r="9797"/>
          <a:stretch>
            <a:fillRect/>
          </a:stretch>
        </p:blipFill>
        <p:spPr>
          <a:xfrm>
            <a:off x="3826168" y="4207780"/>
            <a:ext cx="1444944" cy="1349873"/>
          </a:xfrm>
          <a:prstGeom prst="rect">
            <a:avLst/>
          </a:prstGeom>
        </p:spPr>
      </p:pic>
      <p:pic>
        <p:nvPicPr>
          <p:cNvPr id="8" name="Picture 7" descr="Pet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912" y="1642408"/>
            <a:ext cx="1184380" cy="1477855"/>
          </a:xfrm>
          <a:prstGeom prst="rect">
            <a:avLst/>
          </a:prstGeom>
        </p:spPr>
      </p:pic>
      <p:pic>
        <p:nvPicPr>
          <p:cNvPr id="10" name="Picture 9" descr="Sus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1576" y="1642408"/>
            <a:ext cx="1270399" cy="1467695"/>
          </a:xfrm>
          <a:prstGeom prst="rect">
            <a:avLst/>
          </a:prstGeom>
        </p:spPr>
      </p:pic>
      <p:pic>
        <p:nvPicPr>
          <p:cNvPr id="11" name="Picture 10" descr="Ronnie.jpg"/>
          <p:cNvPicPr>
            <a:picLocks noChangeAspect="1"/>
          </p:cNvPicPr>
          <p:nvPr/>
        </p:nvPicPr>
        <p:blipFill>
          <a:blip r:embed="rId11"/>
          <a:srcRect l="5026" r="5026" b="10630"/>
          <a:stretch>
            <a:fillRect/>
          </a:stretch>
        </p:blipFill>
        <p:spPr>
          <a:xfrm>
            <a:off x="5605113" y="3579829"/>
            <a:ext cx="1055635" cy="1487734"/>
          </a:xfrm>
          <a:prstGeom prst="rect">
            <a:avLst/>
          </a:prstGeom>
        </p:spPr>
      </p:pic>
      <p:pic>
        <p:nvPicPr>
          <p:cNvPr id="13" name="Picture 12" descr="Manuel.jpg"/>
          <p:cNvPicPr>
            <a:picLocks noChangeAspect="1"/>
          </p:cNvPicPr>
          <p:nvPr/>
        </p:nvPicPr>
        <p:blipFill>
          <a:blip r:embed="rId12"/>
          <a:srcRect l="11495" t="11275" r="22990"/>
          <a:stretch>
            <a:fillRect/>
          </a:stretch>
        </p:blipFill>
        <p:spPr>
          <a:xfrm>
            <a:off x="2012760" y="4980173"/>
            <a:ext cx="996998" cy="1376511"/>
          </a:xfrm>
          <a:prstGeom prst="rect">
            <a:avLst/>
          </a:prstGeom>
        </p:spPr>
      </p:pic>
      <p:pic>
        <p:nvPicPr>
          <p:cNvPr id="14" name="Picture 13" descr="Christina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808" y="2133501"/>
            <a:ext cx="1279598" cy="1323596"/>
          </a:xfrm>
          <a:prstGeom prst="rect">
            <a:avLst/>
          </a:prstGeom>
        </p:spPr>
      </p:pic>
      <p:pic>
        <p:nvPicPr>
          <p:cNvPr id="15" name="Picture 14" descr="Marisa-foto-201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8603" y="3857216"/>
            <a:ext cx="1123239" cy="14316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0629" y="3530610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Antonio de </a:t>
            </a:r>
            <a:r>
              <a:rPr lang="de-DE" sz="1400" dirty="0" err="1" smtClean="0"/>
              <a:t>Ugarte</a:t>
            </a:r>
            <a:r>
              <a:rPr lang="de-DE" sz="1400" dirty="0" smtClean="0"/>
              <a:t> </a:t>
            </a:r>
            <a:r>
              <a:rPr lang="de-DE" sz="1400" dirty="0" err="1" smtClean="0"/>
              <a:t>Postigo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b="1" dirty="0" smtClean="0"/>
              <a:t>PI</a:t>
            </a:r>
            <a:endParaRPr lang="de-DE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830459" y="3073400"/>
            <a:ext cx="11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Pete </a:t>
            </a:r>
            <a:r>
              <a:rPr lang="de-DE" sz="1400" dirty="0" err="1" smtClean="0"/>
              <a:t>Roming</a:t>
            </a:r>
            <a:r>
              <a:rPr lang="de-DE" sz="1400" dirty="0" smtClean="0"/>
              <a:t>, </a:t>
            </a:r>
            <a:br>
              <a:rPr lang="de-DE" sz="1400" dirty="0" smtClean="0"/>
            </a:br>
            <a:r>
              <a:rPr lang="de-DE" sz="1400" b="1" dirty="0" smtClean="0"/>
              <a:t>PM US, </a:t>
            </a:r>
            <a:r>
              <a:rPr lang="de-DE" sz="1400" b="1" dirty="0" err="1" smtClean="0"/>
              <a:t>coPI</a:t>
            </a:r>
            <a:endParaRPr lang="de-DE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04369" y="3061731"/>
            <a:ext cx="1277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Susan Pope, </a:t>
            </a:r>
            <a:r>
              <a:rPr lang="de-DE" sz="1400" b="1" dirty="0" smtClean="0"/>
              <a:t>SE</a:t>
            </a:r>
            <a:endParaRPr lang="de-DE" sz="1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05065" y="3853482"/>
            <a:ext cx="1250087" cy="5564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28415" y="5583053"/>
            <a:ext cx="1938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Alexander van der Horst</a:t>
            </a:r>
            <a:br>
              <a:rPr lang="de-DE" sz="1400" dirty="0" smtClean="0"/>
            </a:br>
            <a:r>
              <a:rPr lang="de-DE" sz="1400" b="1" dirty="0" smtClean="0"/>
              <a:t>PS</a:t>
            </a:r>
            <a:endParaRPr lang="de-DE" sz="1400" b="1" dirty="0"/>
          </a:p>
        </p:txBody>
      </p:sp>
      <p:pic>
        <p:nvPicPr>
          <p:cNvPr id="21" name="Picture 20" descr="gw_txt_4cp_pos_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1941" y="6114960"/>
            <a:ext cx="783463" cy="596737"/>
          </a:xfrm>
          <a:prstGeom prst="rect">
            <a:avLst/>
          </a:prstGeom>
        </p:spPr>
      </p:pic>
      <p:pic>
        <p:nvPicPr>
          <p:cNvPr id="22" name="Picture 21" descr="logo_Fractal.jpg"/>
          <p:cNvPicPr>
            <a:picLocks noChangeAspect="1"/>
          </p:cNvPicPr>
          <p:nvPr/>
        </p:nvPicPr>
        <p:blipFill>
          <a:blip r:embed="rId17">
            <a:lum contrast="-9000"/>
          </a:blip>
          <a:stretch>
            <a:fillRect/>
          </a:stretch>
        </p:blipFill>
        <p:spPr>
          <a:xfrm>
            <a:off x="1059347" y="4980516"/>
            <a:ext cx="1112385" cy="86766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3" name="Picture 22" descr="logo_iaa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62371" y="1642407"/>
            <a:ext cx="1144599" cy="8796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53" y="3393597"/>
            <a:ext cx="2169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Christina </a:t>
            </a:r>
            <a:r>
              <a:rPr lang="de-DE" sz="1400" dirty="0" err="1" smtClean="0"/>
              <a:t>Thöne</a:t>
            </a:r>
            <a:r>
              <a:rPr lang="de-DE" sz="1400" dirty="0" smtClean="0"/>
              <a:t>, </a:t>
            </a:r>
            <a:r>
              <a:rPr lang="de-DE" sz="1400" b="1" dirty="0" smtClean="0"/>
              <a:t>PM Spain</a:t>
            </a:r>
            <a:endParaRPr lang="de-DE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483698" y="4981774"/>
            <a:ext cx="131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Ronnie </a:t>
            </a:r>
            <a:r>
              <a:rPr lang="de-DE" sz="1400" dirty="0" err="1" smtClean="0"/>
              <a:t>Killough</a:t>
            </a:r>
            <a:endParaRPr lang="de-DE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-4246" y="6577582"/>
            <a:ext cx="17916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dirty="0" smtClean="0"/>
              <a:t>Ernesto </a:t>
            </a:r>
            <a:r>
              <a:rPr lang="de-DE" sz="1300" dirty="0" err="1" smtClean="0"/>
              <a:t>Sanchez-Blanco</a:t>
            </a:r>
            <a:endParaRPr lang="de-DE" sz="13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662371" y="6403431"/>
            <a:ext cx="15202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dirty="0" smtClean="0"/>
              <a:t>Manuel </a:t>
            </a:r>
            <a:r>
              <a:rPr lang="de-DE" sz="1300" dirty="0" err="1" smtClean="0"/>
              <a:t>Maldonado</a:t>
            </a:r>
            <a:endParaRPr lang="de-DE" sz="1300" dirty="0"/>
          </a:p>
        </p:txBody>
      </p:sp>
      <p:sp>
        <p:nvSpPr>
          <p:cNvPr id="28" name="TextBox 27"/>
          <p:cNvSpPr txBox="1"/>
          <p:nvPr/>
        </p:nvSpPr>
        <p:spPr>
          <a:xfrm>
            <a:off x="2000847" y="4435609"/>
            <a:ext cx="116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Marisa </a:t>
            </a:r>
          </a:p>
          <a:p>
            <a:r>
              <a:rPr lang="de-DE" sz="1400" dirty="0" smtClean="0"/>
              <a:t>Garcia Vargas</a:t>
            </a:r>
            <a:endParaRPr lang="de-DE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94982" y="6550223"/>
            <a:ext cx="136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Amanda </a:t>
            </a:r>
            <a:r>
              <a:rPr lang="de-DE" sz="1400" dirty="0" err="1" smtClean="0"/>
              <a:t>Bayless</a:t>
            </a:r>
            <a:endParaRPr lang="de-DE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855152" y="6550223"/>
            <a:ext cx="1337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Kristian Persson</a:t>
            </a:r>
            <a:endParaRPr lang="de-DE" sz="14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393782" y="1680508"/>
            <a:ext cx="8545336" cy="4973334"/>
            <a:chOff x="351259" y="1495054"/>
            <a:chExt cx="8545336" cy="4973334"/>
          </a:xfrm>
        </p:grpSpPr>
        <p:sp>
          <p:nvSpPr>
            <p:cNvPr id="38" name="TextBox 37"/>
            <p:cNvSpPr txBox="1"/>
            <p:nvPr/>
          </p:nvSpPr>
          <p:spPr>
            <a:xfrm>
              <a:off x="351259" y="1495054"/>
              <a:ext cx="8431036" cy="472437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Science Advisory Committee</a:t>
              </a:r>
            </a:p>
            <a:p>
              <a:endParaRPr lang="en-US" sz="11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Álvaro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Álvarez-Candal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Brazil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Rodolfo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Angeloni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Chile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Stefano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Bagnulo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UK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Franz Bauer, Chile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Amanda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Bayless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USA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Melina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Bersten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Argentina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Marcelo Borges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Fernandes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Brazil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Tom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Broadhurst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Spain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Nat Butler, USA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Brad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Cenko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USA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Lydia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Cidale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Argentina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Jesus Corral-Santana, Chile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Jean-Michel Desert, Netherlands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Vik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Dhillon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UK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René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Duffard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Spain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Robert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Fesen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USA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Gastón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Folatelli</a:t>
              </a:r>
              <a:r>
                <a:rPr lang="en-US" sz="1600" dirty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Argentina</a:t>
              </a:r>
              <a:endParaRPr lang="es-ES_tradnl" sz="1600" dirty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06186" y="1944072"/>
              <a:ext cx="2690409" cy="4524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Thomas 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Pannuti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 smtClean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Jennifer Patience, </a:t>
              </a: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USA</a:t>
              </a:r>
            </a:p>
            <a:p>
              <a:pPr>
                <a:defRPr/>
              </a:pP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Daniel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Perley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Noemí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Pinilla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-Alonso, USA</a:t>
              </a:r>
              <a:endParaRPr lang="es-ES_tradnl" sz="1600" dirty="0" smtClean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Brian 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Schmidt, Australia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Steve Schulze, Chile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Denise Stephens, </a:t>
              </a: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USA</a:t>
              </a: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Nicole St- Louise, Canada</a:t>
              </a:r>
            </a:p>
            <a:p>
              <a:pPr>
                <a:defRPr/>
              </a:pP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Rachel 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Street, USA</a:t>
              </a:r>
              <a:endParaRPr lang="es-ES_tradnl" sz="1600" dirty="0" smtClean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Juan Carlos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Suárez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Spain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Nial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Tanvir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UK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Ezequiel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Treister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</a:t>
              </a: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Chile</a:t>
              </a: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Sergio Torres Flores, Chile</a:t>
              </a:r>
            </a:p>
            <a:p>
              <a:pPr>
                <a:defRPr/>
              </a:pP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Stefano </a:t>
              </a:r>
              <a:r>
                <a:rPr lang="en-US" sz="1600" dirty="0" err="1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Valenti</a:t>
              </a:r>
              <a:r>
                <a:rPr lang="en-US" sz="1600" dirty="0" smtClean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 smtClean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Daniel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Vanden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Berk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Sjoert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 van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Velzen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Stefanie </a:t>
              </a:r>
              <a:r>
                <a:rPr lang="en-US" sz="1600" dirty="0" err="1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Wachter</a:t>
              </a:r>
              <a:r>
                <a:rPr lang="en-US" sz="1600" dirty="0">
                  <a:latin typeface="+mn-lt"/>
                  <a:ea typeface="ＭＳ Ｐゴシック" pitchFamily="-104" charset="-128"/>
                  <a:cs typeface="ＭＳ Ｐゴシック" pitchFamily="-104" charset="-128"/>
                </a:rPr>
                <a:t>, Germany</a:t>
              </a: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endParaRPr lang="es-ES_tradnl" sz="1600" dirty="0">
                <a:latin typeface="+mn-lt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78146" y="1947836"/>
              <a:ext cx="2947289" cy="4308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Jonathan Fortney, USA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Ori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Fox, USA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Anna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Frebel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USA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Lluís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Galbany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Chile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Rafael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Garrido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Haba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Spain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Karl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Glazebrook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Australia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Daryl Haggard, USA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Eric Hintz, USA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Julie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Hlavacek-Larrondo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, Canada</a:t>
              </a:r>
              <a:endParaRPr lang="es-ES_tradnl" sz="1600" dirty="0" smtClean="0">
                <a:solidFill>
                  <a:srgbClr val="000000"/>
                </a:solidFill>
                <a:ea typeface="ＭＳ Ｐゴシック" pitchFamily="-102" charset="-128"/>
                <a:cs typeface="ＭＳ Ｐゴシック" pitchFamily="-102" charset="-128"/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  <a:ea typeface="ＭＳ Ｐゴシック" pitchFamily="-102" charset="-128"/>
                  <a:cs typeface="ＭＳ Ｐゴシック" pitchFamily="-102" charset="-128"/>
                </a:rPr>
                <a:t>David Kaplan, USA</a:t>
              </a: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Oleg 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Kargaltsev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Chryssa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Kouveliotou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Adam Kraus, USA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Michaela Kraus, Czech Republic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Ho-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Gyu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 Lee, South Korea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  <a:p>
              <a:pPr>
                <a:defRPr/>
              </a:pP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Teo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 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Muñoz-Darias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, Spain</a:t>
              </a:r>
            </a:p>
            <a:p>
              <a:pPr>
                <a:defRPr/>
              </a:pP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Jerome </a:t>
              </a:r>
              <a:r>
                <a:rPr lang="en-US" sz="1600" dirty="0" err="1" smtClean="0">
                  <a:ea typeface="ＭＳ Ｐゴシック" pitchFamily="-104" charset="-128"/>
                  <a:cs typeface="ＭＳ Ｐゴシック" pitchFamily="-104" charset="-128"/>
                </a:rPr>
                <a:t>Orosz</a:t>
              </a:r>
              <a:r>
                <a:rPr lang="en-US" sz="1600" dirty="0" smtClean="0">
                  <a:ea typeface="ＭＳ Ｐゴシック" pitchFamily="-104" charset="-128"/>
                  <a:cs typeface="ＭＳ Ｐゴシック" pitchFamily="-104" charset="-128"/>
                </a:rPr>
                <a:t>, USA</a:t>
              </a:r>
              <a:endParaRPr lang="es-ES_tradnl" sz="1600" dirty="0" smtClean="0"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6806" y="1686153"/>
            <a:ext cx="5997194" cy="496256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 smtClean="0">
                <a:ea typeface="ＭＳ Ｐゴシック" charset="-128"/>
              </a:rPr>
              <a:t>Rapid characterization of transients (follow-up of LSST)</a:t>
            </a:r>
          </a:p>
          <a:p>
            <a:pPr>
              <a:spcAft>
                <a:spcPts val="600"/>
              </a:spcAft>
              <a:defRPr/>
            </a:pPr>
            <a:r>
              <a:rPr lang="en-US" dirty="0" smtClean="0">
                <a:ea typeface="ＭＳ Ｐゴシック" charset="-128"/>
              </a:rPr>
              <a:t>Physical understanding of extreme phenomena (gamma-ray bursts, supernovae, </a:t>
            </a:r>
            <a:r>
              <a:rPr lang="en-US" dirty="0" err="1" smtClean="0">
                <a:ea typeface="ＭＳ Ｐゴシック" charset="-128"/>
              </a:rPr>
              <a:t>magnetars</a:t>
            </a:r>
            <a:r>
              <a:rPr lang="en-US" dirty="0" smtClean="0">
                <a:ea typeface="ＭＳ Ｐゴシック" charset="-128"/>
              </a:rPr>
              <a:t>, X-ray binaries)</a:t>
            </a:r>
          </a:p>
          <a:p>
            <a:pPr>
              <a:spcAft>
                <a:spcPts val="600"/>
              </a:spcAft>
              <a:defRPr/>
            </a:pPr>
            <a:r>
              <a:rPr lang="en-US" dirty="0" smtClean="0">
                <a:ea typeface="ＭＳ Ｐゴシック" charset="-128"/>
              </a:rPr>
              <a:t>The origin of our solar system: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comets, asteroids, </a:t>
            </a:r>
            <a:r>
              <a:rPr lang="en-US" dirty="0" err="1" smtClean="0">
                <a:ea typeface="ＭＳ Ｐゴシック" charset="-128"/>
              </a:rPr>
              <a:t>transneptunian</a:t>
            </a:r>
            <a:r>
              <a:rPr lang="en-US" dirty="0" smtClean="0">
                <a:ea typeface="ＭＳ Ｐゴシック" charset="-128"/>
              </a:rPr>
              <a:t> objects</a:t>
            </a:r>
          </a:p>
          <a:p>
            <a:pPr>
              <a:spcAft>
                <a:spcPts val="600"/>
              </a:spcAft>
              <a:defRPr/>
            </a:pPr>
            <a:r>
              <a:rPr lang="en-US" dirty="0" err="1" smtClean="0">
                <a:ea typeface="ＭＳ Ｐゴシック" charset="-128"/>
              </a:rPr>
              <a:t>Asteroseismology</a:t>
            </a:r>
            <a:endParaRPr lang="en-US" dirty="0" smtClean="0">
              <a:ea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US" dirty="0" smtClean="0">
                <a:ea typeface="ＭＳ Ｐゴシック" charset="-128"/>
              </a:rPr>
              <a:t>The first generation of stars and their environments</a:t>
            </a:r>
          </a:p>
          <a:p>
            <a:pPr>
              <a:spcAft>
                <a:spcPts val="600"/>
              </a:spcAft>
              <a:defRPr/>
            </a:pPr>
            <a:r>
              <a:rPr lang="en-US" dirty="0" smtClean="0">
                <a:ea typeface="ＭＳ Ｐゴシック" charset="-128"/>
              </a:rPr>
              <a:t>The evolution of the Universe since the first galaxies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cience.jpg"/>
          <p:cNvPicPr>
            <a:picLocks noChangeAspect="1"/>
          </p:cNvPicPr>
          <p:nvPr/>
        </p:nvPicPr>
        <p:blipFill>
          <a:blip r:embed="rId2"/>
          <a:srcRect t="3534" b="1178"/>
          <a:stretch>
            <a:fillRect/>
          </a:stretch>
        </p:blipFill>
        <p:spPr>
          <a:xfrm>
            <a:off x="64038" y="1527826"/>
            <a:ext cx="2944019" cy="528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59" y="1840336"/>
            <a:ext cx="4195341" cy="4808382"/>
          </a:xfrm>
        </p:spPr>
        <p:txBody>
          <a:bodyPr>
            <a:noAutofit/>
          </a:bodyPr>
          <a:lstStyle/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Transients</a:t>
            </a:r>
          </a:p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Trans-Neptunian objects</a:t>
            </a:r>
            <a:endParaRPr lang="es-ES_tradnl" sz="2400" dirty="0" smtClean="0">
              <a:latin typeface="+mn-lt"/>
            </a:endParaRPr>
          </a:p>
          <a:p>
            <a:pPr marL="504000" indent="-504000">
              <a:spcBef>
                <a:spcPts val="600"/>
              </a:spcBef>
            </a:pPr>
            <a:r>
              <a:rPr lang="en-US" sz="2400" dirty="0" err="1" smtClean="0">
                <a:latin typeface="+mn-lt"/>
              </a:rPr>
              <a:t>Extrasolar</a:t>
            </a:r>
            <a:r>
              <a:rPr lang="en-US" sz="2400" dirty="0" smtClean="0">
                <a:latin typeface="+mn-lt"/>
              </a:rPr>
              <a:t> planets</a:t>
            </a:r>
            <a:endParaRPr lang="es-ES_tradnl" sz="2400" dirty="0" smtClean="0">
              <a:latin typeface="+mn-lt"/>
            </a:endParaRPr>
          </a:p>
          <a:p>
            <a:pPr marL="504000" indent="-504000">
              <a:spcBef>
                <a:spcPts val="600"/>
              </a:spcBef>
            </a:pPr>
            <a:r>
              <a:rPr lang="en-US" sz="2400" dirty="0" err="1" smtClean="0">
                <a:latin typeface="+mn-lt"/>
              </a:rPr>
              <a:t>Asteroseismology</a:t>
            </a:r>
            <a:r>
              <a:rPr lang="en-US" sz="2400" dirty="0" smtClean="0">
                <a:latin typeface="+mn-lt"/>
              </a:rPr>
              <a:t> &amp; pulsating stars</a:t>
            </a:r>
            <a:endParaRPr lang="es-ES_tradnl" sz="2400" dirty="0" smtClean="0">
              <a:latin typeface="+mn-lt"/>
            </a:endParaRPr>
          </a:p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Massive stars</a:t>
            </a:r>
            <a:endParaRPr lang="es-ES_tradnl" sz="2400" dirty="0" smtClean="0">
              <a:latin typeface="+mn-lt"/>
            </a:endParaRPr>
          </a:p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Brown dwarfs</a:t>
            </a:r>
          </a:p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Low-mass binaries</a:t>
            </a:r>
          </a:p>
          <a:p>
            <a:pPr marL="50400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Low </a:t>
            </a:r>
            <a:r>
              <a:rPr lang="en-US" sz="2400" dirty="0" err="1" smtClean="0">
                <a:latin typeface="+mn-lt"/>
              </a:rPr>
              <a:t>metallicity</a:t>
            </a:r>
            <a:r>
              <a:rPr lang="en-US" sz="2400" dirty="0" smtClean="0">
                <a:latin typeface="+mn-lt"/>
              </a:rPr>
              <a:t> stars</a:t>
            </a:r>
          </a:p>
          <a:p>
            <a:pPr marL="504000" lvl="0" indent="-504000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Isolated neutron stars</a:t>
            </a:r>
            <a:endParaRPr lang="es-ES_tradnl" sz="2400" dirty="0" smtClean="0">
              <a:latin typeface="+mn-lt"/>
            </a:endParaRPr>
          </a:p>
          <a:p>
            <a:pPr marL="504000" indent="-504000">
              <a:spcBef>
                <a:spcPts val="600"/>
              </a:spcBef>
            </a:pPr>
            <a:endParaRPr lang="es-ES_tradnl" sz="2400" dirty="0" smtClean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6600" y="1840336"/>
            <a:ext cx="4143972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err="1" smtClean="0"/>
              <a:t>Magnetars</a:t>
            </a:r>
            <a:endParaRPr lang="en-US" sz="2400" dirty="0" smtClean="0"/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Interacting binaries</a:t>
            </a:r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Millisecond pulsar binaries</a:t>
            </a:r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X-ray binaries</a:t>
            </a:r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Supernovae</a:t>
            </a:r>
          </a:p>
          <a:p>
            <a:pPr marL="50400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Supernova remnants</a:t>
            </a:r>
            <a:endParaRPr lang="es-ES_tradnl" sz="2400" dirty="0" smtClean="0"/>
          </a:p>
          <a:p>
            <a:pPr marL="50400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Gamma-ray bursts</a:t>
            </a:r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Active galactic nuclei</a:t>
            </a:r>
            <a:endParaRPr lang="es-ES_tradnl" sz="2400" dirty="0" smtClean="0"/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Tidal disruption events</a:t>
            </a:r>
          </a:p>
          <a:p>
            <a:pPr marL="504000" lvl="0" indent="-5040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Galaxy clusters</a:t>
            </a:r>
            <a:endParaRPr lang="es-ES_tradnl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OCTOCAM </a:t>
            </a:r>
            <a:r>
              <a:rPr lang="es-ES_tradnl" dirty="0" err="1" smtClean="0"/>
              <a:t>concept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5263" y="1541463"/>
            <a:ext cx="2914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0813" y="2533650"/>
            <a:ext cx="49561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100" y="1546225"/>
            <a:ext cx="4687888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60812" y="5511800"/>
            <a:ext cx="3255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onstantia" pitchFamily="-104" charset="0"/>
              </a:rPr>
              <a:t>GROND - Greiner </a:t>
            </a:r>
            <a:r>
              <a:rPr lang="en-US" dirty="0">
                <a:latin typeface="Constantia" pitchFamily="-104" charset="0"/>
              </a:rPr>
              <a:t>et al. 2007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42044" y="6488113"/>
            <a:ext cx="3640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onstantia" pitchFamily="-104" charset="0"/>
              </a:rPr>
              <a:t>X-shooter - </a:t>
            </a:r>
            <a:r>
              <a:rPr lang="en-US" dirty="0" err="1" smtClean="0">
                <a:latin typeface="Constantia" pitchFamily="-104" charset="0"/>
              </a:rPr>
              <a:t>D’Odorico</a:t>
            </a:r>
            <a:r>
              <a:rPr lang="en-US" dirty="0" smtClean="0">
                <a:latin typeface="Constantia" pitchFamily="-104" charset="0"/>
              </a:rPr>
              <a:t> </a:t>
            </a:r>
            <a:r>
              <a:rPr lang="en-US" dirty="0">
                <a:latin typeface="Constantia" pitchFamily="-104" charset="0"/>
              </a:rPr>
              <a:t>et al. 2006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29100" y="6226175"/>
            <a:ext cx="3960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onstantia" pitchFamily="-104" charset="0"/>
              </a:rPr>
              <a:t>ULTRACAM - </a:t>
            </a:r>
            <a:r>
              <a:rPr lang="en-US" dirty="0" err="1" smtClean="0">
                <a:latin typeface="Constantia" pitchFamily="-104" charset="0"/>
              </a:rPr>
              <a:t>Dhillon</a:t>
            </a:r>
            <a:r>
              <a:rPr lang="en-US" dirty="0" smtClean="0">
                <a:latin typeface="Constantia" pitchFamily="-104" charset="0"/>
              </a:rPr>
              <a:t> </a:t>
            </a:r>
            <a:r>
              <a:rPr lang="en-US" dirty="0">
                <a:latin typeface="Constantia" pitchFamily="-104" charset="0"/>
              </a:rPr>
              <a:t>et al. 2007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15951" y="5006286"/>
            <a:ext cx="365283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>
              <a:spcBef>
                <a:spcPct val="20000"/>
              </a:spcBef>
              <a:buSzPct val="95000"/>
              <a:buFont typeface="Arial"/>
              <a:buChar char="•"/>
              <a:defRPr/>
            </a:pPr>
            <a:r>
              <a:rPr lang="en-US" sz="2400" dirty="0" smtClean="0">
                <a:latin typeface="+mn-lt"/>
                <a:ea typeface="ＭＳ Ｐゴシック" charset="-128"/>
                <a:cs typeface="ＭＳ Ｐゴシック" charset="-128"/>
              </a:rPr>
              <a:t>GROND + X</a:t>
            </a:r>
            <a:r>
              <a:rPr lang="en-US" sz="2400" dirty="0">
                <a:latin typeface="+mn-lt"/>
                <a:ea typeface="ＭＳ Ｐゴシック" charset="-128"/>
                <a:cs typeface="ＭＳ Ｐゴシック" charset="-128"/>
              </a:rPr>
              <a:t>-</a:t>
            </a:r>
            <a:r>
              <a:rPr lang="en-US" sz="2400" dirty="0" smtClean="0">
                <a:latin typeface="+mn-lt"/>
                <a:ea typeface="ＭＳ Ｐゴシック" charset="-128"/>
                <a:cs typeface="ＭＳ Ｐゴシック" charset="-128"/>
              </a:rPr>
              <a:t>shooter + ULTRACAM + </a:t>
            </a:r>
            <a:r>
              <a:rPr lang="en-US" sz="2400" b="1" dirty="0" smtClean="0">
                <a:latin typeface="+mn-lt"/>
                <a:ea typeface="ＭＳ Ｐゴシック" charset="-128"/>
                <a:cs typeface="ＭＳ Ｐゴシック" charset="-128"/>
              </a:rPr>
              <a:t>MORE!</a:t>
            </a:r>
            <a:r>
              <a:rPr lang="en-US" sz="240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br>
              <a:rPr lang="en-US" sz="2400" dirty="0" smtClean="0"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2400" dirty="0" smtClean="0">
                <a:latin typeface="+mn-lt"/>
                <a:ea typeface="ＭＳ Ｐゴシック" charset="-128"/>
                <a:cs typeface="ＭＳ Ｐゴシック" charset="-128"/>
              </a:rPr>
              <a:t>= </a:t>
            </a:r>
            <a:r>
              <a:rPr lang="en-US" sz="2400" dirty="0">
                <a:latin typeface="+mn-lt"/>
                <a:ea typeface="ＭＳ Ｐゴシック" charset="-128"/>
                <a:cs typeface="ＭＳ Ｐゴシック" charset="-128"/>
              </a:rPr>
              <a:t>OCTOCAM</a:t>
            </a:r>
          </a:p>
          <a:p>
            <a:pPr marL="273050" indent="-27305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/>
            </a:pPr>
            <a:endParaRPr lang="en-US" sz="24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15951" y="1635125"/>
            <a:ext cx="3652838" cy="595313"/>
          </a:xfrm>
        </p:spPr>
        <p:txBody>
          <a:bodyPr vert="horz" wrap="square">
            <a:normAutofit/>
          </a:bodyPr>
          <a:lstStyle/>
          <a:p>
            <a:pPr marL="273600" indent="-273600" eaLnBrk="1" hangingPunct="1">
              <a:spcBef>
                <a:spcPts val="24"/>
              </a:spcBef>
            </a:pPr>
            <a:r>
              <a:rPr lang="en-US" sz="2400" dirty="0" smtClean="0">
                <a:ea typeface="ＭＳ Ｐゴシック" pitchFamily="-104" charset="-128"/>
                <a:cs typeface="ＭＳ Ｐゴシック" pitchFamily="-104" charset="-128"/>
              </a:rPr>
              <a:t>Multi-channel (8!)</a:t>
            </a:r>
          </a:p>
          <a:p>
            <a:pPr eaLnBrk="1" hangingPunct="1"/>
            <a:endParaRPr lang="en-US" sz="2400" dirty="0" smtClean="0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15951" y="2197100"/>
            <a:ext cx="3855784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>
              <a:spcBef>
                <a:spcPct val="20000"/>
              </a:spcBef>
              <a:buSzPct val="95000"/>
              <a:buFont typeface="Arial"/>
              <a:buChar char="•"/>
              <a:defRPr/>
            </a:pPr>
            <a:r>
              <a:rPr lang="en-US" sz="2400" dirty="0">
                <a:latin typeface="Arial"/>
                <a:ea typeface="ＭＳ Ｐゴシック" charset="-128"/>
                <a:cs typeface="Arial"/>
              </a:rPr>
              <a:t>Wide wavelength range (</a:t>
            </a:r>
            <a:r>
              <a:rPr lang="en-US" sz="2400" dirty="0" smtClean="0">
                <a:latin typeface="Arial"/>
                <a:ea typeface="ＭＳ Ｐゴシック" charset="-128"/>
                <a:cs typeface="Arial"/>
              </a:rPr>
              <a:t>3700</a:t>
            </a:r>
            <a:r>
              <a:rPr lang="en-US" sz="2400" dirty="0">
                <a:latin typeface="Arial"/>
                <a:ea typeface="ＭＳ Ｐゴシック" charset="-128"/>
                <a:cs typeface="Arial"/>
              </a:rPr>
              <a:t>-</a:t>
            </a:r>
            <a:r>
              <a:rPr lang="en-US" sz="2400" dirty="0" smtClean="0">
                <a:latin typeface="Arial"/>
                <a:ea typeface="ＭＳ Ｐゴシック" charset="-128"/>
                <a:cs typeface="Arial"/>
              </a:rPr>
              <a:t>23500 Å)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  <a:p>
            <a:pPr marL="273050" indent="-27305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/>
            </a:pPr>
            <a:endParaRPr lang="en-US" sz="24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15951" y="3076575"/>
            <a:ext cx="3652838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>
              <a:spcBef>
                <a:spcPct val="20000"/>
              </a:spcBef>
              <a:buSzPct val="95000"/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ＭＳ Ｐゴシック" charset="-128"/>
                <a:cs typeface="Arial"/>
              </a:rPr>
              <a:t>Multiband imaging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 bwMode="auto">
          <a:xfrm>
            <a:off x="115951" y="3568700"/>
            <a:ext cx="36528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>
              <a:spcBef>
                <a:spcPct val="20000"/>
              </a:spcBef>
              <a:buSzPct val="95000"/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ＭＳ Ｐゴシック" charset="-128"/>
                <a:cs typeface="Arial"/>
              </a:rPr>
              <a:t>Broad band spectroscopy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115951" y="4466536"/>
            <a:ext cx="36528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>
              <a:spcBef>
                <a:spcPct val="20000"/>
              </a:spcBef>
              <a:buSzPct val="95000"/>
              <a:buFont typeface="Arial"/>
              <a:buChar char="•"/>
              <a:defRPr/>
            </a:pPr>
            <a:r>
              <a:rPr lang="en-US" sz="2400" dirty="0">
                <a:latin typeface="+mn-lt"/>
                <a:ea typeface="ＭＳ Ｐゴシック" charset="-128"/>
                <a:cs typeface="ＭＳ Ｐゴシック" charset="-128"/>
              </a:rPr>
              <a:t>High-</a:t>
            </a:r>
            <a:r>
              <a:rPr lang="en-US" sz="2400" dirty="0">
                <a:latin typeface="Arial"/>
                <a:ea typeface="ＭＳ Ｐゴシック" charset="-128"/>
                <a:cs typeface="Arial"/>
              </a:rPr>
              <a:t>time</a:t>
            </a:r>
            <a:r>
              <a:rPr lang="en-US" sz="2400" dirty="0">
                <a:latin typeface="+mn-lt"/>
                <a:ea typeface="ＭＳ Ｐゴシック" charset="-128"/>
                <a:cs typeface="ＭＳ Ｐゴシック" charset="-128"/>
              </a:rPr>
              <a:t> resolution</a:t>
            </a:r>
          </a:p>
          <a:p>
            <a:pPr marL="273050" indent="-27305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/>
            </a:pPr>
            <a:endParaRPr lang="en-US" sz="24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1900" y="1973263"/>
            <a:ext cx="5270500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0038" y="3302000"/>
            <a:ext cx="13573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8938" y="3302000"/>
            <a:ext cx="123507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31113" y="3554413"/>
            <a:ext cx="135572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6775" y="3890963"/>
            <a:ext cx="182562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6958" y="3646488"/>
            <a:ext cx="1524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1900" y="3890963"/>
            <a:ext cx="17240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in título-2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5125" y="3675063"/>
            <a:ext cx="20574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ogo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7544" y="1629984"/>
            <a:ext cx="2824013" cy="4629529"/>
          </a:xfrm>
          <a:prstGeom prst="rect">
            <a:avLst/>
          </a:prstGeom>
          <a:effectLst>
            <a:outerShdw blurRad="41275" dist="63500" dir="2700000" algn="tl" rotWithShape="0">
              <a:srgbClr val="000000">
                <a:alpha val="29000"/>
              </a:srgbClr>
            </a:outerShdw>
          </a:effectLst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157162" y="622617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  <a:effectLst>
                  <a:outerShdw blurRad="82550" dist="50800" dir="10800000" algn="tl" rotWithShape="0">
                    <a:schemeClr val="accent2"/>
                  </a:outerShdw>
                </a:effectLst>
              </a:rPr>
              <a:t>temporal resolution</a:t>
            </a:r>
            <a:r>
              <a:rPr lang="en-US" sz="2800" i="1" dirty="0" smtClean="0"/>
              <a:t> – </a:t>
            </a:r>
            <a:r>
              <a:rPr lang="en-US" sz="2800" b="1" i="1" dirty="0" smtClean="0">
                <a:solidFill>
                  <a:srgbClr val="660066"/>
                </a:solidFill>
              </a:rPr>
              <a:t>sp</a:t>
            </a:r>
            <a:r>
              <a:rPr lang="en-US" sz="2800" b="1" i="1" dirty="0" smtClean="0">
                <a:solidFill>
                  <a:srgbClr val="000090"/>
                </a:solidFill>
              </a:rPr>
              <a:t>ec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</a:rPr>
              <a:t>tr</a:t>
            </a:r>
            <a:r>
              <a:rPr lang="en-US" sz="2800" b="1" i="1" dirty="0" smtClean="0">
                <a:solidFill>
                  <a:srgbClr val="008000"/>
                </a:solidFill>
              </a:rPr>
              <a:t>al</a:t>
            </a:r>
            <a:r>
              <a:rPr lang="en-US" sz="2800" b="1" i="1" dirty="0" smtClean="0"/>
              <a:t> </a:t>
            </a:r>
            <a:r>
              <a:rPr lang="en-US" sz="2800" b="1" i="1" dirty="0" smtClean="0">
                <a:solidFill>
                  <a:srgbClr val="FF6600"/>
                </a:solidFill>
              </a:rPr>
              <a:t>co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ve</a:t>
            </a:r>
            <a:r>
              <a:rPr lang="en-US" sz="2800" b="1" i="1" dirty="0" smtClean="0">
                <a:solidFill>
                  <a:srgbClr val="FF0000"/>
                </a:solidFill>
              </a:rPr>
              <a:t>ra</a:t>
            </a:r>
            <a:r>
              <a:rPr lang="en-US" sz="2800" b="1" i="1" dirty="0" smtClean="0">
                <a:solidFill>
                  <a:srgbClr val="800000"/>
                </a:solidFill>
              </a:rPr>
              <a:t>ge</a:t>
            </a:r>
            <a:r>
              <a:rPr lang="en-US" sz="2800" b="1" i="1" dirty="0" smtClean="0"/>
              <a:t> </a:t>
            </a:r>
            <a:r>
              <a:rPr lang="en-US" sz="2800" i="1" dirty="0" smtClean="0"/>
              <a:t>– </a:t>
            </a:r>
            <a:r>
              <a:rPr lang="en-US" sz="2800" i="1" spc="-150" dirty="0" smtClean="0">
                <a:solidFill>
                  <a:schemeClr val="tx2">
                    <a:lumMod val="75000"/>
                  </a:schemeClr>
                </a:solidFill>
              </a:rPr>
              <a:t>spectral resolution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/>
      <p:bldP spid="12" grpId="0" build="p"/>
      <p:bldP spid="13" grpId="0"/>
      <p:bldP spid="14" grpId="0"/>
      <p:bldP spid="15" grpId="0"/>
      <p:bldP spid="1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design</a:t>
            </a:r>
            <a:endParaRPr lang="en-US" dirty="0"/>
          </a:p>
        </p:txBody>
      </p:sp>
      <p:pic>
        <p:nvPicPr>
          <p:cNvPr id="5" name="Content Placeholder 4" descr="Scheme2.001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677" t="5249" r="8583" b="3937"/>
          <a:stretch>
            <a:fillRect/>
          </a:stretch>
        </p:blipFill>
        <p:spPr>
          <a:xfrm>
            <a:off x="1107467" y="1669882"/>
            <a:ext cx="6606622" cy="50705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Imaging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11" y="1551698"/>
            <a:ext cx="4589293" cy="50970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_tradnl" sz="2400" dirty="0" err="1" smtClean="0"/>
              <a:t>Simultaneous</a:t>
            </a:r>
            <a:r>
              <a:rPr lang="es-ES_tradnl" sz="2400" dirty="0" smtClean="0"/>
              <a:t> VIS/NIR </a:t>
            </a:r>
            <a:r>
              <a:rPr lang="es-ES_tradnl" sz="2400" dirty="0" err="1" smtClean="0"/>
              <a:t>observations</a:t>
            </a:r>
            <a:r>
              <a:rPr lang="es-ES_tradnl" sz="2400" dirty="0" smtClean="0"/>
              <a:t> in </a:t>
            </a:r>
            <a:br>
              <a:rPr lang="es-ES_tradnl" sz="2400" dirty="0" smtClean="0"/>
            </a:br>
            <a:r>
              <a:rPr lang="es-ES_tradnl" sz="2400" i="1" dirty="0" err="1" smtClean="0"/>
              <a:t>g</a:t>
            </a:r>
            <a:r>
              <a:rPr lang="es-ES_tradnl" sz="2400" i="1" dirty="0" smtClean="0"/>
              <a:t>, </a:t>
            </a:r>
            <a:r>
              <a:rPr lang="es-ES_tradnl" sz="2400" i="1" dirty="0" err="1" smtClean="0"/>
              <a:t>r</a:t>
            </a:r>
            <a:r>
              <a:rPr lang="es-ES_tradnl" sz="2400" i="1" dirty="0" smtClean="0"/>
              <a:t>, </a:t>
            </a:r>
            <a:r>
              <a:rPr lang="es-ES_tradnl" sz="2400" i="1" dirty="0" err="1" smtClean="0"/>
              <a:t>i</a:t>
            </a:r>
            <a:r>
              <a:rPr lang="es-ES_tradnl" sz="2400" i="1" dirty="0" smtClean="0"/>
              <a:t>, </a:t>
            </a:r>
            <a:r>
              <a:rPr lang="es-ES_tradnl" sz="2400" i="1" dirty="0" err="1" smtClean="0"/>
              <a:t>z</a:t>
            </a:r>
            <a:r>
              <a:rPr lang="es-ES_tradnl" sz="2400" i="1" dirty="0" smtClean="0"/>
              <a:t>, Y, J, H, K</a:t>
            </a:r>
            <a:r>
              <a:rPr lang="es-ES_tradnl" sz="2400" i="1" baseline="-25000" dirty="0" smtClean="0"/>
              <a:t>S</a:t>
            </a:r>
          </a:p>
          <a:p>
            <a:pPr>
              <a:spcAft>
                <a:spcPts val="600"/>
              </a:spcAft>
            </a:pPr>
            <a:r>
              <a:rPr lang="es-ES_tradnl" sz="2400" dirty="0" err="1" smtClean="0"/>
              <a:t>Frame</a:t>
            </a:r>
            <a:r>
              <a:rPr lang="es-ES_tradnl" sz="2400" dirty="0" smtClean="0"/>
              <a:t> transfer </a:t>
            </a:r>
            <a:r>
              <a:rPr lang="es-ES_tradnl" sz="2400" dirty="0" err="1" smtClean="0"/>
              <a:t>detectors</a:t>
            </a:r>
            <a:r>
              <a:rPr lang="es-ES_tradnl" sz="2400" dirty="0" smtClean="0"/>
              <a:t> + HAWAII-2RG</a:t>
            </a:r>
          </a:p>
          <a:p>
            <a:pPr>
              <a:spcAft>
                <a:spcPts val="600"/>
              </a:spcAft>
            </a:pPr>
            <a:r>
              <a:rPr lang="es-ES_tradnl" sz="2400" dirty="0" err="1" smtClean="0"/>
              <a:t>Negligible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overheads</a:t>
            </a:r>
            <a:endParaRPr lang="es-ES_tradnl" sz="2400" dirty="0" smtClean="0"/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No </a:t>
            </a:r>
            <a:r>
              <a:rPr lang="es-ES_tradnl" sz="2000" dirty="0" err="1" smtClean="0"/>
              <a:t>filter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change</a:t>
            </a:r>
            <a:r>
              <a:rPr lang="es-ES_tradnl" sz="2000" dirty="0" smtClean="0"/>
              <a:t> time </a:t>
            </a:r>
            <a:r>
              <a:rPr lang="es-ES_tradnl" sz="2000" dirty="0" err="1" smtClean="0"/>
              <a:t>loss</a:t>
            </a:r>
            <a:endParaRPr lang="es-ES_tradnl" sz="2000" dirty="0" smtClean="0"/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No </a:t>
            </a:r>
            <a:r>
              <a:rPr lang="es-ES_tradnl" sz="2000" dirty="0" err="1" smtClean="0"/>
              <a:t>readout</a:t>
            </a:r>
            <a:r>
              <a:rPr lang="es-ES_tradnl" sz="2000" dirty="0" smtClean="0"/>
              <a:t> time </a:t>
            </a:r>
            <a:r>
              <a:rPr lang="es-ES_tradnl" sz="2000" dirty="0" err="1" smtClean="0"/>
              <a:t>loss</a:t>
            </a:r>
            <a:endParaRPr lang="es-ES_tradnl" sz="2000" baseline="-25000" dirty="0" smtClean="0"/>
          </a:p>
          <a:p>
            <a:pPr>
              <a:spcAft>
                <a:spcPts val="600"/>
              </a:spcAft>
            </a:pPr>
            <a:r>
              <a:rPr lang="es-ES_tradnl" sz="2400" dirty="0" smtClean="0"/>
              <a:t>3’x3’ </a:t>
            </a:r>
            <a:r>
              <a:rPr lang="es-ES_tradnl" sz="2400" dirty="0" err="1" smtClean="0"/>
              <a:t>or</a:t>
            </a:r>
            <a:r>
              <a:rPr lang="es-ES_tradnl" sz="2400" dirty="0" smtClean="0"/>
              <a:t> 4.2’Ø </a:t>
            </a:r>
            <a:r>
              <a:rPr lang="es-ES_tradnl" sz="2400" dirty="0" err="1" smtClean="0"/>
              <a:t>field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view</a:t>
            </a:r>
            <a:endParaRPr lang="es-ES_tradnl" sz="2400" dirty="0" smtClean="0"/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3’x3’x8 = 72 </a:t>
            </a:r>
            <a:r>
              <a:rPr lang="es-ES_tradnl" sz="2000" dirty="0" err="1" smtClean="0"/>
              <a:t>sqr</a:t>
            </a:r>
            <a:r>
              <a:rPr lang="es-ES_tradnl" sz="2000" dirty="0" smtClean="0"/>
              <a:t>. </a:t>
            </a:r>
            <a:r>
              <a:rPr lang="es-ES_tradnl" sz="2000" dirty="0" err="1" smtClean="0"/>
              <a:t>Arcmin</a:t>
            </a:r>
            <a:endParaRPr lang="es-ES_tradnl" sz="2000" dirty="0" smtClean="0"/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4.2’Øx8 = 112 </a:t>
            </a:r>
            <a:r>
              <a:rPr lang="es-ES_tradnl" sz="2000" dirty="0" err="1" smtClean="0"/>
              <a:t>sqr</a:t>
            </a:r>
            <a:r>
              <a:rPr lang="es-ES_tradnl" sz="2000" dirty="0" smtClean="0"/>
              <a:t>. </a:t>
            </a:r>
            <a:r>
              <a:rPr lang="es-ES_tradnl" sz="2000" dirty="0" err="1" smtClean="0"/>
              <a:t>Arcmin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pic>
        <p:nvPicPr>
          <p:cNvPr id="4" name="Picture 3" descr="OCTOCAM_filt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296" y="2514964"/>
            <a:ext cx="4375711" cy="3284567"/>
          </a:xfrm>
          <a:prstGeom prst="rect">
            <a:avLst/>
          </a:prstGeom>
        </p:spPr>
      </p:pic>
      <p:pic>
        <p:nvPicPr>
          <p:cNvPr id="5" name="Picture 4" descr="lim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313" y="3017960"/>
            <a:ext cx="4449840" cy="23682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15795" y="1495054"/>
            <a:ext cx="2196000" cy="2196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4608459" y="1551698"/>
            <a:ext cx="1980000" cy="19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4811703" y="2320374"/>
            <a:ext cx="162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GMOS 5.5’x5.5’</a:t>
            </a:r>
            <a:endParaRPr lang="es-ES_tradnl" dirty="0"/>
          </a:p>
        </p:txBody>
      </p:sp>
      <p:sp>
        <p:nvSpPr>
          <p:cNvPr id="9" name="Rectangle 8"/>
          <p:cNvSpPr/>
          <p:nvPr/>
        </p:nvSpPr>
        <p:spPr>
          <a:xfrm>
            <a:off x="5304163" y="4632670"/>
            <a:ext cx="1080000" cy="10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TextBox 9"/>
          <p:cNvSpPr txBox="1"/>
          <p:nvPr/>
        </p:nvSpPr>
        <p:spPr>
          <a:xfrm>
            <a:off x="5281803" y="5365050"/>
            <a:ext cx="62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3’x3’</a:t>
            </a:r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6996165" y="2406680"/>
            <a:ext cx="207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FLAMINGOS-2 6.1’Ø</a:t>
            </a:r>
            <a:endParaRPr lang="es-ES_tradnl" dirty="0"/>
          </a:p>
        </p:txBody>
      </p:sp>
      <p:sp>
        <p:nvSpPr>
          <p:cNvPr id="12" name="Rectangle 11"/>
          <p:cNvSpPr/>
          <p:nvPr/>
        </p:nvSpPr>
        <p:spPr>
          <a:xfrm>
            <a:off x="6377930" y="4632670"/>
            <a:ext cx="1080000" cy="10800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12"/>
          <p:cNvSpPr/>
          <p:nvPr/>
        </p:nvSpPr>
        <p:spPr>
          <a:xfrm>
            <a:off x="7457930" y="4632670"/>
            <a:ext cx="1080000" cy="10800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/>
          <p:cNvSpPr/>
          <p:nvPr/>
        </p:nvSpPr>
        <p:spPr>
          <a:xfrm>
            <a:off x="5850630" y="3552670"/>
            <a:ext cx="1080000" cy="1080000"/>
          </a:xfrm>
          <a:prstGeom prst="rect">
            <a:avLst/>
          </a:prstGeom>
          <a:solidFill>
            <a:srgbClr val="66006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Rectangle 14"/>
          <p:cNvSpPr/>
          <p:nvPr/>
        </p:nvSpPr>
        <p:spPr>
          <a:xfrm>
            <a:off x="6930630" y="3552670"/>
            <a:ext cx="1080000" cy="1080000"/>
          </a:xfrm>
          <a:prstGeom prst="rect">
            <a:avLst/>
          </a:prstGeom>
          <a:solidFill>
            <a:srgbClr val="00009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15"/>
          <p:cNvSpPr/>
          <p:nvPr/>
        </p:nvSpPr>
        <p:spPr>
          <a:xfrm>
            <a:off x="5291463" y="5712670"/>
            <a:ext cx="1080000" cy="1080000"/>
          </a:xfrm>
          <a:prstGeom prst="rect">
            <a:avLst/>
          </a:prstGeom>
          <a:solidFill>
            <a:srgbClr val="FF66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6377930" y="5712670"/>
            <a:ext cx="1080000" cy="10800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angle 17"/>
          <p:cNvSpPr/>
          <p:nvPr/>
        </p:nvSpPr>
        <p:spPr>
          <a:xfrm>
            <a:off x="7457930" y="5712670"/>
            <a:ext cx="1080000" cy="1080000"/>
          </a:xfrm>
          <a:prstGeom prst="rect">
            <a:avLst/>
          </a:prstGeom>
          <a:solidFill>
            <a:srgbClr val="80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TextBox 18"/>
          <p:cNvSpPr txBox="1"/>
          <p:nvPr/>
        </p:nvSpPr>
        <p:spPr>
          <a:xfrm>
            <a:off x="4722163" y="3118560"/>
            <a:ext cx="178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30.25 </a:t>
            </a:r>
            <a:r>
              <a:rPr lang="es-ES_tradnl" dirty="0" err="1" smtClean="0"/>
              <a:t>sqr</a:t>
            </a:r>
            <a:r>
              <a:rPr lang="es-ES_tradnl" dirty="0" smtClean="0"/>
              <a:t>. </a:t>
            </a:r>
            <a:r>
              <a:rPr lang="es-ES_tradnl" dirty="0" err="1" smtClean="0"/>
              <a:t>arcmin</a:t>
            </a:r>
            <a:endParaRPr lang="es-ES_tradnl" dirty="0"/>
          </a:p>
        </p:txBody>
      </p:sp>
      <p:sp>
        <p:nvSpPr>
          <p:cNvPr id="20" name="TextBox 19"/>
          <p:cNvSpPr txBox="1"/>
          <p:nvPr/>
        </p:nvSpPr>
        <p:spPr>
          <a:xfrm>
            <a:off x="7115570" y="2765156"/>
            <a:ext cx="178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29.22 </a:t>
            </a:r>
            <a:r>
              <a:rPr lang="es-ES_tradnl" dirty="0" err="1" smtClean="0"/>
              <a:t>sqr</a:t>
            </a:r>
            <a:r>
              <a:rPr lang="es-ES_tradnl" dirty="0" smtClean="0"/>
              <a:t>. </a:t>
            </a:r>
            <a:r>
              <a:rPr lang="es-ES_tradnl" dirty="0" err="1" smtClean="0"/>
              <a:t>arcmin</a:t>
            </a:r>
            <a:endParaRPr lang="es-ES_tradnl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90969" y="4447433"/>
            <a:ext cx="1486817" cy="1486817"/>
          </a:xfrm>
          <a:prstGeom prst="ellipse">
            <a:avLst/>
          </a:prstGeom>
          <a:solidFill>
            <a:srgbClr val="B7DEE8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476440" y="4973946"/>
            <a:ext cx="6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4.2’Ø</a:t>
            </a:r>
            <a:endParaRPr lang="es-ES_tradnl" dirty="0"/>
          </a:p>
        </p:txBody>
      </p:sp>
      <p:sp>
        <p:nvSpPr>
          <p:cNvPr id="26" name="Oval 25"/>
          <p:cNvSpPr/>
          <p:nvPr/>
        </p:nvSpPr>
        <p:spPr>
          <a:xfrm>
            <a:off x="6252756" y="5365050"/>
            <a:ext cx="1486817" cy="1486817"/>
          </a:xfrm>
          <a:prstGeom prst="ellipse">
            <a:avLst/>
          </a:prstGeom>
          <a:solidFill>
            <a:srgbClr val="058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7404371" y="4426089"/>
            <a:ext cx="1486817" cy="1486817"/>
          </a:xfrm>
          <a:prstGeom prst="ellipse">
            <a:avLst/>
          </a:prstGeom>
          <a:solidFill>
            <a:srgbClr val="FFFF03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463419" y="3007288"/>
            <a:ext cx="1486817" cy="1486817"/>
          </a:xfrm>
          <a:prstGeom prst="ellipse">
            <a:avLst/>
          </a:prstGeom>
          <a:solidFill>
            <a:srgbClr val="00009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946362" y="3017960"/>
            <a:ext cx="1486817" cy="1486817"/>
          </a:xfrm>
          <a:prstGeom prst="ellipse">
            <a:avLst/>
          </a:prstGeom>
          <a:solidFill>
            <a:srgbClr val="FF66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985838" y="1598309"/>
            <a:ext cx="1486817" cy="1486817"/>
          </a:xfrm>
          <a:prstGeom prst="ellipse">
            <a:avLst/>
          </a:prstGeom>
          <a:solidFill>
            <a:srgbClr val="660066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7288567" y="1576965"/>
            <a:ext cx="1486817" cy="1486817"/>
          </a:xfrm>
          <a:prstGeom prst="ellipse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132117" y="661059"/>
            <a:ext cx="1486817" cy="1486817"/>
          </a:xfrm>
          <a:prstGeom prst="ellipse">
            <a:avLst/>
          </a:prstGeom>
          <a:solidFill>
            <a:srgbClr val="80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91 -0.65139 L -0.00139 2.96296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1" animBg="1"/>
      <p:bldP spid="9" grpId="2" animBg="1"/>
      <p:bldP spid="9" grpId="3" animBg="1"/>
      <p:bldP spid="10" grpId="0"/>
      <p:bldP spid="10" grpId="1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20" grpId="0"/>
      <p:bldP spid="22" grpId="0" animBg="1"/>
      <p:bldP spid="25" grpId="2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arrangement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701" y="2009665"/>
            <a:ext cx="4686880" cy="4686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701" y="2009665"/>
            <a:ext cx="4686880" cy="11733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701" y="5523195"/>
            <a:ext cx="4686880" cy="11733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79980" y="2209148"/>
            <a:ext cx="2348036" cy="2348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701" y="3765743"/>
            <a:ext cx="4686880" cy="1173600"/>
          </a:xfrm>
          <a:prstGeom prst="rect">
            <a:avLst/>
          </a:prstGeom>
          <a:gradFill flip="none" rotWithShape="1">
            <a:gsLst>
              <a:gs pos="0">
                <a:srgbClr val="660066"/>
              </a:gs>
              <a:gs pos="100000">
                <a:srgbClr val="800000"/>
              </a:gs>
              <a:gs pos="17000">
                <a:srgbClr val="0000FF"/>
              </a:gs>
              <a:gs pos="35000">
                <a:srgbClr val="008000"/>
              </a:gs>
              <a:gs pos="52000">
                <a:srgbClr val="FFFF00"/>
              </a:gs>
              <a:gs pos="70000">
                <a:srgbClr val="FF6600"/>
              </a:gs>
              <a:gs pos="85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988705" y="3527558"/>
            <a:ext cx="1656000" cy="1656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701" y="2009665"/>
            <a:ext cx="2343852" cy="457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3729" y="2009665"/>
            <a:ext cx="2343852" cy="457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879980" y="2799732"/>
            <a:ext cx="2343440" cy="1173600"/>
          </a:xfrm>
          <a:prstGeom prst="rect">
            <a:avLst/>
          </a:prstGeom>
          <a:gradFill flip="none" rotWithShape="1">
            <a:gsLst>
              <a:gs pos="0">
                <a:srgbClr val="660066"/>
              </a:gs>
              <a:gs pos="100000">
                <a:srgbClr val="800000"/>
              </a:gs>
              <a:gs pos="17000">
                <a:srgbClr val="0000FF"/>
              </a:gs>
              <a:gs pos="35000">
                <a:srgbClr val="008000"/>
              </a:gs>
              <a:gs pos="52000">
                <a:srgbClr val="FFFF00"/>
              </a:gs>
              <a:gs pos="70000">
                <a:srgbClr val="FF6600"/>
              </a:gs>
              <a:gs pos="85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9877" y="6650825"/>
            <a:ext cx="2343852" cy="457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24553" y="6650826"/>
            <a:ext cx="2343852" cy="457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67358" y="4557184"/>
            <a:ext cx="19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2k </a:t>
            </a:r>
            <a:r>
              <a:rPr lang="en-US" dirty="0" err="1" smtClean="0"/>
              <a:t>x</a:t>
            </a:r>
            <a:r>
              <a:rPr lang="en-US" dirty="0" smtClean="0"/>
              <a:t> 2k Hawaii-2RG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65972" y="6123542"/>
            <a:ext cx="231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 </a:t>
            </a:r>
            <a:r>
              <a:rPr lang="en-US" dirty="0" err="1" smtClean="0"/>
              <a:t>x</a:t>
            </a:r>
            <a:r>
              <a:rPr lang="en-US" dirty="0" smtClean="0"/>
              <a:t> 4k e2v CCD231-84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33199" y="1548000"/>
            <a:ext cx="2582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VISIBLE (</a:t>
            </a:r>
            <a:r>
              <a:rPr lang="en-US" sz="2400" i="1" dirty="0" err="1" smtClean="0"/>
              <a:t>g</a:t>
            </a:r>
            <a:r>
              <a:rPr lang="en-US" sz="2400" i="1" dirty="0" smtClean="0"/>
              <a:t>’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r</a:t>
            </a:r>
            <a:r>
              <a:rPr lang="en-US" sz="2400" i="1" dirty="0" smtClean="0"/>
              <a:t>’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’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z</a:t>
            </a:r>
            <a:r>
              <a:rPr lang="en-US" sz="2400" i="1" dirty="0" smtClean="0"/>
              <a:t>’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19046" y="1593720"/>
            <a:ext cx="2508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Near-IR (</a:t>
            </a:r>
            <a:r>
              <a:rPr lang="en-US" sz="2400" i="1" dirty="0" smtClean="0"/>
              <a:t>Y</a:t>
            </a:r>
            <a:r>
              <a:rPr lang="en-US" sz="2400" dirty="0" smtClean="0"/>
              <a:t>, </a:t>
            </a:r>
            <a:r>
              <a:rPr lang="en-US" sz="2400" i="1" dirty="0" smtClean="0"/>
              <a:t>J</a:t>
            </a:r>
            <a:r>
              <a:rPr lang="en-US" sz="2400" dirty="0" smtClean="0"/>
              <a:t>, </a:t>
            </a:r>
            <a:r>
              <a:rPr lang="en-US" sz="2400" i="1" dirty="0" smtClean="0"/>
              <a:t>H</a:t>
            </a:r>
            <a:r>
              <a:rPr lang="en-US" sz="2400" dirty="0" smtClean="0"/>
              <a:t>, </a:t>
            </a:r>
            <a:r>
              <a:rPr lang="en-US" sz="2400" i="1" dirty="0" smtClean="0"/>
              <a:t>K</a:t>
            </a:r>
            <a:r>
              <a:rPr lang="en-US" sz="2400" i="1" baseline="-25000" dirty="0" smtClean="0"/>
              <a:t>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7" name="Bent-Up Arrow 26"/>
          <p:cNvSpPr/>
          <p:nvPr/>
        </p:nvSpPr>
        <p:spPr>
          <a:xfrm rot="16200000">
            <a:off x="1848656" y="2625275"/>
            <a:ext cx="768036" cy="760505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Bent-Up Arrow 27"/>
          <p:cNvSpPr/>
          <p:nvPr/>
        </p:nvSpPr>
        <p:spPr>
          <a:xfrm rot="5400000">
            <a:off x="3051416" y="5359272"/>
            <a:ext cx="768036" cy="760505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Bent-Up Arrow 28"/>
          <p:cNvSpPr/>
          <p:nvPr/>
        </p:nvSpPr>
        <p:spPr>
          <a:xfrm rot="5400000">
            <a:off x="3051417" y="2625277"/>
            <a:ext cx="768036" cy="760505"/>
          </a:xfrm>
          <a:prstGeom prst="bentUpArrow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Bent-Up Arrow 29"/>
          <p:cNvSpPr/>
          <p:nvPr/>
        </p:nvSpPr>
        <p:spPr>
          <a:xfrm rot="16200000">
            <a:off x="1828005" y="5359271"/>
            <a:ext cx="768036" cy="760505"/>
          </a:xfrm>
          <a:prstGeom prst="bentUpArrow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225998" y="2561547"/>
            <a:ext cx="1656000" cy="1656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66987" y="2799732"/>
            <a:ext cx="1173600" cy="11736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32675" y="3765743"/>
            <a:ext cx="1173600" cy="11736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CTOCAM_atm_a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54" y="2356703"/>
            <a:ext cx="4526134" cy="3397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Spectroscopy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2" y="1656833"/>
            <a:ext cx="4426630" cy="509956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s-ES_tradnl" sz="2400" dirty="0" err="1" smtClean="0"/>
              <a:t>From</a:t>
            </a:r>
            <a:r>
              <a:rPr lang="es-ES_tradnl" sz="2400" dirty="0" smtClean="0"/>
              <a:t> 3 700 Å </a:t>
            </a:r>
            <a:r>
              <a:rPr lang="es-ES_tradnl" sz="2400" dirty="0" err="1" smtClean="0"/>
              <a:t>to</a:t>
            </a:r>
            <a:r>
              <a:rPr lang="es-ES_tradnl" sz="2400" dirty="0" smtClean="0"/>
              <a:t> 23 500 Å</a:t>
            </a:r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[OII] 3727/3729 Å at </a:t>
            </a:r>
            <a:r>
              <a:rPr lang="es-ES_tradnl" sz="2000" i="1" dirty="0" err="1" smtClean="0"/>
              <a:t>z</a:t>
            </a:r>
            <a:r>
              <a:rPr lang="es-ES_tradnl" sz="2000" i="1" dirty="0" smtClean="0"/>
              <a:t> </a:t>
            </a:r>
            <a:r>
              <a:rPr lang="es-ES_tradnl" sz="2000" dirty="0" smtClean="0"/>
              <a:t>= 0</a:t>
            </a:r>
          </a:p>
          <a:p>
            <a:pPr lvl="1">
              <a:spcAft>
                <a:spcPts val="600"/>
              </a:spcAft>
            </a:pPr>
            <a:r>
              <a:rPr lang="es-ES_tradnl" sz="2000" dirty="0" smtClean="0"/>
              <a:t>H-alpha at </a:t>
            </a:r>
            <a:r>
              <a:rPr lang="es-ES_tradnl" sz="2000" i="1" dirty="0" err="1" smtClean="0"/>
              <a:t>z</a:t>
            </a:r>
            <a:r>
              <a:rPr lang="es-ES_tradnl" sz="2000" i="1" dirty="0" smtClean="0"/>
              <a:t> </a:t>
            </a:r>
            <a:r>
              <a:rPr lang="es-ES_tradnl" sz="2000" dirty="0" smtClean="0"/>
              <a:t>= 2.5</a:t>
            </a:r>
          </a:p>
          <a:p>
            <a:pPr lvl="1">
              <a:spcAft>
                <a:spcPts val="600"/>
              </a:spcAft>
            </a:pPr>
            <a:r>
              <a:rPr lang="es-ES_tradnl" sz="2000" dirty="0" err="1" smtClean="0"/>
              <a:t>Extinguished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sources</a:t>
            </a:r>
            <a:endParaRPr lang="es-ES_tradnl" sz="2000" dirty="0" smtClean="0"/>
          </a:p>
          <a:p>
            <a:pPr>
              <a:spcAft>
                <a:spcPts val="600"/>
              </a:spcAft>
            </a:pPr>
            <a:r>
              <a:rPr lang="es-ES_tradnl" sz="2400" dirty="0" err="1" smtClean="0"/>
              <a:t>High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efficiency</a:t>
            </a:r>
            <a:r>
              <a:rPr lang="es-ES_tradnl" sz="2400" dirty="0" smtClean="0"/>
              <a:t> VPH </a:t>
            </a:r>
            <a:r>
              <a:rPr lang="es-ES_tradnl" sz="2400" dirty="0" err="1" smtClean="0"/>
              <a:t>gratings</a:t>
            </a:r>
            <a:endParaRPr lang="es-ES_tradnl" sz="2400" dirty="0" smtClean="0"/>
          </a:p>
          <a:p>
            <a:pPr>
              <a:spcAft>
                <a:spcPts val="600"/>
              </a:spcAft>
            </a:pPr>
            <a:r>
              <a:rPr lang="es-ES_tradnl" sz="2400" dirty="0" err="1" smtClean="0"/>
              <a:t>Resolution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3500-4500</a:t>
            </a:r>
          </a:p>
          <a:p>
            <a:pPr lvl="1">
              <a:spcAft>
                <a:spcPts val="600"/>
              </a:spcAft>
            </a:pPr>
            <a:r>
              <a:rPr lang="es-ES_tradnl" sz="2000" dirty="0" err="1" smtClean="0"/>
              <a:t>Look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through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NIR </a:t>
            </a:r>
            <a:r>
              <a:rPr lang="es-ES_tradnl" sz="2000" dirty="0" err="1" smtClean="0"/>
              <a:t>sky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lines</a:t>
            </a:r>
            <a:endParaRPr lang="es-ES_tradnl" sz="2000" dirty="0" smtClean="0"/>
          </a:p>
          <a:p>
            <a:pPr lvl="1">
              <a:spcAft>
                <a:spcPts val="600"/>
              </a:spcAft>
            </a:pPr>
            <a:r>
              <a:rPr lang="es-ES_tradnl" sz="2000" dirty="0" err="1" smtClean="0"/>
              <a:t>Continuum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of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faint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sources</a:t>
            </a:r>
            <a:endParaRPr lang="es-ES_tradnl" sz="2000" dirty="0" smtClean="0"/>
          </a:p>
          <a:p>
            <a:pPr lvl="1">
              <a:spcAft>
                <a:spcPts val="600"/>
              </a:spcAft>
            </a:pPr>
            <a:r>
              <a:rPr lang="es-ES_tradnl" sz="2000" dirty="0" err="1" smtClean="0"/>
              <a:t>Velocity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field</a:t>
            </a:r>
            <a:r>
              <a:rPr lang="es-ES_tradnl" sz="2000" dirty="0" smtClean="0"/>
              <a:t> in </a:t>
            </a:r>
            <a:r>
              <a:rPr lang="es-ES_tradnl" sz="2000" dirty="0" err="1" smtClean="0"/>
              <a:t>galaxies</a:t>
            </a:r>
            <a:endParaRPr lang="es-ES_tradnl" sz="2000" dirty="0" smtClean="0"/>
          </a:p>
          <a:p>
            <a:pPr>
              <a:spcAft>
                <a:spcPts val="600"/>
              </a:spcAft>
            </a:pPr>
            <a:r>
              <a:rPr lang="es-ES_tradnl" sz="2400" dirty="0" smtClean="0"/>
              <a:t>Long </a:t>
            </a:r>
            <a:r>
              <a:rPr lang="es-ES_tradnl" sz="2400" dirty="0" err="1" smtClean="0"/>
              <a:t>slit</a:t>
            </a:r>
            <a:r>
              <a:rPr lang="es-ES_tradnl" sz="2400" dirty="0" smtClean="0"/>
              <a:t> 3 </a:t>
            </a:r>
            <a:r>
              <a:rPr lang="es-ES_tradnl" sz="2400" dirty="0" err="1" smtClean="0"/>
              <a:t>arcmin</a:t>
            </a:r>
            <a:endParaRPr lang="es-ES_tradnl" sz="2400" dirty="0" smtClean="0"/>
          </a:p>
          <a:p>
            <a:pPr>
              <a:spcAft>
                <a:spcPts val="600"/>
              </a:spcAft>
            </a:pPr>
            <a:r>
              <a:rPr lang="es-ES_tradnl" sz="2400" dirty="0" err="1" smtClean="0"/>
              <a:t>Atmospheric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Dispersion</a:t>
            </a:r>
            <a:r>
              <a:rPr lang="es-ES_tradnl" sz="2400" dirty="0" smtClean="0"/>
              <a:t> </a:t>
            </a:r>
            <a:r>
              <a:rPr lang="es-ES_tradnl" sz="2400" dirty="0" smtClean="0"/>
              <a:t>Corrector</a:t>
            </a:r>
            <a:endParaRPr lang="es-ES_tradnl" sz="2400" dirty="0" smtClean="0"/>
          </a:p>
        </p:txBody>
      </p:sp>
      <p:pic>
        <p:nvPicPr>
          <p:cNvPr id="4" name="Picture 3" descr="limsp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95" y="2838176"/>
            <a:ext cx="4409194" cy="2346588"/>
          </a:xfrm>
          <a:prstGeom prst="rect">
            <a:avLst/>
          </a:prstGeom>
        </p:spPr>
      </p:pic>
      <p:pic>
        <p:nvPicPr>
          <p:cNvPr id="8" name="Picture 7" descr="OCTOCAM_atm_m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354" y="2356703"/>
            <a:ext cx="4526135" cy="3397480"/>
          </a:xfrm>
          <a:prstGeom prst="rect">
            <a:avLst/>
          </a:prstGeom>
        </p:spPr>
      </p:pic>
      <p:pic>
        <p:nvPicPr>
          <p:cNvPr id="11" name="Picture 10" descr="OCTOCAM_atm_a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53" y="2356703"/>
            <a:ext cx="4526134" cy="3397480"/>
          </a:xfrm>
          <a:prstGeom prst="rect">
            <a:avLst/>
          </a:prstGeom>
        </p:spPr>
      </p:pic>
      <p:pic>
        <p:nvPicPr>
          <p:cNvPr id="12" name="Picture 11" descr="OCTOCAM_atm_atmmi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353" y="2356703"/>
            <a:ext cx="4526134" cy="3397480"/>
          </a:xfrm>
          <a:prstGeom prst="rect">
            <a:avLst/>
          </a:prstGeom>
        </p:spPr>
      </p:pic>
      <p:pic>
        <p:nvPicPr>
          <p:cNvPr id="13" name="Picture 12" descr="OCTOCAM_at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352" y="2356702"/>
            <a:ext cx="4526135" cy="3397481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13E86-3EFE-F646-AE2C-EA07E8069D6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0896" y="2838176"/>
            <a:ext cx="4671646" cy="239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51768</TotalTime>
  <Words>1029</Words>
  <Application>Microsoft Macintosh PowerPoint</Application>
  <PresentationFormat>On-screen Show (4:3)</PresentationFormat>
  <Paragraphs>253</Paragraphs>
  <Slides>18</Slides>
  <Notes>1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Science with OCTOCAM Gemini’s future broad band imager and spectrograph</vt:lpstr>
      <vt:lpstr>The OCTOCAM team</vt:lpstr>
      <vt:lpstr>Science Drivers</vt:lpstr>
      <vt:lpstr>Science topics</vt:lpstr>
      <vt:lpstr>OCTOCAM concept</vt:lpstr>
      <vt:lpstr>Instrument design</vt:lpstr>
      <vt:lpstr>Imaging</vt:lpstr>
      <vt:lpstr>Detector arrangement</vt:lpstr>
      <vt:lpstr>Spectroscopy</vt:lpstr>
      <vt:lpstr>Design guidelines</vt:lpstr>
      <vt:lpstr>Sometime in 2022…</vt:lpstr>
      <vt:lpstr>OCTOCAM specifications</vt:lpstr>
      <vt:lpstr>OCTOCAM</vt:lpstr>
      <vt:lpstr>Five years of project</vt:lpstr>
      <vt:lpstr>Possible upgrades</vt:lpstr>
      <vt:lpstr>Integral field unit (IFU)</vt:lpstr>
      <vt:lpstr>Spectropolarimeter</vt:lpstr>
      <vt:lpstr>Atmospheric Dispersion Corrector</vt:lpstr>
    </vt:vector>
  </TitlesOfParts>
  <Manager/>
  <Company>IAA-CSIC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OCTOCAM EWASS</dc:title>
  <dc:subject/>
  <dc:creator>Antonio de Ugarte Postigo</dc:creator>
  <cp:keywords/>
  <dc:description/>
  <cp:lastModifiedBy>Antonio de Ugarte Postigo</cp:lastModifiedBy>
  <cp:revision>180</cp:revision>
  <dcterms:created xsi:type="dcterms:W3CDTF">2017-06-26T09:22:47Z</dcterms:created>
  <dcterms:modified xsi:type="dcterms:W3CDTF">2017-06-26T10:25:14Z</dcterms:modified>
  <cp:category/>
</cp:coreProperties>
</file>