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2" r:id="rId3"/>
    <p:sldId id="279" r:id="rId4"/>
    <p:sldId id="284" r:id="rId5"/>
    <p:sldId id="281" r:id="rId6"/>
    <p:sldId id="271" r:id="rId7"/>
    <p:sldId id="270" r:id="rId8"/>
    <p:sldId id="257" r:id="rId9"/>
    <p:sldId id="273" r:id="rId10"/>
    <p:sldId id="274" r:id="rId11"/>
    <p:sldId id="280" r:id="rId12"/>
    <p:sldId id="275" r:id="rId13"/>
    <p:sldId id="276" r:id="rId14"/>
    <p:sldId id="277" r:id="rId15"/>
    <p:sldId id="261" r:id="rId16"/>
    <p:sldId id="285" r:id="rId17"/>
    <p:sldId id="286" r:id="rId18"/>
    <p:sldId id="287" r:id="rId19"/>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72B4A33A-6579-467A-90ED-4CA626CD3D49}" type="datetimeFigureOut">
              <a:rPr lang="en-GB" smtClean="0"/>
              <a:t>29/06/2017</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168E985-2E2A-46FE-BC97-6DBC96D0134B}" type="slidenum">
              <a:rPr lang="en-GB" smtClean="0"/>
              <a:t>‹#›</a:t>
            </a:fld>
            <a:endParaRPr lang="en-GB"/>
          </a:p>
        </p:txBody>
      </p:sp>
    </p:spTree>
    <p:extLst>
      <p:ext uri="{BB962C8B-B14F-4D97-AF65-F5344CB8AC3E}">
        <p14:creationId xmlns:p14="http://schemas.microsoft.com/office/powerpoint/2010/main" val="349067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b="0" i="0" u="none" strike="noStrike" baseline="0" dirty="0" smtClean="0">
                <a:solidFill>
                  <a:srgbClr val="000000"/>
                </a:solidFill>
                <a:latin typeface="Times New Roman" panose="02020603050405020304" pitchFamily="18" charset="0"/>
              </a:rPr>
              <a:t>Schematics of the meteor shock wave(s), flow fields and near wake. The meteoroid is considered as a blunt body (with the spherical shape) propagating at hypersonic velocity. The definitions and explanations are provided in the text (after Hayes &amp; </a:t>
            </a:r>
            <a:r>
              <a:rPr lang="en-GB" b="0" i="0" u="none" strike="noStrike" baseline="0" dirty="0" err="1" smtClean="0">
                <a:solidFill>
                  <a:srgbClr val="000000"/>
                </a:solidFill>
                <a:latin typeface="Times New Roman" panose="02020603050405020304" pitchFamily="18" charset="0"/>
              </a:rPr>
              <a:t>Probstein</a:t>
            </a:r>
            <a:r>
              <a:rPr lang="en-GB" b="0" i="0" u="none" strike="noStrike" baseline="0" dirty="0" smtClean="0">
                <a:solidFill>
                  <a:srgbClr val="000000"/>
                </a:solidFill>
                <a:latin typeface="Times New Roman" panose="02020603050405020304" pitchFamily="18" charset="0"/>
              </a:rPr>
              <a:t> (1959); Lees &amp; </a:t>
            </a:r>
            <a:r>
              <a:rPr lang="en-GB" b="0" i="0" u="none" strike="noStrike" baseline="0" dirty="0" err="1" smtClean="0">
                <a:solidFill>
                  <a:srgbClr val="000000"/>
                </a:solidFill>
                <a:latin typeface="Times New Roman" panose="02020603050405020304" pitchFamily="18" charset="0"/>
              </a:rPr>
              <a:t>Hromas</a:t>
            </a:r>
            <a:r>
              <a:rPr lang="en-GB" b="0" i="0" u="none" strike="noStrike" baseline="0" dirty="0" smtClean="0">
                <a:solidFill>
                  <a:srgbClr val="000000"/>
                </a:solidFill>
                <a:latin typeface="Times New Roman" panose="02020603050405020304" pitchFamily="18" charset="0"/>
              </a:rPr>
              <a:t> (1961)). (1) Bow (cylindrical) shock wave front; (2) The “ballistic” shock front; (3) Sonic region; (4) Boundary layer; (5) Stagnation point; (6) Turbulent region (in some older literature, this is referred as the dead water region); (7) Meteoroid; (8) The neck and recompression region; (9) The ‘free’ shear layer; (10) The recompression vapour (or a true cylindrical) shock wave front; (11) The region of turbulent vapour flow and adiabatic expansion. Note that small circles with positive and negative signs indicate regions affected by the presence of ions and electrons respectively. The diagram is only for the illustrative purpose and is not to scale </a:t>
            </a:r>
            <a:endParaRPr lang="en-GB" dirty="0" smtClean="0"/>
          </a:p>
        </p:txBody>
      </p:sp>
      <p:sp>
        <p:nvSpPr>
          <p:cNvPr id="4" name="Slide Number Placeholder 3"/>
          <p:cNvSpPr>
            <a:spLocks noGrp="1"/>
          </p:cNvSpPr>
          <p:nvPr>
            <p:ph type="sldNum" sz="quarter" idx="10"/>
          </p:nvPr>
        </p:nvSpPr>
        <p:spPr/>
        <p:txBody>
          <a:bodyPr/>
          <a:lstStyle/>
          <a:p>
            <a:fld id="{9168E985-2E2A-46FE-BC97-6DBC96D0134B}" type="slidenum">
              <a:rPr lang="en-GB" smtClean="0"/>
              <a:t>3</a:t>
            </a:fld>
            <a:endParaRPr lang="en-GB"/>
          </a:p>
        </p:txBody>
      </p:sp>
    </p:spTree>
    <p:extLst>
      <p:ext uri="{BB962C8B-B14F-4D97-AF65-F5344CB8AC3E}">
        <p14:creationId xmlns:p14="http://schemas.microsoft.com/office/powerpoint/2010/main" val="46357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82394F-BD2F-4023-9DF1-61AC1CA1E94E}"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06DCEA-504C-4A6A-AE74-525389BC39E7}" type="slidenum">
              <a:rPr lang="en-GB" smtClean="0"/>
              <a:t>‹#›</a:t>
            </a:fld>
            <a:endParaRPr lang="en-GB"/>
          </a:p>
        </p:txBody>
      </p:sp>
    </p:spTree>
    <p:extLst>
      <p:ext uri="{BB962C8B-B14F-4D97-AF65-F5344CB8AC3E}">
        <p14:creationId xmlns:p14="http://schemas.microsoft.com/office/powerpoint/2010/main" val="147679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82394F-BD2F-4023-9DF1-61AC1CA1E94E}"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06DCEA-504C-4A6A-AE74-525389BC39E7}" type="slidenum">
              <a:rPr lang="en-GB" smtClean="0"/>
              <a:t>‹#›</a:t>
            </a:fld>
            <a:endParaRPr lang="en-GB"/>
          </a:p>
        </p:txBody>
      </p:sp>
    </p:spTree>
    <p:extLst>
      <p:ext uri="{BB962C8B-B14F-4D97-AF65-F5344CB8AC3E}">
        <p14:creationId xmlns:p14="http://schemas.microsoft.com/office/powerpoint/2010/main" val="127815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82394F-BD2F-4023-9DF1-61AC1CA1E94E}"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06DCEA-504C-4A6A-AE74-525389BC39E7}" type="slidenum">
              <a:rPr lang="en-GB" smtClean="0"/>
              <a:t>‹#›</a:t>
            </a:fld>
            <a:endParaRPr lang="en-GB"/>
          </a:p>
        </p:txBody>
      </p:sp>
    </p:spTree>
    <p:extLst>
      <p:ext uri="{BB962C8B-B14F-4D97-AF65-F5344CB8AC3E}">
        <p14:creationId xmlns:p14="http://schemas.microsoft.com/office/powerpoint/2010/main" val="265053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82394F-BD2F-4023-9DF1-61AC1CA1E94E}"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06DCEA-504C-4A6A-AE74-525389BC39E7}" type="slidenum">
              <a:rPr lang="en-GB" smtClean="0"/>
              <a:t>‹#›</a:t>
            </a:fld>
            <a:endParaRPr lang="en-GB"/>
          </a:p>
        </p:txBody>
      </p:sp>
    </p:spTree>
    <p:extLst>
      <p:ext uri="{BB962C8B-B14F-4D97-AF65-F5344CB8AC3E}">
        <p14:creationId xmlns:p14="http://schemas.microsoft.com/office/powerpoint/2010/main" val="242630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82394F-BD2F-4023-9DF1-61AC1CA1E94E}"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06DCEA-504C-4A6A-AE74-525389BC39E7}" type="slidenum">
              <a:rPr lang="en-GB" smtClean="0"/>
              <a:t>‹#›</a:t>
            </a:fld>
            <a:endParaRPr lang="en-GB"/>
          </a:p>
        </p:txBody>
      </p:sp>
    </p:spTree>
    <p:extLst>
      <p:ext uri="{BB962C8B-B14F-4D97-AF65-F5344CB8AC3E}">
        <p14:creationId xmlns:p14="http://schemas.microsoft.com/office/powerpoint/2010/main" val="2304637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82394F-BD2F-4023-9DF1-61AC1CA1E94E}" type="datetimeFigureOut">
              <a:rPr lang="en-GB" smtClean="0"/>
              <a:t>29/06/2017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06DCEA-504C-4A6A-AE74-525389BC39E7}" type="slidenum">
              <a:rPr lang="en-GB" smtClean="0"/>
              <a:t>‹#›</a:t>
            </a:fld>
            <a:endParaRPr lang="en-GB"/>
          </a:p>
        </p:txBody>
      </p:sp>
    </p:spTree>
    <p:extLst>
      <p:ext uri="{BB962C8B-B14F-4D97-AF65-F5344CB8AC3E}">
        <p14:creationId xmlns:p14="http://schemas.microsoft.com/office/powerpoint/2010/main" val="406988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82394F-BD2F-4023-9DF1-61AC1CA1E94E}" type="datetimeFigureOut">
              <a:rPr lang="en-GB" smtClean="0"/>
              <a:t>29/06/2017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06DCEA-504C-4A6A-AE74-525389BC39E7}" type="slidenum">
              <a:rPr lang="en-GB" smtClean="0"/>
              <a:t>‹#›</a:t>
            </a:fld>
            <a:endParaRPr lang="en-GB"/>
          </a:p>
        </p:txBody>
      </p:sp>
    </p:spTree>
    <p:extLst>
      <p:ext uri="{BB962C8B-B14F-4D97-AF65-F5344CB8AC3E}">
        <p14:creationId xmlns:p14="http://schemas.microsoft.com/office/powerpoint/2010/main" val="111257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82394F-BD2F-4023-9DF1-61AC1CA1E94E}" type="datetimeFigureOut">
              <a:rPr lang="en-GB" smtClean="0"/>
              <a:t>29/06/2017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06DCEA-504C-4A6A-AE74-525389BC39E7}" type="slidenum">
              <a:rPr lang="en-GB" smtClean="0"/>
              <a:t>‹#›</a:t>
            </a:fld>
            <a:endParaRPr lang="en-GB"/>
          </a:p>
        </p:txBody>
      </p:sp>
    </p:spTree>
    <p:extLst>
      <p:ext uri="{BB962C8B-B14F-4D97-AF65-F5344CB8AC3E}">
        <p14:creationId xmlns:p14="http://schemas.microsoft.com/office/powerpoint/2010/main" val="2370802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2394F-BD2F-4023-9DF1-61AC1CA1E94E}" type="datetimeFigureOut">
              <a:rPr lang="en-GB" smtClean="0"/>
              <a:t>29/06/2017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06DCEA-504C-4A6A-AE74-525389BC39E7}" type="slidenum">
              <a:rPr lang="en-GB" smtClean="0"/>
              <a:t>‹#›</a:t>
            </a:fld>
            <a:endParaRPr lang="en-GB"/>
          </a:p>
        </p:txBody>
      </p:sp>
    </p:spTree>
    <p:extLst>
      <p:ext uri="{BB962C8B-B14F-4D97-AF65-F5344CB8AC3E}">
        <p14:creationId xmlns:p14="http://schemas.microsoft.com/office/powerpoint/2010/main" val="278149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2394F-BD2F-4023-9DF1-61AC1CA1E94E}" type="datetimeFigureOut">
              <a:rPr lang="en-GB" smtClean="0"/>
              <a:t>29/06/2017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06DCEA-504C-4A6A-AE74-525389BC39E7}" type="slidenum">
              <a:rPr lang="en-GB" smtClean="0"/>
              <a:t>‹#›</a:t>
            </a:fld>
            <a:endParaRPr lang="en-GB"/>
          </a:p>
        </p:txBody>
      </p:sp>
    </p:spTree>
    <p:extLst>
      <p:ext uri="{BB962C8B-B14F-4D97-AF65-F5344CB8AC3E}">
        <p14:creationId xmlns:p14="http://schemas.microsoft.com/office/powerpoint/2010/main" val="75572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2394F-BD2F-4023-9DF1-61AC1CA1E94E}" type="datetimeFigureOut">
              <a:rPr lang="en-GB" smtClean="0"/>
              <a:t>29/06/2017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06DCEA-504C-4A6A-AE74-525389BC39E7}" type="slidenum">
              <a:rPr lang="en-GB" smtClean="0"/>
              <a:t>‹#›</a:t>
            </a:fld>
            <a:endParaRPr lang="en-GB"/>
          </a:p>
        </p:txBody>
      </p:sp>
    </p:spTree>
    <p:extLst>
      <p:ext uri="{BB962C8B-B14F-4D97-AF65-F5344CB8AC3E}">
        <p14:creationId xmlns:p14="http://schemas.microsoft.com/office/powerpoint/2010/main" val="52339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2394F-BD2F-4023-9DF1-61AC1CA1E94E}" type="datetimeFigureOut">
              <a:rPr lang="en-GB" smtClean="0"/>
              <a:t>29/06/2017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6DCEA-504C-4A6A-AE74-525389BC39E7}" type="slidenum">
              <a:rPr lang="en-GB" smtClean="0"/>
              <a:t>‹#›</a:t>
            </a:fld>
            <a:endParaRPr lang="en-GB"/>
          </a:p>
        </p:txBody>
      </p:sp>
    </p:spTree>
    <p:extLst>
      <p:ext uri="{BB962C8B-B14F-4D97-AF65-F5344CB8AC3E}">
        <p14:creationId xmlns:p14="http://schemas.microsoft.com/office/powerpoint/2010/main" val="2864717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549" y="1121985"/>
            <a:ext cx="4432175" cy="5663089"/>
          </a:xfrm>
          <a:prstGeom prst="rect">
            <a:avLst/>
          </a:prstGeom>
          <a:noFill/>
        </p:spPr>
        <p:txBody>
          <a:bodyPr wrap="none" rtlCol="0">
            <a:spAutoFit/>
          </a:bodyPr>
          <a:lstStyle/>
          <a:p>
            <a:r>
              <a:rPr lang="hr-HR" sz="2400" dirty="0" smtClean="0">
                <a:solidFill>
                  <a:srgbClr val="C00000"/>
                </a:solidFill>
              </a:rPr>
              <a:t>Dino Bektešević</a:t>
            </a:r>
          </a:p>
          <a:p>
            <a:r>
              <a:rPr lang="hr-HR" dirty="0"/>
              <a:t>Science and Society Synergy Institute, Croatia</a:t>
            </a:r>
          </a:p>
          <a:p>
            <a:r>
              <a:rPr lang="en-GB" dirty="0"/>
              <a:t>University of Washington, USA</a:t>
            </a:r>
            <a:endParaRPr lang="hr-HR" dirty="0"/>
          </a:p>
          <a:p>
            <a:endParaRPr lang="hr-HR" dirty="0" smtClean="0"/>
          </a:p>
          <a:p>
            <a:r>
              <a:rPr lang="hr-HR" sz="2400" b="1" dirty="0" smtClean="0">
                <a:solidFill>
                  <a:srgbClr val="C00000"/>
                </a:solidFill>
              </a:rPr>
              <a:t>Dejan Vinković (dejan@iszd.hr)</a:t>
            </a:r>
          </a:p>
          <a:p>
            <a:r>
              <a:rPr lang="hr-HR" dirty="0"/>
              <a:t>Science and Society Synergy Institute, </a:t>
            </a:r>
            <a:r>
              <a:rPr lang="hr-HR" dirty="0" smtClean="0"/>
              <a:t>Croatia</a:t>
            </a:r>
          </a:p>
          <a:p>
            <a:r>
              <a:rPr lang="hr-HR" dirty="0"/>
              <a:t>Hipersfera </a:t>
            </a:r>
            <a:r>
              <a:rPr lang="hr-HR" dirty="0" smtClean="0"/>
              <a:t>Ltd., </a:t>
            </a:r>
            <a:r>
              <a:rPr lang="hr-HR" dirty="0"/>
              <a:t>Croatia</a:t>
            </a:r>
            <a:endParaRPr lang="hr-HR" dirty="0" smtClean="0"/>
          </a:p>
          <a:p>
            <a:endParaRPr lang="hr-HR" dirty="0"/>
          </a:p>
          <a:p>
            <a:r>
              <a:rPr lang="hr-HR" sz="2000" dirty="0">
                <a:solidFill>
                  <a:srgbClr val="C00000"/>
                </a:solidFill>
              </a:rPr>
              <a:t>Aleksandar Cikota</a:t>
            </a:r>
          </a:p>
          <a:p>
            <a:r>
              <a:rPr lang="hr-HR" dirty="0"/>
              <a:t>European Southern Observatory, Germany</a:t>
            </a:r>
            <a:endParaRPr lang="en-GB" dirty="0"/>
          </a:p>
          <a:p>
            <a:endParaRPr lang="hr-HR" dirty="0"/>
          </a:p>
          <a:p>
            <a:r>
              <a:rPr lang="hr-HR" sz="2000" dirty="0">
                <a:solidFill>
                  <a:srgbClr val="C00000"/>
                </a:solidFill>
              </a:rPr>
              <a:t>Darko Jevremović</a:t>
            </a:r>
          </a:p>
          <a:p>
            <a:r>
              <a:rPr lang="hr-HR" dirty="0"/>
              <a:t>Astronomical Observatory, Serbia</a:t>
            </a:r>
          </a:p>
          <a:p>
            <a:endParaRPr lang="hr-HR" dirty="0" smtClean="0">
              <a:solidFill>
                <a:srgbClr val="C00000"/>
              </a:solidFill>
            </a:endParaRPr>
          </a:p>
          <a:p>
            <a:r>
              <a:rPr lang="hr-HR" sz="2000" dirty="0" smtClean="0">
                <a:solidFill>
                  <a:srgbClr val="C00000"/>
                </a:solidFill>
              </a:rPr>
              <a:t>Andrew Rasmussen</a:t>
            </a:r>
          </a:p>
          <a:p>
            <a:r>
              <a:rPr lang="en-GB" dirty="0"/>
              <a:t>SLAC National Accelerator Laboratory</a:t>
            </a:r>
            <a:r>
              <a:rPr lang="en-GB" dirty="0" smtClean="0"/>
              <a:t>, </a:t>
            </a:r>
            <a:r>
              <a:rPr lang="en-GB" dirty="0"/>
              <a:t>USA</a:t>
            </a:r>
            <a:endParaRPr lang="hr-HR" dirty="0"/>
          </a:p>
          <a:p>
            <a:endParaRPr lang="hr-HR" dirty="0"/>
          </a:p>
          <a:p>
            <a:r>
              <a:rPr lang="hr-HR" sz="2000" dirty="0" smtClean="0">
                <a:solidFill>
                  <a:srgbClr val="C00000"/>
                </a:solidFill>
              </a:rPr>
              <a:t>Željko Ivezić</a:t>
            </a:r>
          </a:p>
          <a:p>
            <a:r>
              <a:rPr lang="en-GB" dirty="0" smtClean="0"/>
              <a:t>University </a:t>
            </a:r>
            <a:r>
              <a:rPr lang="en-GB" dirty="0"/>
              <a:t>of Washington, </a:t>
            </a:r>
            <a:r>
              <a:rPr lang="en-GB" dirty="0" smtClean="0"/>
              <a:t>USA</a:t>
            </a:r>
            <a:endParaRPr lang="hr-HR" dirty="0" smtClean="0"/>
          </a:p>
        </p:txBody>
      </p:sp>
      <p:sp>
        <p:nvSpPr>
          <p:cNvPr id="2" name="Rectangle 1"/>
          <p:cNvSpPr/>
          <p:nvPr/>
        </p:nvSpPr>
        <p:spPr>
          <a:xfrm>
            <a:off x="87086" y="118795"/>
            <a:ext cx="11834948" cy="1323439"/>
          </a:xfrm>
          <a:prstGeom prst="rect">
            <a:avLst/>
          </a:prstGeom>
        </p:spPr>
        <p:txBody>
          <a:bodyPr wrap="square">
            <a:spAutoFit/>
          </a:bodyPr>
          <a:lstStyle/>
          <a:p>
            <a:pPr algn="r"/>
            <a:r>
              <a:rPr lang="en-GB" sz="4000" dirty="0"/>
              <a:t>Challenges of Big Data processing and machine learning in meteor science</a:t>
            </a:r>
          </a:p>
        </p:txBody>
      </p:sp>
      <p:pic>
        <p:nvPicPr>
          <p:cNvPr id="3" name="Picture 2"/>
          <p:cNvPicPr>
            <a:picLocks noChangeAspect="1"/>
          </p:cNvPicPr>
          <p:nvPr/>
        </p:nvPicPr>
        <p:blipFill>
          <a:blip r:embed="rId2"/>
          <a:stretch>
            <a:fillRect/>
          </a:stretch>
        </p:blipFill>
        <p:spPr>
          <a:xfrm>
            <a:off x="7451271" y="5262090"/>
            <a:ext cx="4566557" cy="1363363"/>
          </a:xfrm>
          <a:prstGeom prst="rect">
            <a:avLst/>
          </a:prstGeom>
        </p:spPr>
      </p:pic>
      <p:sp>
        <p:nvSpPr>
          <p:cNvPr id="6" name="TextBox 5"/>
          <p:cNvSpPr txBox="1"/>
          <p:nvPr/>
        </p:nvSpPr>
        <p:spPr>
          <a:xfrm>
            <a:off x="7355477" y="4615759"/>
            <a:ext cx="4119397" cy="646331"/>
          </a:xfrm>
          <a:prstGeom prst="rect">
            <a:avLst/>
          </a:prstGeom>
          <a:noFill/>
        </p:spPr>
        <p:txBody>
          <a:bodyPr wrap="none" rtlCol="0">
            <a:spAutoFit/>
          </a:bodyPr>
          <a:lstStyle/>
          <a:p>
            <a:r>
              <a:rPr lang="hr-HR" dirty="0" smtClean="0"/>
              <a:t>Special thanks to BigSkyEarth COST Action</a:t>
            </a:r>
          </a:p>
          <a:p>
            <a:r>
              <a:rPr lang="en-GB" dirty="0"/>
              <a:t>http://</a:t>
            </a:r>
            <a:r>
              <a:rPr lang="en-GB" dirty="0" smtClean="0"/>
              <a:t>bigskyearth.eu</a:t>
            </a:r>
            <a:endParaRPr lang="en-GB" dirty="0"/>
          </a:p>
        </p:txBody>
      </p:sp>
    </p:spTree>
    <p:extLst>
      <p:ext uri="{BB962C8B-B14F-4D97-AF65-F5344CB8AC3E}">
        <p14:creationId xmlns:p14="http://schemas.microsoft.com/office/powerpoint/2010/main" val="346190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2996" y="891339"/>
            <a:ext cx="5830007" cy="5556908"/>
          </a:xfrm>
          <a:prstGeom prst="rect">
            <a:avLst/>
          </a:prstGeom>
        </p:spPr>
      </p:pic>
      <p:pic>
        <p:nvPicPr>
          <p:cNvPr id="4" name="Picture 3"/>
          <p:cNvPicPr>
            <a:picLocks noChangeAspect="1"/>
          </p:cNvPicPr>
          <p:nvPr/>
        </p:nvPicPr>
        <p:blipFill>
          <a:blip r:embed="rId3"/>
          <a:stretch>
            <a:fillRect/>
          </a:stretch>
        </p:blipFill>
        <p:spPr>
          <a:xfrm>
            <a:off x="6470217" y="891339"/>
            <a:ext cx="5059913" cy="5556908"/>
          </a:xfrm>
          <a:prstGeom prst="rect">
            <a:avLst/>
          </a:prstGeom>
        </p:spPr>
      </p:pic>
      <p:sp>
        <p:nvSpPr>
          <p:cNvPr id="2" name="Rectangle 1"/>
          <p:cNvSpPr/>
          <p:nvPr/>
        </p:nvSpPr>
        <p:spPr>
          <a:xfrm>
            <a:off x="132995" y="0"/>
            <a:ext cx="11797747" cy="646331"/>
          </a:xfrm>
          <a:prstGeom prst="rect">
            <a:avLst/>
          </a:prstGeom>
        </p:spPr>
        <p:txBody>
          <a:bodyPr wrap="square">
            <a:spAutoFit/>
          </a:bodyPr>
          <a:lstStyle/>
          <a:p>
            <a:r>
              <a:rPr lang="en-GB" dirty="0"/>
              <a:t>November 18, 2001, at 04:57:21.39 TAI. </a:t>
            </a:r>
            <a:endParaRPr lang="hr-HR" dirty="0" smtClean="0"/>
          </a:p>
          <a:p>
            <a:r>
              <a:rPr lang="en-GB" dirty="0" smtClean="0"/>
              <a:t>probably </a:t>
            </a:r>
            <a:r>
              <a:rPr lang="hr-HR" dirty="0" smtClean="0"/>
              <a:t>a </a:t>
            </a:r>
            <a:r>
              <a:rPr lang="en-GB" dirty="0" smtClean="0"/>
              <a:t>Northern Taurid</a:t>
            </a:r>
            <a:r>
              <a:rPr lang="hr-HR" dirty="0" smtClean="0"/>
              <a:t> meteor</a:t>
            </a:r>
            <a:endParaRPr lang="en-GB" dirty="0"/>
          </a:p>
        </p:txBody>
      </p:sp>
      <p:sp>
        <p:nvSpPr>
          <p:cNvPr id="5" name="Rectangle 4"/>
          <p:cNvSpPr/>
          <p:nvPr/>
        </p:nvSpPr>
        <p:spPr>
          <a:xfrm>
            <a:off x="2214726" y="6448247"/>
            <a:ext cx="3065968" cy="369332"/>
          </a:xfrm>
          <a:prstGeom prst="rect">
            <a:avLst/>
          </a:prstGeom>
        </p:spPr>
        <p:txBody>
          <a:bodyPr wrap="none">
            <a:spAutoFit/>
          </a:bodyPr>
          <a:lstStyle/>
          <a:p>
            <a:r>
              <a:rPr lang="en-GB" dirty="0"/>
              <a:t>SDSS </a:t>
            </a:r>
            <a:r>
              <a:rPr lang="hr-HR" i="1" dirty="0"/>
              <a:t>i</a:t>
            </a:r>
            <a:r>
              <a:rPr lang="en-GB" dirty="0" smtClean="0"/>
              <a:t> filter</a:t>
            </a:r>
            <a:r>
              <a:rPr lang="hr-HR" dirty="0" smtClean="0"/>
              <a:t>: ~10m plasma ball </a:t>
            </a:r>
            <a:endParaRPr lang="en-GB" dirty="0"/>
          </a:p>
        </p:txBody>
      </p:sp>
      <p:sp>
        <p:nvSpPr>
          <p:cNvPr id="6" name="Rectangle 5"/>
          <p:cNvSpPr/>
          <p:nvPr/>
        </p:nvSpPr>
        <p:spPr>
          <a:xfrm>
            <a:off x="8497960" y="6448247"/>
            <a:ext cx="1315488" cy="369332"/>
          </a:xfrm>
          <a:prstGeom prst="rect">
            <a:avLst/>
          </a:prstGeom>
        </p:spPr>
        <p:txBody>
          <a:bodyPr wrap="none">
            <a:spAutoFit/>
          </a:bodyPr>
          <a:lstStyle/>
          <a:p>
            <a:r>
              <a:rPr lang="en-GB" dirty="0"/>
              <a:t>SDSS </a:t>
            </a:r>
            <a:r>
              <a:rPr lang="hr-HR" i="1" dirty="0" smtClean="0"/>
              <a:t>u</a:t>
            </a:r>
            <a:r>
              <a:rPr lang="en-GB" dirty="0" smtClean="0"/>
              <a:t> </a:t>
            </a:r>
            <a:r>
              <a:rPr lang="en-GB" dirty="0"/>
              <a:t>filter</a:t>
            </a:r>
          </a:p>
        </p:txBody>
      </p:sp>
      <p:sp>
        <p:nvSpPr>
          <p:cNvPr id="7" name="TextBox 6"/>
          <p:cNvSpPr txBox="1"/>
          <p:nvPr/>
        </p:nvSpPr>
        <p:spPr>
          <a:xfrm>
            <a:off x="5810324" y="6323923"/>
            <a:ext cx="1319785" cy="369332"/>
          </a:xfrm>
          <a:prstGeom prst="rect">
            <a:avLst/>
          </a:prstGeom>
          <a:noFill/>
        </p:spPr>
        <p:txBody>
          <a:bodyPr wrap="none" rtlCol="0">
            <a:spAutoFit/>
          </a:bodyPr>
          <a:lstStyle/>
          <a:p>
            <a:r>
              <a:rPr lang="hr-HR" dirty="0" smtClean="0"/>
              <a:t>~100m later</a:t>
            </a:r>
            <a:endParaRPr lang="en-GB" dirty="0"/>
          </a:p>
        </p:txBody>
      </p:sp>
      <p:cxnSp>
        <p:nvCxnSpPr>
          <p:cNvPr id="9" name="Straight Arrow Connector 8"/>
          <p:cNvCxnSpPr/>
          <p:nvPr/>
        </p:nvCxnSpPr>
        <p:spPr>
          <a:xfrm>
            <a:off x="5390605" y="6693255"/>
            <a:ext cx="234000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15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2835" y="706673"/>
            <a:ext cx="5059913" cy="5556908"/>
          </a:xfrm>
          <a:prstGeom prst="rect">
            <a:avLst/>
          </a:prstGeom>
        </p:spPr>
      </p:pic>
      <p:sp>
        <p:nvSpPr>
          <p:cNvPr id="2" name="Rectangle 1"/>
          <p:cNvSpPr/>
          <p:nvPr/>
        </p:nvSpPr>
        <p:spPr>
          <a:xfrm>
            <a:off x="132995" y="0"/>
            <a:ext cx="11797747" cy="646331"/>
          </a:xfrm>
          <a:prstGeom prst="rect">
            <a:avLst/>
          </a:prstGeom>
        </p:spPr>
        <p:txBody>
          <a:bodyPr wrap="square">
            <a:spAutoFit/>
          </a:bodyPr>
          <a:lstStyle/>
          <a:p>
            <a:r>
              <a:rPr lang="en-GB" dirty="0"/>
              <a:t>November 18, 2001, at 04:57:21.39 TAI. </a:t>
            </a:r>
            <a:endParaRPr lang="hr-HR" dirty="0" smtClean="0"/>
          </a:p>
          <a:p>
            <a:r>
              <a:rPr lang="en-GB" dirty="0" smtClean="0"/>
              <a:t>probably </a:t>
            </a:r>
            <a:r>
              <a:rPr lang="hr-HR" dirty="0" smtClean="0"/>
              <a:t>a </a:t>
            </a:r>
            <a:r>
              <a:rPr lang="en-GB" dirty="0" smtClean="0"/>
              <a:t>Northern Taurid</a:t>
            </a:r>
            <a:r>
              <a:rPr lang="hr-HR" dirty="0" smtClean="0"/>
              <a:t> meteor</a:t>
            </a:r>
            <a:endParaRPr lang="en-GB" dirty="0"/>
          </a:p>
        </p:txBody>
      </p:sp>
      <p:sp>
        <p:nvSpPr>
          <p:cNvPr id="5" name="Rectangle 4"/>
          <p:cNvSpPr/>
          <p:nvPr/>
        </p:nvSpPr>
        <p:spPr>
          <a:xfrm>
            <a:off x="2907453" y="6448247"/>
            <a:ext cx="1315488" cy="369332"/>
          </a:xfrm>
          <a:prstGeom prst="rect">
            <a:avLst/>
          </a:prstGeom>
        </p:spPr>
        <p:txBody>
          <a:bodyPr wrap="none">
            <a:spAutoFit/>
          </a:bodyPr>
          <a:lstStyle/>
          <a:p>
            <a:r>
              <a:rPr lang="en-GB" dirty="0"/>
              <a:t>SDSS </a:t>
            </a:r>
            <a:r>
              <a:rPr lang="hr-HR" i="1" dirty="0"/>
              <a:t>u</a:t>
            </a:r>
            <a:r>
              <a:rPr lang="en-GB" dirty="0"/>
              <a:t> </a:t>
            </a:r>
            <a:r>
              <a:rPr lang="en-GB" dirty="0" smtClean="0"/>
              <a:t>filter</a:t>
            </a:r>
            <a:endParaRPr lang="en-GB" dirty="0"/>
          </a:p>
        </p:txBody>
      </p:sp>
      <p:sp>
        <p:nvSpPr>
          <p:cNvPr id="6" name="Rectangle 5"/>
          <p:cNvSpPr/>
          <p:nvPr/>
        </p:nvSpPr>
        <p:spPr>
          <a:xfrm>
            <a:off x="7730605" y="6458749"/>
            <a:ext cx="4266874" cy="369332"/>
          </a:xfrm>
          <a:prstGeom prst="rect">
            <a:avLst/>
          </a:prstGeom>
        </p:spPr>
        <p:txBody>
          <a:bodyPr wrap="none">
            <a:spAutoFit/>
          </a:bodyPr>
          <a:lstStyle/>
          <a:p>
            <a:r>
              <a:rPr lang="en-GB" dirty="0"/>
              <a:t>SDSS </a:t>
            </a:r>
            <a:r>
              <a:rPr lang="hr-HR" i="1" dirty="0"/>
              <a:t>g</a:t>
            </a:r>
            <a:r>
              <a:rPr lang="en-GB" dirty="0" smtClean="0"/>
              <a:t> filter</a:t>
            </a:r>
            <a:r>
              <a:rPr lang="hr-HR" dirty="0" smtClean="0"/>
              <a:t>: 2 objects &lt;1m; separated ~</a:t>
            </a:r>
            <a:r>
              <a:rPr lang="hr-HR" dirty="0"/>
              <a:t>6</a:t>
            </a:r>
            <a:r>
              <a:rPr lang="hr-HR" dirty="0" smtClean="0"/>
              <a:t>m</a:t>
            </a:r>
            <a:endParaRPr lang="en-GB" dirty="0"/>
          </a:p>
        </p:txBody>
      </p:sp>
      <p:sp>
        <p:nvSpPr>
          <p:cNvPr id="7" name="TextBox 6"/>
          <p:cNvSpPr txBox="1"/>
          <p:nvPr/>
        </p:nvSpPr>
        <p:spPr>
          <a:xfrm>
            <a:off x="5810324" y="6323923"/>
            <a:ext cx="1189941" cy="369332"/>
          </a:xfrm>
          <a:prstGeom prst="rect">
            <a:avLst/>
          </a:prstGeom>
          <a:noFill/>
        </p:spPr>
        <p:txBody>
          <a:bodyPr wrap="none" rtlCol="0">
            <a:spAutoFit/>
          </a:bodyPr>
          <a:lstStyle/>
          <a:p>
            <a:r>
              <a:rPr lang="hr-HR" dirty="0" smtClean="0"/>
              <a:t>~2km later</a:t>
            </a:r>
            <a:endParaRPr lang="en-GB" dirty="0"/>
          </a:p>
        </p:txBody>
      </p:sp>
      <p:cxnSp>
        <p:nvCxnSpPr>
          <p:cNvPr id="9" name="Straight Arrow Connector 8"/>
          <p:cNvCxnSpPr/>
          <p:nvPr/>
        </p:nvCxnSpPr>
        <p:spPr>
          <a:xfrm>
            <a:off x="5164287" y="6693255"/>
            <a:ext cx="234000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6460809" y="639209"/>
            <a:ext cx="5469933" cy="5691836"/>
          </a:xfrm>
          <a:prstGeom prst="rect">
            <a:avLst/>
          </a:prstGeom>
        </p:spPr>
      </p:pic>
    </p:spTree>
    <p:extLst>
      <p:ext uri="{BB962C8B-B14F-4D97-AF65-F5344CB8AC3E}">
        <p14:creationId xmlns:p14="http://schemas.microsoft.com/office/powerpoint/2010/main" val="426866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258" y="175491"/>
            <a:ext cx="5876093" cy="611447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351" y="175491"/>
            <a:ext cx="5795554" cy="5795554"/>
          </a:xfrm>
          <a:prstGeom prst="rect">
            <a:avLst/>
          </a:prstGeom>
        </p:spPr>
      </p:pic>
      <p:sp>
        <p:nvSpPr>
          <p:cNvPr id="5" name="TextBox 4"/>
          <p:cNvSpPr txBox="1"/>
          <p:nvPr/>
        </p:nvSpPr>
        <p:spPr>
          <a:xfrm>
            <a:off x="8229600" y="6105298"/>
            <a:ext cx="2466124" cy="369332"/>
          </a:xfrm>
          <a:prstGeom prst="rect">
            <a:avLst/>
          </a:prstGeom>
          <a:noFill/>
        </p:spPr>
        <p:txBody>
          <a:bodyPr wrap="none" rtlCol="0">
            <a:spAutoFit/>
          </a:bodyPr>
          <a:lstStyle/>
          <a:p>
            <a:r>
              <a:rPr lang="hr-HR" dirty="0" smtClean="0"/>
              <a:t>defocused point sources</a:t>
            </a:r>
            <a:endParaRPr lang="en-GB" dirty="0"/>
          </a:p>
        </p:txBody>
      </p:sp>
    </p:spTree>
    <p:extLst>
      <p:ext uri="{BB962C8B-B14F-4D97-AF65-F5344CB8AC3E}">
        <p14:creationId xmlns:p14="http://schemas.microsoft.com/office/powerpoint/2010/main" val="2958587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03300"/>
            <a:ext cx="12192000" cy="5100574"/>
          </a:xfrm>
          <a:prstGeom prst="rect">
            <a:avLst/>
          </a:prstGeom>
        </p:spPr>
      </p:pic>
      <p:sp>
        <p:nvSpPr>
          <p:cNvPr id="3" name="TextBox 2"/>
          <p:cNvSpPr txBox="1"/>
          <p:nvPr/>
        </p:nvSpPr>
        <p:spPr>
          <a:xfrm>
            <a:off x="9245600" y="3528291"/>
            <a:ext cx="2326021" cy="461665"/>
          </a:xfrm>
          <a:prstGeom prst="rect">
            <a:avLst/>
          </a:prstGeom>
          <a:noFill/>
        </p:spPr>
        <p:txBody>
          <a:bodyPr wrap="none" rtlCol="0">
            <a:spAutoFit/>
          </a:bodyPr>
          <a:lstStyle/>
          <a:p>
            <a:r>
              <a:rPr lang="hr-HR" sz="2400" dirty="0" smtClean="0">
                <a:solidFill>
                  <a:srgbClr val="C00000"/>
                </a:solidFill>
              </a:rPr>
              <a:t>turbulent wake?!</a:t>
            </a:r>
            <a:endParaRPr lang="en-GB" sz="2400" dirty="0">
              <a:solidFill>
                <a:srgbClr val="C00000"/>
              </a:solidFill>
            </a:endParaRPr>
          </a:p>
        </p:txBody>
      </p:sp>
      <p:cxnSp>
        <p:nvCxnSpPr>
          <p:cNvPr id="5" name="Straight Arrow Connector 4"/>
          <p:cNvCxnSpPr/>
          <p:nvPr/>
        </p:nvCxnSpPr>
        <p:spPr>
          <a:xfrm flipH="1">
            <a:off x="8700655" y="3897745"/>
            <a:ext cx="618836" cy="424873"/>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214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886" y="101598"/>
            <a:ext cx="5839753" cy="6308437"/>
          </a:xfrm>
          <a:prstGeom prst="rect">
            <a:avLst/>
          </a:prstGeom>
        </p:spPr>
      </p:pic>
      <p:pic>
        <p:nvPicPr>
          <p:cNvPr id="3" name="Picture 2"/>
          <p:cNvPicPr>
            <a:picLocks noChangeAspect="1"/>
          </p:cNvPicPr>
          <p:nvPr/>
        </p:nvPicPr>
        <p:blipFill>
          <a:blip r:embed="rId3"/>
          <a:stretch>
            <a:fillRect/>
          </a:stretch>
        </p:blipFill>
        <p:spPr>
          <a:xfrm>
            <a:off x="6253018" y="0"/>
            <a:ext cx="5810977" cy="4834030"/>
          </a:xfrm>
          <a:prstGeom prst="rect">
            <a:avLst/>
          </a:prstGeom>
        </p:spPr>
      </p:pic>
    </p:spTree>
    <p:extLst>
      <p:ext uri="{BB962C8B-B14F-4D97-AF65-F5344CB8AC3E}">
        <p14:creationId xmlns:p14="http://schemas.microsoft.com/office/powerpoint/2010/main" val="2295321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3463" y="232212"/>
            <a:ext cx="5225845" cy="4893647"/>
          </a:xfrm>
          <a:prstGeom prst="rect">
            <a:avLst/>
          </a:prstGeom>
        </p:spPr>
        <p:txBody>
          <a:bodyPr wrap="square">
            <a:spAutoFit/>
          </a:bodyPr>
          <a:lstStyle/>
          <a:p>
            <a:pPr algn="ctr"/>
            <a:r>
              <a:rPr lang="hr-HR" sz="2800" b="0" i="0" u="none" strike="noStrike" baseline="0" dirty="0" smtClean="0">
                <a:solidFill>
                  <a:srgbClr val="000000"/>
                </a:solidFill>
                <a:latin typeface="Times New Roman" panose="02020603050405020304" pitchFamily="18" charset="0"/>
              </a:rPr>
              <a:t>Observing meteors </a:t>
            </a:r>
            <a:r>
              <a:rPr lang="en-GB" sz="2800" b="0" i="0" u="none" strike="noStrike" baseline="0" dirty="0" smtClean="0">
                <a:solidFill>
                  <a:srgbClr val="000000"/>
                </a:solidFill>
                <a:latin typeface="Times New Roman" panose="02020603050405020304" pitchFamily="18" charset="0"/>
              </a:rPr>
              <a:t>outside the traditional visual bands and comfort zone of meteor astronomers</a:t>
            </a:r>
            <a:endParaRPr lang="hr-HR" sz="2800" b="0" i="0" u="none" strike="noStrike" baseline="0" dirty="0" smtClean="0">
              <a:solidFill>
                <a:srgbClr val="000000"/>
              </a:solidFill>
              <a:latin typeface="Times New Roman" panose="02020603050405020304" pitchFamily="18" charset="0"/>
            </a:endParaRPr>
          </a:p>
          <a:p>
            <a:endParaRPr lang="hr-HR" sz="2000" dirty="0">
              <a:solidFill>
                <a:srgbClr val="000000"/>
              </a:solidFill>
              <a:latin typeface="Times New Roman" panose="02020603050405020304" pitchFamily="18" charset="0"/>
            </a:endParaRPr>
          </a:p>
          <a:p>
            <a:r>
              <a:rPr lang="hr-HR" sz="2000" dirty="0" smtClean="0">
                <a:solidFill>
                  <a:srgbClr val="C00000"/>
                </a:solidFill>
                <a:latin typeface="Times New Roman" panose="02020603050405020304" pitchFamily="18" charset="0"/>
              </a:rPr>
              <a:t>D</a:t>
            </a:r>
            <a:r>
              <a:rPr lang="en-GB" sz="2000" b="0" i="0" u="none" strike="noStrike" baseline="0" dirty="0" err="1" smtClean="0">
                <a:solidFill>
                  <a:srgbClr val="C00000"/>
                </a:solidFill>
                <a:latin typeface="Times New Roman" panose="02020603050405020304" pitchFamily="18" charset="0"/>
              </a:rPr>
              <a:t>iscovery</a:t>
            </a:r>
            <a:r>
              <a:rPr lang="en-GB" sz="2000" b="0" i="0" u="none" strike="noStrike" baseline="0" dirty="0" smtClean="0">
                <a:solidFill>
                  <a:srgbClr val="C00000"/>
                </a:solidFill>
                <a:latin typeface="Times New Roman" panose="02020603050405020304" pitchFamily="18" charset="0"/>
              </a:rPr>
              <a:t> of MHz emission from meteors in the VHF radio band </a:t>
            </a:r>
            <a:r>
              <a:rPr lang="hr-HR" sz="2000" b="0" i="0" u="none" strike="noStrike" baseline="0" dirty="0" smtClean="0">
                <a:solidFill>
                  <a:srgbClr val="C00000"/>
                </a:solidFill>
                <a:latin typeface="Times New Roman" panose="02020603050405020304" pitchFamily="18" charset="0"/>
              </a:rPr>
              <a:t>using the LWA1 Radio Telescope </a:t>
            </a:r>
            <a:r>
              <a:rPr lang="en-GB" sz="2000" b="0" i="0" u="none" strike="noStrike" baseline="0" dirty="0" smtClean="0">
                <a:solidFill>
                  <a:srgbClr val="C00000"/>
                </a:solidFill>
                <a:latin typeface="Times New Roman" panose="02020603050405020304" pitchFamily="18" charset="0"/>
              </a:rPr>
              <a:t>(</a:t>
            </a:r>
            <a:r>
              <a:rPr lang="en-GB" sz="2000" b="0" i="0" u="none" strike="noStrike" baseline="0" dirty="0" err="1" smtClean="0">
                <a:solidFill>
                  <a:srgbClr val="C00000"/>
                </a:solidFill>
                <a:latin typeface="Times New Roman" panose="02020603050405020304" pitchFamily="18" charset="0"/>
              </a:rPr>
              <a:t>Obenberger</a:t>
            </a:r>
            <a:r>
              <a:rPr lang="en-GB" sz="2000" b="0" i="0" u="none" strike="noStrike" baseline="0" dirty="0" smtClean="0">
                <a:solidFill>
                  <a:srgbClr val="C00000"/>
                </a:solidFill>
                <a:latin typeface="Times New Roman" panose="02020603050405020304" pitchFamily="18" charset="0"/>
              </a:rPr>
              <a:t>, 2014) </a:t>
            </a:r>
            <a:endParaRPr lang="hr-HR" sz="2000" b="0" i="0" u="none" strike="noStrike" baseline="0" dirty="0" smtClean="0">
              <a:solidFill>
                <a:srgbClr val="C00000"/>
              </a:solidFill>
              <a:latin typeface="Times New Roman" panose="02020603050405020304" pitchFamily="18" charset="0"/>
            </a:endParaRPr>
          </a:p>
          <a:p>
            <a:endParaRPr lang="hr-HR" sz="2000" b="0" i="0" u="none" strike="noStrike" baseline="0" dirty="0" smtClean="0">
              <a:solidFill>
                <a:srgbClr val="000000"/>
              </a:solidFill>
              <a:latin typeface="Times New Roman" panose="02020603050405020304" pitchFamily="18" charset="0"/>
            </a:endParaRPr>
          </a:p>
          <a:p>
            <a:r>
              <a:rPr lang="en-GB" sz="2000" b="0" i="0" u="none" strike="noStrike" baseline="0" dirty="0" smtClean="0">
                <a:solidFill>
                  <a:srgbClr val="000000"/>
                </a:solidFill>
                <a:latin typeface="Times New Roman" panose="02020603050405020304" pitchFamily="18" charset="0"/>
              </a:rPr>
              <a:t>The nature of this emission is not understood </a:t>
            </a:r>
            <a:endParaRPr lang="hr-HR" sz="2000" b="0" i="0" u="none" strike="noStrike" baseline="0" dirty="0" smtClean="0">
              <a:solidFill>
                <a:srgbClr val="000000"/>
              </a:solidFill>
              <a:latin typeface="Times New Roman" panose="02020603050405020304" pitchFamily="18" charset="0"/>
            </a:endParaRPr>
          </a:p>
          <a:p>
            <a:endParaRPr lang="hr-HR" sz="2000" dirty="0">
              <a:solidFill>
                <a:srgbClr val="000000"/>
              </a:solidFill>
              <a:latin typeface="Times New Roman" panose="02020603050405020304" pitchFamily="18" charset="0"/>
            </a:endParaRPr>
          </a:p>
          <a:p>
            <a:r>
              <a:rPr lang="en-GB" sz="2000" b="0" i="0" u="none" strike="noStrike" baseline="0" dirty="0" smtClean="0">
                <a:solidFill>
                  <a:srgbClr val="000000"/>
                </a:solidFill>
                <a:latin typeface="Times New Roman" panose="02020603050405020304" pitchFamily="18" charset="0"/>
              </a:rPr>
              <a:t>The ongoing and upcoming radio sky surveys will produce petabytes and soon </a:t>
            </a:r>
            <a:r>
              <a:rPr lang="en-GB" sz="2000" b="0" i="0" u="none" strike="noStrike" baseline="0" dirty="0" err="1" smtClean="0">
                <a:solidFill>
                  <a:srgbClr val="000000"/>
                </a:solidFill>
                <a:latin typeface="Times New Roman" panose="02020603050405020304" pitchFamily="18" charset="0"/>
              </a:rPr>
              <a:t>exabytes</a:t>
            </a:r>
            <a:r>
              <a:rPr lang="en-GB" sz="2000" b="0" i="0" u="none" strike="noStrike" baseline="0" dirty="0" smtClean="0">
                <a:solidFill>
                  <a:srgbClr val="000000"/>
                </a:solidFill>
                <a:latin typeface="Times New Roman" panose="02020603050405020304" pitchFamily="18" charset="0"/>
              </a:rPr>
              <a:t> of data (LOFAR, SKA). </a:t>
            </a:r>
            <a:endParaRPr lang="en-GB" sz="2000" dirty="0"/>
          </a:p>
        </p:txBody>
      </p:sp>
      <p:pic>
        <p:nvPicPr>
          <p:cNvPr id="4" name="Picture 3"/>
          <p:cNvPicPr>
            <a:picLocks noChangeAspect="1"/>
          </p:cNvPicPr>
          <p:nvPr/>
        </p:nvPicPr>
        <p:blipFill>
          <a:blip r:embed="rId2"/>
          <a:stretch>
            <a:fillRect/>
          </a:stretch>
        </p:blipFill>
        <p:spPr>
          <a:xfrm>
            <a:off x="-288758" y="0"/>
            <a:ext cx="5474029" cy="6945742"/>
          </a:xfrm>
          <a:prstGeom prst="rect">
            <a:avLst/>
          </a:prstGeom>
        </p:spPr>
      </p:pic>
      <p:sp>
        <p:nvSpPr>
          <p:cNvPr id="5" name="TextBox 4"/>
          <p:cNvSpPr txBox="1"/>
          <p:nvPr/>
        </p:nvSpPr>
        <p:spPr>
          <a:xfrm>
            <a:off x="4957907" y="232212"/>
            <a:ext cx="966675" cy="646331"/>
          </a:xfrm>
          <a:prstGeom prst="rect">
            <a:avLst/>
          </a:prstGeom>
          <a:noFill/>
        </p:spPr>
        <p:txBody>
          <a:bodyPr wrap="none" rtlCol="0">
            <a:spAutoFit/>
          </a:bodyPr>
          <a:lstStyle/>
          <a:p>
            <a:r>
              <a:rPr lang="hr-HR" dirty="0" smtClean="0"/>
              <a:t>ground </a:t>
            </a:r>
          </a:p>
          <a:p>
            <a:r>
              <a:rPr lang="hr-HR" dirty="0" smtClean="0"/>
              <a:t>cameras</a:t>
            </a:r>
            <a:endParaRPr lang="en-GB" dirty="0"/>
          </a:p>
        </p:txBody>
      </p:sp>
      <p:sp>
        <p:nvSpPr>
          <p:cNvPr id="6" name="TextBox 5"/>
          <p:cNvSpPr txBox="1"/>
          <p:nvPr/>
        </p:nvSpPr>
        <p:spPr>
          <a:xfrm>
            <a:off x="4957907" y="5499318"/>
            <a:ext cx="1614737" cy="1200329"/>
          </a:xfrm>
          <a:prstGeom prst="rect">
            <a:avLst/>
          </a:prstGeom>
          <a:noFill/>
        </p:spPr>
        <p:txBody>
          <a:bodyPr wrap="none" rtlCol="0">
            <a:spAutoFit/>
          </a:bodyPr>
          <a:lstStyle/>
          <a:p>
            <a:r>
              <a:rPr lang="en-GB" dirty="0"/>
              <a:t>radio </a:t>
            </a:r>
            <a:r>
              <a:rPr lang="en-GB" dirty="0" smtClean="0"/>
              <a:t>afterglow</a:t>
            </a:r>
            <a:endParaRPr lang="hr-HR" dirty="0" smtClean="0"/>
          </a:p>
          <a:p>
            <a:r>
              <a:rPr lang="en-GB" dirty="0" smtClean="0"/>
              <a:t>at </a:t>
            </a:r>
            <a:r>
              <a:rPr lang="en-GB" dirty="0"/>
              <a:t>38 MHz and</a:t>
            </a:r>
          </a:p>
          <a:p>
            <a:r>
              <a:rPr lang="en-GB" dirty="0"/>
              <a:t>averaged over </a:t>
            </a:r>
            <a:endParaRPr lang="hr-HR" dirty="0" smtClean="0"/>
          </a:p>
          <a:p>
            <a:r>
              <a:rPr lang="en-GB" dirty="0" smtClean="0"/>
              <a:t>15 </a:t>
            </a:r>
            <a:r>
              <a:rPr lang="en-GB" dirty="0"/>
              <a:t>seconds</a:t>
            </a:r>
            <a:endParaRPr lang="hr-HR" dirty="0" smtClean="0"/>
          </a:p>
        </p:txBody>
      </p:sp>
    </p:spTree>
    <p:extLst>
      <p:ext uri="{BB962C8B-B14F-4D97-AF65-F5344CB8AC3E}">
        <p14:creationId xmlns:p14="http://schemas.microsoft.com/office/powerpoint/2010/main" val="3417142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kinja-img.com/gawker-media/image/upload/izejuyizobxncx0c5h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932" y="1"/>
            <a:ext cx="19234149" cy="6858000"/>
          </a:xfrm>
          <a:prstGeom prst="rect">
            <a:avLst/>
          </a:prstGeom>
          <a:solidFill>
            <a:schemeClr val="bg2">
              <a:lumMod val="75000"/>
            </a:schemeClr>
          </a:solidFill>
          <a:extLst/>
        </p:spPr>
      </p:pic>
      <p:sp>
        <p:nvSpPr>
          <p:cNvPr id="4" name="Rectangle 3"/>
          <p:cNvSpPr/>
          <p:nvPr/>
        </p:nvSpPr>
        <p:spPr>
          <a:xfrm>
            <a:off x="1067071" y="2417109"/>
            <a:ext cx="9142249" cy="3046988"/>
          </a:xfrm>
          <a:prstGeom prst="rect">
            <a:avLst/>
          </a:prstGeom>
          <a:solidFill>
            <a:schemeClr val="tx1">
              <a:lumMod val="75000"/>
              <a:lumOff val="25000"/>
            </a:schemeClr>
          </a:solidFill>
        </p:spPr>
        <p:txBody>
          <a:bodyPr wrap="square">
            <a:spAutoFit/>
          </a:bodyPr>
          <a:lstStyle/>
          <a:p>
            <a:r>
              <a:rPr lang="hr-HR" sz="2400" dirty="0" smtClean="0">
                <a:solidFill>
                  <a:schemeClr val="bg1"/>
                </a:solidFill>
              </a:rPr>
              <a:t>I</a:t>
            </a:r>
            <a:r>
              <a:rPr lang="en-GB" sz="2400" dirty="0" err="1" smtClean="0">
                <a:solidFill>
                  <a:schemeClr val="bg1"/>
                </a:solidFill>
              </a:rPr>
              <a:t>ntegration</a:t>
            </a:r>
            <a:r>
              <a:rPr lang="en-GB" sz="2400" dirty="0" smtClean="0">
                <a:solidFill>
                  <a:schemeClr val="bg1"/>
                </a:solidFill>
              </a:rPr>
              <a:t> </a:t>
            </a:r>
            <a:r>
              <a:rPr lang="en-GB" sz="2400" dirty="0">
                <a:solidFill>
                  <a:schemeClr val="bg1"/>
                </a:solidFill>
              </a:rPr>
              <a:t>into large surveys in astronomy, </a:t>
            </a:r>
            <a:r>
              <a:rPr lang="en-GB" sz="2400" dirty="0" err="1">
                <a:solidFill>
                  <a:schemeClr val="bg1"/>
                </a:solidFill>
              </a:rPr>
              <a:t>aeronomy</a:t>
            </a:r>
            <a:r>
              <a:rPr lang="en-GB" sz="2400" dirty="0">
                <a:solidFill>
                  <a:schemeClr val="bg1"/>
                </a:solidFill>
              </a:rPr>
              <a:t> and space physics</a:t>
            </a:r>
          </a:p>
          <a:p>
            <a:endParaRPr lang="hr-HR" sz="2400" dirty="0" smtClean="0">
              <a:solidFill>
                <a:schemeClr val="bg1"/>
              </a:solidFill>
            </a:endParaRPr>
          </a:p>
          <a:p>
            <a:pPr marL="285750" indent="-285750">
              <a:buFontTx/>
              <a:buChar char="-"/>
            </a:pPr>
            <a:r>
              <a:rPr lang="hr-HR" sz="2400" dirty="0" smtClean="0">
                <a:solidFill>
                  <a:schemeClr val="bg1"/>
                </a:solidFill>
              </a:rPr>
              <a:t>Cameras on the ground (images, spectra, triangulation, photometry)</a:t>
            </a:r>
          </a:p>
          <a:p>
            <a:pPr marL="285750" indent="-285750">
              <a:buFontTx/>
              <a:buChar char="-"/>
            </a:pPr>
            <a:r>
              <a:rPr lang="hr-HR" sz="2400" dirty="0" smtClean="0">
                <a:solidFill>
                  <a:schemeClr val="bg1"/>
                </a:solidFill>
              </a:rPr>
              <a:t>Detectors in orbit (images, spectra – UV)</a:t>
            </a:r>
          </a:p>
          <a:p>
            <a:pPr marL="285750" indent="-285750">
              <a:buFontTx/>
              <a:buChar char="-"/>
            </a:pPr>
            <a:r>
              <a:rPr lang="hr-HR" sz="2400" dirty="0" smtClean="0">
                <a:solidFill>
                  <a:schemeClr val="bg1"/>
                </a:solidFill>
              </a:rPr>
              <a:t>Images and spectra from big telescopes and sky surveys</a:t>
            </a:r>
          </a:p>
          <a:p>
            <a:pPr marL="285750" indent="-285750">
              <a:buFontTx/>
              <a:buChar char="-"/>
            </a:pPr>
            <a:r>
              <a:rPr lang="hr-HR" sz="2400" dirty="0" smtClean="0">
                <a:solidFill>
                  <a:schemeClr val="bg1"/>
                </a:solidFill>
              </a:rPr>
              <a:t>Three dimensional radar observations</a:t>
            </a:r>
            <a:endParaRPr lang="hr-HR" sz="2400" dirty="0">
              <a:solidFill>
                <a:schemeClr val="bg1"/>
              </a:solidFill>
            </a:endParaRPr>
          </a:p>
          <a:p>
            <a:pPr marL="285750" indent="-285750">
              <a:buFontTx/>
              <a:buChar char="-"/>
            </a:pPr>
            <a:r>
              <a:rPr lang="hr-HR" sz="2400" dirty="0" smtClean="0">
                <a:solidFill>
                  <a:schemeClr val="bg1"/>
                </a:solidFill>
              </a:rPr>
              <a:t>ELF/VLF/LF radio signals</a:t>
            </a:r>
          </a:p>
          <a:p>
            <a:pPr marL="285750" indent="-285750">
              <a:buFontTx/>
              <a:buChar char="-"/>
            </a:pPr>
            <a:r>
              <a:rPr lang="hr-HR" sz="2400" dirty="0" smtClean="0">
                <a:solidFill>
                  <a:schemeClr val="bg1"/>
                </a:solidFill>
              </a:rPr>
              <a:t>etc.</a:t>
            </a:r>
          </a:p>
        </p:txBody>
      </p:sp>
      <p:sp>
        <p:nvSpPr>
          <p:cNvPr id="3" name="Rectangle 2"/>
          <p:cNvSpPr/>
          <p:nvPr/>
        </p:nvSpPr>
        <p:spPr>
          <a:xfrm>
            <a:off x="1105406" y="1699619"/>
            <a:ext cx="8827096" cy="707886"/>
          </a:xfrm>
          <a:prstGeom prst="rect">
            <a:avLst/>
          </a:prstGeom>
        </p:spPr>
        <p:txBody>
          <a:bodyPr wrap="none">
            <a:spAutoFit/>
          </a:bodyPr>
          <a:lstStyle/>
          <a:p>
            <a:pPr algn="ctr"/>
            <a:r>
              <a:rPr lang="en-US" sz="4000" dirty="0">
                <a:solidFill>
                  <a:srgbClr val="FFFF00"/>
                </a:solidFill>
                <a:ea typeface="Times New Roman" panose="02020603050405020304" pitchFamily="18" charset="0"/>
              </a:rPr>
              <a:t>Meteor science in the Big Data era needs:</a:t>
            </a:r>
          </a:p>
        </p:txBody>
      </p:sp>
    </p:spTree>
    <p:extLst>
      <p:ext uri="{BB962C8B-B14F-4D97-AF65-F5344CB8AC3E}">
        <p14:creationId xmlns:p14="http://schemas.microsoft.com/office/powerpoint/2010/main" val="2541719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kinja-img.com/gawker-media/image/upload/izejuyizobxncx0c5h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932" y="1"/>
            <a:ext cx="19234149" cy="6858000"/>
          </a:xfrm>
          <a:prstGeom prst="rect">
            <a:avLst/>
          </a:prstGeom>
          <a:solidFill>
            <a:schemeClr val="bg2">
              <a:lumMod val="75000"/>
            </a:schemeClr>
          </a:solidFill>
          <a:extLst/>
        </p:spPr>
      </p:pic>
      <p:sp>
        <p:nvSpPr>
          <p:cNvPr id="4" name="Rectangle 3"/>
          <p:cNvSpPr/>
          <p:nvPr/>
        </p:nvSpPr>
        <p:spPr>
          <a:xfrm>
            <a:off x="1067071" y="2417109"/>
            <a:ext cx="9142249" cy="2677656"/>
          </a:xfrm>
          <a:prstGeom prst="rect">
            <a:avLst/>
          </a:prstGeom>
          <a:solidFill>
            <a:schemeClr val="tx1">
              <a:lumMod val="75000"/>
              <a:lumOff val="25000"/>
            </a:schemeClr>
          </a:solidFill>
        </p:spPr>
        <p:txBody>
          <a:bodyPr wrap="square">
            <a:spAutoFit/>
          </a:bodyPr>
          <a:lstStyle/>
          <a:p>
            <a:r>
              <a:rPr lang="hr-HR" sz="2400" dirty="0" smtClean="0">
                <a:solidFill>
                  <a:schemeClr val="bg1"/>
                </a:solidFill>
              </a:rPr>
              <a:t>- </a:t>
            </a:r>
            <a:r>
              <a:rPr lang="en-GB" sz="2400" dirty="0" smtClean="0">
                <a:solidFill>
                  <a:schemeClr val="bg1"/>
                </a:solidFill>
              </a:rPr>
              <a:t>more </a:t>
            </a:r>
            <a:r>
              <a:rPr lang="en-GB" sz="2400" dirty="0">
                <a:solidFill>
                  <a:schemeClr val="bg1"/>
                </a:solidFill>
              </a:rPr>
              <a:t>complex methodological approaches through interdisciplinary collaborations with other branches of physics and computer science</a:t>
            </a:r>
          </a:p>
          <a:p>
            <a:endParaRPr lang="en-GB" sz="2400" dirty="0">
              <a:solidFill>
                <a:schemeClr val="bg1"/>
              </a:solidFill>
            </a:endParaRPr>
          </a:p>
          <a:p>
            <a:endParaRPr lang="en-GB" sz="2400" dirty="0">
              <a:solidFill>
                <a:schemeClr val="bg1"/>
              </a:solidFill>
            </a:endParaRPr>
          </a:p>
          <a:p>
            <a:r>
              <a:rPr lang="hr-HR" sz="2400" dirty="0" smtClean="0">
                <a:solidFill>
                  <a:schemeClr val="bg1"/>
                </a:solidFill>
              </a:rPr>
              <a:t>- </a:t>
            </a:r>
            <a:r>
              <a:rPr lang="en-GB" sz="2400" dirty="0" smtClean="0">
                <a:solidFill>
                  <a:schemeClr val="bg1"/>
                </a:solidFill>
              </a:rPr>
              <a:t>more </a:t>
            </a:r>
            <a:r>
              <a:rPr lang="en-GB" sz="2400" dirty="0">
                <a:solidFill>
                  <a:schemeClr val="bg1"/>
                </a:solidFill>
              </a:rPr>
              <a:t>advanced theoretical work on the complexity of micro-physics of meteor plasma and its interaction with the atmosphere (ionosphere)</a:t>
            </a:r>
          </a:p>
          <a:p>
            <a:endParaRPr lang="hr-HR" sz="2400" dirty="0" smtClean="0">
              <a:solidFill>
                <a:schemeClr val="bg1"/>
              </a:solidFill>
            </a:endParaRPr>
          </a:p>
        </p:txBody>
      </p:sp>
      <p:sp>
        <p:nvSpPr>
          <p:cNvPr id="3" name="Rectangle 2"/>
          <p:cNvSpPr/>
          <p:nvPr/>
        </p:nvSpPr>
        <p:spPr>
          <a:xfrm>
            <a:off x="1105406" y="1699619"/>
            <a:ext cx="8827096" cy="707886"/>
          </a:xfrm>
          <a:prstGeom prst="rect">
            <a:avLst/>
          </a:prstGeom>
        </p:spPr>
        <p:txBody>
          <a:bodyPr wrap="none">
            <a:spAutoFit/>
          </a:bodyPr>
          <a:lstStyle/>
          <a:p>
            <a:pPr algn="ctr"/>
            <a:r>
              <a:rPr lang="en-US" sz="4000" dirty="0">
                <a:solidFill>
                  <a:srgbClr val="FFFF00"/>
                </a:solidFill>
                <a:ea typeface="Times New Roman" panose="02020603050405020304" pitchFamily="18" charset="0"/>
              </a:rPr>
              <a:t>Meteor science in the Big Data era needs:</a:t>
            </a:r>
          </a:p>
        </p:txBody>
      </p:sp>
    </p:spTree>
    <p:extLst>
      <p:ext uri="{BB962C8B-B14F-4D97-AF65-F5344CB8AC3E}">
        <p14:creationId xmlns:p14="http://schemas.microsoft.com/office/powerpoint/2010/main" val="766652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kinja-img.com/gawker-media/image/upload/izejuyizobxncx0c5h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932" y="1"/>
            <a:ext cx="19234149" cy="6858000"/>
          </a:xfrm>
          <a:prstGeom prst="rect">
            <a:avLst/>
          </a:prstGeom>
          <a:solidFill>
            <a:schemeClr val="bg2">
              <a:lumMod val="75000"/>
            </a:schemeClr>
          </a:solidFill>
          <a:extLst/>
        </p:spPr>
      </p:pic>
      <p:sp>
        <p:nvSpPr>
          <p:cNvPr id="4" name="Rectangle 3"/>
          <p:cNvSpPr/>
          <p:nvPr/>
        </p:nvSpPr>
        <p:spPr>
          <a:xfrm>
            <a:off x="1067071" y="2417109"/>
            <a:ext cx="9142249" cy="2677656"/>
          </a:xfrm>
          <a:prstGeom prst="rect">
            <a:avLst/>
          </a:prstGeom>
          <a:solidFill>
            <a:schemeClr val="tx1">
              <a:lumMod val="75000"/>
              <a:lumOff val="25000"/>
            </a:schemeClr>
          </a:solidFill>
        </p:spPr>
        <p:txBody>
          <a:bodyPr wrap="square">
            <a:spAutoFit/>
          </a:bodyPr>
          <a:lstStyle/>
          <a:p>
            <a:pPr marL="342900" indent="-342900">
              <a:buFontTx/>
              <a:buChar char="-"/>
            </a:pPr>
            <a:r>
              <a:rPr lang="en-GB" sz="2400" dirty="0" smtClean="0">
                <a:solidFill>
                  <a:schemeClr val="bg1"/>
                </a:solidFill>
              </a:rPr>
              <a:t>more </a:t>
            </a:r>
            <a:r>
              <a:rPr lang="en-GB" sz="2400" dirty="0">
                <a:solidFill>
                  <a:schemeClr val="bg1"/>
                </a:solidFill>
              </a:rPr>
              <a:t>advanced automatic methods </a:t>
            </a:r>
            <a:r>
              <a:rPr lang="en-GB" sz="2400" dirty="0" smtClean="0">
                <a:solidFill>
                  <a:schemeClr val="bg1"/>
                </a:solidFill>
              </a:rPr>
              <a:t>for:</a:t>
            </a:r>
            <a:endParaRPr lang="hr-HR" sz="2400" dirty="0" smtClean="0">
              <a:solidFill>
                <a:schemeClr val="bg1"/>
              </a:solidFill>
            </a:endParaRPr>
          </a:p>
          <a:p>
            <a:pPr marL="914400" lvl="1" indent="-457200">
              <a:buFont typeface="Arial" panose="020B0604020202020204" pitchFamily="34" charset="0"/>
              <a:buChar char="•"/>
            </a:pPr>
            <a:r>
              <a:rPr lang="en-GB" sz="2400" dirty="0" smtClean="0">
                <a:solidFill>
                  <a:schemeClr val="bg1"/>
                </a:solidFill>
              </a:rPr>
              <a:t>line </a:t>
            </a:r>
            <a:r>
              <a:rPr lang="en-GB" sz="2400" dirty="0">
                <a:solidFill>
                  <a:schemeClr val="bg1"/>
                </a:solidFill>
              </a:rPr>
              <a:t>detection (multiple </a:t>
            </a:r>
            <a:r>
              <a:rPr lang="en-GB" sz="2400" dirty="0" smtClean="0">
                <a:solidFill>
                  <a:schemeClr val="bg1"/>
                </a:solidFill>
              </a:rPr>
              <a:t>lines)</a:t>
            </a:r>
            <a:endParaRPr lang="hr-HR" sz="2400" dirty="0" smtClean="0">
              <a:solidFill>
                <a:schemeClr val="bg1"/>
              </a:solidFill>
            </a:endParaRPr>
          </a:p>
          <a:p>
            <a:pPr marL="914400" lvl="1" indent="-457200">
              <a:buFont typeface="Arial" panose="020B0604020202020204" pitchFamily="34" charset="0"/>
              <a:buChar char="•"/>
            </a:pPr>
            <a:r>
              <a:rPr lang="en-GB" sz="2400" dirty="0" smtClean="0">
                <a:solidFill>
                  <a:schemeClr val="bg1"/>
                </a:solidFill>
              </a:rPr>
              <a:t>classification </a:t>
            </a:r>
            <a:r>
              <a:rPr lang="en-GB" sz="2400" dirty="0">
                <a:solidFill>
                  <a:schemeClr val="bg1"/>
                </a:solidFill>
              </a:rPr>
              <a:t>based on the origin (meteors .vs. satellites, meteor </a:t>
            </a:r>
            <a:r>
              <a:rPr lang="en-GB" sz="2400" dirty="0" smtClean="0">
                <a:solidFill>
                  <a:schemeClr val="bg1"/>
                </a:solidFill>
              </a:rPr>
              <a:t>streams)</a:t>
            </a:r>
            <a:endParaRPr lang="hr-HR" sz="2400" dirty="0" smtClean="0">
              <a:solidFill>
                <a:schemeClr val="bg1"/>
              </a:solidFill>
            </a:endParaRPr>
          </a:p>
          <a:p>
            <a:pPr marL="914400" lvl="1" indent="-457200">
              <a:buFont typeface="Arial" panose="020B0604020202020204" pitchFamily="34" charset="0"/>
              <a:buChar char="•"/>
            </a:pPr>
            <a:r>
              <a:rPr lang="en-GB" sz="2400" dirty="0" smtClean="0">
                <a:solidFill>
                  <a:schemeClr val="bg1"/>
                </a:solidFill>
              </a:rPr>
              <a:t>removing </a:t>
            </a:r>
            <a:r>
              <a:rPr lang="en-GB" sz="2400" dirty="0">
                <a:solidFill>
                  <a:schemeClr val="bg1"/>
                </a:solidFill>
              </a:rPr>
              <a:t>meteor trail </a:t>
            </a:r>
            <a:r>
              <a:rPr lang="en-GB" sz="2400" dirty="0" smtClean="0">
                <a:solidFill>
                  <a:schemeClr val="bg1"/>
                </a:solidFill>
              </a:rPr>
              <a:t>contribution</a:t>
            </a:r>
            <a:endParaRPr lang="hr-HR" sz="2400" dirty="0" smtClean="0">
              <a:solidFill>
                <a:schemeClr val="bg1"/>
              </a:solidFill>
            </a:endParaRPr>
          </a:p>
          <a:p>
            <a:pPr marL="914400" lvl="1" indent="-457200">
              <a:buFont typeface="Arial" panose="020B0604020202020204" pitchFamily="34" charset="0"/>
              <a:buChar char="•"/>
            </a:pPr>
            <a:r>
              <a:rPr lang="en-GB" sz="2400" dirty="0" smtClean="0">
                <a:solidFill>
                  <a:schemeClr val="bg1"/>
                </a:solidFill>
              </a:rPr>
              <a:t>distance </a:t>
            </a:r>
            <a:r>
              <a:rPr lang="en-GB" sz="2400" dirty="0">
                <a:solidFill>
                  <a:schemeClr val="bg1"/>
                </a:solidFill>
              </a:rPr>
              <a:t>and size </a:t>
            </a:r>
            <a:r>
              <a:rPr lang="en-GB" sz="2400" dirty="0" smtClean="0">
                <a:solidFill>
                  <a:schemeClr val="bg1"/>
                </a:solidFill>
              </a:rPr>
              <a:t>estimate</a:t>
            </a:r>
            <a:endParaRPr lang="hr-HR" sz="2400" dirty="0" smtClean="0">
              <a:solidFill>
                <a:schemeClr val="bg1"/>
              </a:solidFill>
            </a:endParaRPr>
          </a:p>
          <a:p>
            <a:pPr marL="914400" lvl="1" indent="-457200">
              <a:buFont typeface="Arial" panose="020B0604020202020204" pitchFamily="34" charset="0"/>
              <a:buChar char="•"/>
            </a:pPr>
            <a:r>
              <a:rPr lang="en-GB" sz="2400" dirty="0" smtClean="0">
                <a:solidFill>
                  <a:schemeClr val="bg1"/>
                </a:solidFill>
              </a:rPr>
              <a:t>light-curve </a:t>
            </a:r>
            <a:r>
              <a:rPr lang="en-GB" sz="2400" dirty="0">
                <a:solidFill>
                  <a:schemeClr val="bg1"/>
                </a:solidFill>
              </a:rPr>
              <a:t>characterization</a:t>
            </a:r>
          </a:p>
        </p:txBody>
      </p:sp>
      <p:sp>
        <p:nvSpPr>
          <p:cNvPr id="3" name="Rectangle 2"/>
          <p:cNvSpPr/>
          <p:nvPr/>
        </p:nvSpPr>
        <p:spPr>
          <a:xfrm>
            <a:off x="1105406" y="1699619"/>
            <a:ext cx="8827096" cy="707886"/>
          </a:xfrm>
          <a:prstGeom prst="rect">
            <a:avLst/>
          </a:prstGeom>
        </p:spPr>
        <p:txBody>
          <a:bodyPr wrap="none">
            <a:spAutoFit/>
          </a:bodyPr>
          <a:lstStyle/>
          <a:p>
            <a:pPr algn="ctr"/>
            <a:r>
              <a:rPr lang="en-US" sz="4000" dirty="0">
                <a:solidFill>
                  <a:srgbClr val="FFFF00"/>
                </a:solidFill>
                <a:ea typeface="Times New Roman" panose="02020603050405020304" pitchFamily="18" charset="0"/>
              </a:rPr>
              <a:t>Meteor science in the Big Data era needs:</a:t>
            </a:r>
          </a:p>
        </p:txBody>
      </p:sp>
    </p:spTree>
    <p:extLst>
      <p:ext uri="{BB962C8B-B14F-4D97-AF65-F5344CB8AC3E}">
        <p14:creationId xmlns:p14="http://schemas.microsoft.com/office/powerpoint/2010/main" val="1412787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www.nasa.gov/sites/default/files/styles/ubernode_alt_horiz/public/iss028e024847_0.jpg?itok=3KKVaK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00251"/>
            <a:ext cx="12224423" cy="37577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27816" y="226423"/>
            <a:ext cx="4807470" cy="2246769"/>
          </a:xfrm>
          <a:prstGeom prst="rect">
            <a:avLst/>
          </a:prstGeom>
          <a:noFill/>
        </p:spPr>
        <p:txBody>
          <a:bodyPr wrap="none" rtlCol="0">
            <a:spAutoFit/>
          </a:bodyPr>
          <a:lstStyle/>
          <a:p>
            <a:r>
              <a:rPr lang="hr-HR" sz="2800" dirty="0" smtClean="0">
                <a:solidFill>
                  <a:schemeClr val="bg1"/>
                </a:solidFill>
              </a:rPr>
              <a:t>Meteors are difficult to explore:</a:t>
            </a:r>
          </a:p>
          <a:p>
            <a:pPr marL="285750" indent="-285750">
              <a:buFontTx/>
              <a:buChar char="-"/>
            </a:pPr>
            <a:r>
              <a:rPr lang="hr-HR" sz="2800" dirty="0" smtClean="0">
                <a:solidFill>
                  <a:schemeClr val="bg1"/>
                </a:solidFill>
              </a:rPr>
              <a:t>Brief transient events</a:t>
            </a:r>
          </a:p>
          <a:p>
            <a:pPr marL="285750" indent="-285750">
              <a:buFontTx/>
              <a:buChar char="-"/>
            </a:pPr>
            <a:r>
              <a:rPr lang="hr-HR" sz="2800" dirty="0" smtClean="0">
                <a:solidFill>
                  <a:schemeClr val="bg1"/>
                </a:solidFill>
              </a:rPr>
              <a:t>Large angular size</a:t>
            </a:r>
          </a:p>
          <a:p>
            <a:pPr marL="285750" indent="-285750">
              <a:buFontTx/>
              <a:buChar char="-"/>
            </a:pPr>
            <a:r>
              <a:rPr lang="hr-HR" sz="2800" dirty="0" smtClean="0">
                <a:solidFill>
                  <a:schemeClr val="bg1"/>
                </a:solidFill>
              </a:rPr>
              <a:t>Radom spatial position</a:t>
            </a:r>
            <a:endParaRPr lang="hr-HR" sz="2800" dirty="0">
              <a:solidFill>
                <a:schemeClr val="bg1"/>
              </a:solidFill>
            </a:endParaRPr>
          </a:p>
          <a:p>
            <a:pPr marL="285750" indent="-285750">
              <a:buFontTx/>
              <a:buChar char="-"/>
            </a:pPr>
            <a:r>
              <a:rPr lang="hr-HR" sz="2800" dirty="0" smtClean="0">
                <a:solidFill>
                  <a:schemeClr val="bg1"/>
                </a:solidFill>
              </a:rPr>
              <a:t>Three different flow regimes </a:t>
            </a:r>
          </a:p>
        </p:txBody>
      </p:sp>
      <p:sp>
        <p:nvSpPr>
          <p:cNvPr id="4" name="TextBox 3"/>
          <p:cNvSpPr txBox="1"/>
          <p:nvPr/>
        </p:nvSpPr>
        <p:spPr>
          <a:xfrm>
            <a:off x="1380307" y="226423"/>
            <a:ext cx="5015165" cy="3108543"/>
          </a:xfrm>
          <a:prstGeom prst="rect">
            <a:avLst/>
          </a:prstGeom>
          <a:noFill/>
        </p:spPr>
        <p:txBody>
          <a:bodyPr wrap="square" rtlCol="0">
            <a:spAutoFit/>
          </a:bodyPr>
          <a:lstStyle/>
          <a:p>
            <a:r>
              <a:rPr lang="hr-HR" sz="2800" dirty="0" smtClean="0">
                <a:solidFill>
                  <a:schemeClr val="bg1"/>
                </a:solidFill>
              </a:rPr>
              <a:t>Meteors are important for:</a:t>
            </a:r>
          </a:p>
          <a:p>
            <a:pPr marL="457200" indent="-457200">
              <a:buFontTx/>
              <a:buChar char="-"/>
            </a:pPr>
            <a:r>
              <a:rPr lang="en-GB" sz="2800" dirty="0" smtClean="0">
                <a:solidFill>
                  <a:schemeClr val="bg1"/>
                </a:solidFill>
              </a:rPr>
              <a:t>Astronomy</a:t>
            </a:r>
            <a:endParaRPr lang="hr-HR" sz="2800" dirty="0" smtClean="0">
              <a:solidFill>
                <a:schemeClr val="bg1"/>
              </a:solidFill>
            </a:endParaRPr>
          </a:p>
          <a:p>
            <a:pPr marL="457200" indent="-457200">
              <a:buFontTx/>
              <a:buChar char="-"/>
            </a:pPr>
            <a:r>
              <a:rPr lang="en-GB" sz="2800" dirty="0" err="1" smtClean="0">
                <a:solidFill>
                  <a:schemeClr val="bg1"/>
                </a:solidFill>
              </a:rPr>
              <a:t>Aeronomy</a:t>
            </a:r>
            <a:endParaRPr lang="hr-HR" sz="2800" dirty="0" smtClean="0">
              <a:solidFill>
                <a:schemeClr val="bg1"/>
              </a:solidFill>
            </a:endParaRPr>
          </a:p>
          <a:p>
            <a:pPr marL="457200" indent="-457200">
              <a:buFontTx/>
              <a:buChar char="-"/>
            </a:pPr>
            <a:r>
              <a:rPr lang="en-GB" sz="2800" dirty="0" smtClean="0">
                <a:solidFill>
                  <a:schemeClr val="bg1"/>
                </a:solidFill>
              </a:rPr>
              <a:t>Geophysics</a:t>
            </a:r>
            <a:endParaRPr lang="hr-HR" sz="2800" dirty="0" smtClean="0">
              <a:solidFill>
                <a:schemeClr val="bg1"/>
              </a:solidFill>
            </a:endParaRPr>
          </a:p>
          <a:p>
            <a:pPr marL="457200" indent="-457200">
              <a:buFontTx/>
              <a:buChar char="-"/>
            </a:pPr>
            <a:r>
              <a:rPr lang="hr-HR" sz="2800" dirty="0">
                <a:solidFill>
                  <a:schemeClr val="bg1"/>
                </a:solidFill>
              </a:rPr>
              <a:t>E</a:t>
            </a:r>
            <a:r>
              <a:rPr lang="en-GB" sz="2800" dirty="0" err="1" smtClean="0">
                <a:solidFill>
                  <a:schemeClr val="bg1"/>
                </a:solidFill>
              </a:rPr>
              <a:t>volutionary</a:t>
            </a:r>
            <a:r>
              <a:rPr lang="en-GB" sz="2800" dirty="0" smtClean="0">
                <a:solidFill>
                  <a:schemeClr val="bg1"/>
                </a:solidFill>
              </a:rPr>
              <a:t> biology</a:t>
            </a:r>
            <a:endParaRPr lang="hr-HR" sz="2800" dirty="0" smtClean="0">
              <a:solidFill>
                <a:schemeClr val="bg1"/>
              </a:solidFill>
            </a:endParaRPr>
          </a:p>
          <a:p>
            <a:pPr marL="457200" indent="-457200">
              <a:buFontTx/>
              <a:buChar char="-"/>
            </a:pPr>
            <a:r>
              <a:rPr lang="en-GB" sz="2800" dirty="0" smtClean="0">
                <a:solidFill>
                  <a:schemeClr val="bg1"/>
                </a:solidFill>
              </a:rPr>
              <a:t>Planetology</a:t>
            </a:r>
            <a:endParaRPr lang="hr-HR" sz="2800" dirty="0" smtClean="0">
              <a:solidFill>
                <a:schemeClr val="bg1"/>
              </a:solidFill>
            </a:endParaRPr>
          </a:p>
          <a:p>
            <a:pPr marL="457200" indent="-457200">
              <a:buFontTx/>
              <a:buChar char="-"/>
            </a:pPr>
            <a:r>
              <a:rPr lang="hr-HR" sz="2800" dirty="0" smtClean="0">
                <a:solidFill>
                  <a:schemeClr val="bg1"/>
                </a:solidFill>
              </a:rPr>
              <a:t>S</a:t>
            </a:r>
            <a:r>
              <a:rPr lang="en-GB" sz="2800" dirty="0" err="1" smtClean="0">
                <a:solidFill>
                  <a:schemeClr val="bg1"/>
                </a:solidFill>
              </a:rPr>
              <a:t>cience</a:t>
            </a:r>
            <a:r>
              <a:rPr lang="en-GB" sz="2800" dirty="0" smtClean="0">
                <a:solidFill>
                  <a:schemeClr val="bg1"/>
                </a:solidFill>
              </a:rPr>
              <a:t> popularization</a:t>
            </a:r>
            <a:endParaRPr lang="hr-HR" sz="2800" dirty="0" smtClean="0">
              <a:solidFill>
                <a:schemeClr val="bg1"/>
              </a:solidFill>
            </a:endParaRPr>
          </a:p>
        </p:txBody>
      </p:sp>
    </p:spTree>
    <p:extLst>
      <p:ext uri="{BB962C8B-B14F-4D97-AF65-F5344CB8AC3E}">
        <p14:creationId xmlns:p14="http://schemas.microsoft.com/office/powerpoint/2010/main" val="76234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2257" y="184666"/>
            <a:ext cx="10853059" cy="4110182"/>
          </a:xfrm>
          <a:prstGeom prst="rect">
            <a:avLst/>
          </a:prstGeom>
        </p:spPr>
      </p:pic>
      <p:sp>
        <p:nvSpPr>
          <p:cNvPr id="4" name="TextBox 3"/>
          <p:cNvSpPr txBox="1"/>
          <p:nvPr/>
        </p:nvSpPr>
        <p:spPr>
          <a:xfrm>
            <a:off x="5641276" y="0"/>
            <a:ext cx="4698594" cy="369332"/>
          </a:xfrm>
          <a:prstGeom prst="rect">
            <a:avLst/>
          </a:prstGeom>
          <a:noFill/>
        </p:spPr>
        <p:txBody>
          <a:bodyPr wrap="none" rtlCol="0">
            <a:spAutoFit/>
          </a:bodyPr>
          <a:lstStyle/>
          <a:p>
            <a:r>
              <a:rPr lang="hr-HR" dirty="0" smtClean="0">
                <a:solidFill>
                  <a:srgbClr val="C00000"/>
                </a:solidFill>
              </a:rPr>
              <a:t>Silber E.A. et al, MNRAS, </a:t>
            </a:r>
            <a:r>
              <a:rPr lang="en-GB" b="1" dirty="0">
                <a:solidFill>
                  <a:srgbClr val="C00000"/>
                </a:solidFill>
              </a:rPr>
              <a:t>469, </a:t>
            </a:r>
            <a:r>
              <a:rPr lang="en-GB" dirty="0">
                <a:solidFill>
                  <a:srgbClr val="C00000"/>
                </a:solidFill>
              </a:rPr>
              <a:t>1869–1882 (2017)</a:t>
            </a:r>
          </a:p>
        </p:txBody>
      </p:sp>
      <p:sp>
        <p:nvSpPr>
          <p:cNvPr id="5" name="Rectangle 4"/>
          <p:cNvSpPr/>
          <p:nvPr/>
        </p:nvSpPr>
        <p:spPr>
          <a:xfrm>
            <a:off x="700248" y="4542479"/>
            <a:ext cx="10337075" cy="1569660"/>
          </a:xfrm>
          <a:prstGeom prst="rect">
            <a:avLst/>
          </a:prstGeom>
        </p:spPr>
        <p:txBody>
          <a:bodyPr wrap="square">
            <a:spAutoFit/>
          </a:bodyPr>
          <a:lstStyle/>
          <a:p>
            <a:pPr algn="ctr"/>
            <a:r>
              <a:rPr lang="hr-HR" sz="3200" b="0" i="0" u="none" strike="noStrike" baseline="0" dirty="0" smtClean="0">
                <a:solidFill>
                  <a:srgbClr val="C00000"/>
                </a:solidFill>
              </a:rPr>
              <a:t>O</a:t>
            </a:r>
            <a:r>
              <a:rPr lang="en-GB" sz="3200" b="0" i="0" u="none" strike="noStrike" baseline="0" dirty="0" err="1" smtClean="0">
                <a:solidFill>
                  <a:srgbClr val="C00000"/>
                </a:solidFill>
              </a:rPr>
              <a:t>ur</a:t>
            </a:r>
            <a:r>
              <a:rPr lang="en-GB" sz="3200" b="0" i="0" u="none" strike="noStrike" baseline="0" dirty="0" smtClean="0">
                <a:solidFill>
                  <a:srgbClr val="C00000"/>
                </a:solidFill>
              </a:rPr>
              <a:t> understanding of meteor plasma and hypervelocity shock physics in rarefied partially ionized and partially magnetized ionospheric plasma is </a:t>
            </a:r>
            <a:r>
              <a:rPr lang="hr-HR" sz="3200" b="0" i="0" u="none" strike="noStrike" baseline="0" dirty="0" smtClean="0">
                <a:solidFill>
                  <a:srgbClr val="C00000"/>
                </a:solidFill>
              </a:rPr>
              <a:t>NOT </a:t>
            </a:r>
            <a:r>
              <a:rPr lang="en-GB" sz="3200" b="0" i="0" u="none" strike="noStrike" baseline="0" dirty="0" smtClean="0">
                <a:solidFill>
                  <a:srgbClr val="C00000"/>
                </a:solidFill>
              </a:rPr>
              <a:t>complete. </a:t>
            </a:r>
            <a:endParaRPr lang="hr-HR" sz="3200" b="0" i="0" u="none" strike="noStrike" baseline="0" dirty="0" smtClean="0">
              <a:solidFill>
                <a:srgbClr val="C00000"/>
              </a:solidFill>
            </a:endParaRPr>
          </a:p>
        </p:txBody>
      </p:sp>
    </p:spTree>
    <p:extLst>
      <p:ext uri="{BB962C8B-B14F-4D97-AF65-F5344CB8AC3E}">
        <p14:creationId xmlns:p14="http://schemas.microsoft.com/office/powerpoint/2010/main" val="3859882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telescope.livjm.ac.uk/News/pics/lsst-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154" y="2270648"/>
            <a:ext cx="11761880" cy="480930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609806" y="6834"/>
            <a:ext cx="5582194" cy="7073115"/>
            <a:chOff x="6609806" y="6834"/>
            <a:chExt cx="5582194" cy="7073115"/>
          </a:xfrm>
        </p:grpSpPr>
        <p:pic>
          <p:nvPicPr>
            <p:cNvPr id="3076" name="Picture 4" descr="https://eiscat3d.se/sites/default/files/images/E3Darti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806" y="2273958"/>
              <a:ext cx="5582194" cy="48059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48994" y="6834"/>
              <a:ext cx="5503817" cy="2369880"/>
            </a:xfrm>
            <a:prstGeom prst="rect">
              <a:avLst/>
            </a:prstGeom>
            <a:noFill/>
          </p:spPr>
          <p:txBody>
            <a:bodyPr wrap="square">
              <a:spAutoFit/>
            </a:bodyPr>
            <a:lstStyle/>
            <a:p>
              <a:r>
                <a:rPr lang="en-GB" sz="2000" dirty="0" smtClean="0">
                  <a:solidFill>
                    <a:srgbClr val="000000"/>
                  </a:solidFill>
                </a:rPr>
                <a:t>EISCAT_3D</a:t>
              </a:r>
              <a:r>
                <a:rPr lang="hr-HR" sz="2000" dirty="0" smtClean="0">
                  <a:solidFill>
                    <a:srgbClr val="000000"/>
                  </a:solidFill>
                </a:rPr>
                <a:t>: a </a:t>
              </a:r>
              <a:r>
                <a:rPr lang="en-GB" sz="2000" dirty="0" err="1" smtClean="0">
                  <a:solidFill>
                    <a:srgbClr val="000000"/>
                  </a:solidFill>
                </a:rPr>
                <a:t>multistatic</a:t>
              </a:r>
              <a:r>
                <a:rPr lang="en-GB" sz="2000" dirty="0" smtClean="0">
                  <a:solidFill>
                    <a:srgbClr val="000000"/>
                  </a:solidFill>
                </a:rPr>
                <a:t> radar composed of </a:t>
              </a:r>
              <a:endParaRPr lang="hr-HR" sz="2000" dirty="0" smtClean="0">
                <a:solidFill>
                  <a:srgbClr val="000000"/>
                </a:solidFill>
              </a:endParaRPr>
            </a:p>
            <a:p>
              <a:pPr marL="285750" indent="-285750">
                <a:buFontTx/>
                <a:buChar char="-"/>
              </a:pPr>
              <a:r>
                <a:rPr lang="en-GB" sz="2000" dirty="0" smtClean="0">
                  <a:solidFill>
                    <a:srgbClr val="000000"/>
                  </a:solidFill>
                </a:rPr>
                <a:t>five phased-array antenna fields</a:t>
              </a:r>
              <a:endParaRPr lang="hr-HR" sz="2000" dirty="0" smtClean="0">
                <a:solidFill>
                  <a:srgbClr val="000000"/>
                </a:solidFill>
              </a:endParaRPr>
            </a:p>
            <a:p>
              <a:pPr marL="285750" indent="-285750">
                <a:buFontTx/>
                <a:buChar char="-"/>
              </a:pPr>
              <a:r>
                <a:rPr lang="en-GB" sz="2000" dirty="0" smtClean="0">
                  <a:solidFill>
                    <a:srgbClr val="000000"/>
                  </a:solidFill>
                </a:rPr>
                <a:t>each field </a:t>
              </a:r>
              <a:r>
                <a:rPr lang="hr-HR" sz="2000" dirty="0" smtClean="0">
                  <a:solidFill>
                    <a:srgbClr val="000000"/>
                  </a:solidFill>
                </a:rPr>
                <a:t>~</a:t>
              </a:r>
              <a:r>
                <a:rPr lang="en-GB" sz="2000" dirty="0" smtClean="0">
                  <a:solidFill>
                    <a:srgbClr val="000000"/>
                  </a:solidFill>
                </a:rPr>
                <a:t>10,000 crossed dipole antenna</a:t>
              </a:r>
              <a:r>
                <a:rPr lang="hr-HR" sz="2000" dirty="0" smtClean="0">
                  <a:solidFill>
                    <a:srgbClr val="000000"/>
                  </a:solidFill>
                </a:rPr>
                <a:t>s</a:t>
              </a:r>
            </a:p>
            <a:p>
              <a:pPr marL="285750" indent="-285750">
                <a:buFontTx/>
                <a:buChar char="-"/>
              </a:pPr>
              <a:r>
                <a:rPr lang="en-GB" sz="2000" dirty="0" smtClean="0">
                  <a:solidFill>
                    <a:srgbClr val="000000"/>
                  </a:solidFill>
                </a:rPr>
                <a:t>will act as receivers, transmitting at 233 MHz (VHF band)</a:t>
              </a:r>
              <a:endParaRPr lang="hr-HR" sz="2000" dirty="0" smtClean="0">
                <a:solidFill>
                  <a:srgbClr val="000000"/>
                </a:solidFill>
              </a:endParaRPr>
            </a:p>
            <a:p>
              <a:pPr marL="285750" indent="-285750">
                <a:buFontTx/>
                <a:buChar char="-"/>
              </a:pPr>
              <a:r>
                <a:rPr lang="en-GB" sz="2000" dirty="0" smtClean="0">
                  <a:solidFill>
                    <a:srgbClr val="000000"/>
                  </a:solidFill>
                </a:rPr>
                <a:t>spread over Finland, Norway and Sweden. </a:t>
              </a:r>
              <a:endParaRPr lang="hr-HR" sz="2000" dirty="0" smtClean="0">
                <a:solidFill>
                  <a:srgbClr val="000000"/>
                </a:solidFill>
              </a:endParaRPr>
            </a:p>
            <a:p>
              <a:r>
                <a:rPr lang="hr-HR" sz="2800" dirty="0" smtClean="0">
                  <a:solidFill>
                    <a:srgbClr val="000000"/>
                  </a:solidFill>
                </a:rPr>
                <a:t>~190,000 meteor orbits per day</a:t>
              </a:r>
            </a:p>
          </p:txBody>
        </p:sp>
      </p:grpSp>
      <p:sp>
        <p:nvSpPr>
          <p:cNvPr id="5" name="Rectangle 4"/>
          <p:cNvSpPr/>
          <p:nvPr/>
        </p:nvSpPr>
        <p:spPr>
          <a:xfrm>
            <a:off x="0" y="0"/>
            <a:ext cx="6134470" cy="2185214"/>
          </a:xfrm>
          <a:prstGeom prst="rect">
            <a:avLst/>
          </a:prstGeom>
          <a:noFill/>
        </p:spPr>
        <p:txBody>
          <a:bodyPr wrap="square">
            <a:spAutoFit/>
          </a:bodyPr>
          <a:lstStyle/>
          <a:p>
            <a:r>
              <a:rPr lang="en-GB" sz="2000" dirty="0" smtClean="0"/>
              <a:t> LSST can map the entire visible sky in just a few nights</a:t>
            </a:r>
            <a:endParaRPr lang="hr-HR" sz="2000" dirty="0" smtClean="0"/>
          </a:p>
          <a:p>
            <a:r>
              <a:rPr lang="en-GB" sz="2000" dirty="0" smtClean="0"/>
              <a:t>• 3200-megapixel camera </a:t>
            </a:r>
            <a:r>
              <a:rPr lang="hr-HR" sz="2000" dirty="0" smtClean="0"/>
              <a:t>(FoV of </a:t>
            </a:r>
            <a:r>
              <a:rPr lang="en-GB" sz="2000" dirty="0" smtClean="0"/>
              <a:t>40</a:t>
            </a:r>
            <a:r>
              <a:rPr lang="hr-HR" sz="2000" dirty="0"/>
              <a:t> </a:t>
            </a:r>
            <a:r>
              <a:rPr lang="hr-HR" sz="2000" dirty="0" smtClean="0"/>
              <a:t>times</a:t>
            </a:r>
            <a:r>
              <a:rPr lang="en-GB" sz="2000" dirty="0" smtClean="0"/>
              <a:t> the full moon</a:t>
            </a:r>
            <a:r>
              <a:rPr lang="hr-HR" sz="2000" dirty="0" smtClean="0"/>
              <a:t>)</a:t>
            </a:r>
          </a:p>
          <a:p>
            <a:r>
              <a:rPr lang="en-GB" sz="2000" dirty="0" smtClean="0"/>
              <a:t>• 37 billion stars and galaxies</a:t>
            </a:r>
          </a:p>
          <a:p>
            <a:r>
              <a:rPr lang="en-GB" sz="2000" dirty="0" smtClean="0"/>
              <a:t>• 10 year survey of the sky</a:t>
            </a:r>
          </a:p>
          <a:p>
            <a:r>
              <a:rPr lang="en-GB" sz="2000" dirty="0" smtClean="0"/>
              <a:t>• </a:t>
            </a:r>
            <a:r>
              <a:rPr lang="hr-HR" sz="2800" dirty="0" smtClean="0"/>
              <a:t>EVERY NIGHT: </a:t>
            </a:r>
            <a:r>
              <a:rPr lang="en-GB" sz="2800" dirty="0" smtClean="0"/>
              <a:t>10 million alerts, 1000 pairs of exposures,15 Terabytes of data</a:t>
            </a:r>
            <a:endParaRPr lang="hr-HR" sz="2800" dirty="0" smtClean="0"/>
          </a:p>
        </p:txBody>
      </p:sp>
    </p:spTree>
    <p:extLst>
      <p:ext uri="{BB962C8B-B14F-4D97-AF65-F5344CB8AC3E}">
        <p14:creationId xmlns:p14="http://schemas.microsoft.com/office/powerpoint/2010/main" val="191422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544" y="326563"/>
            <a:ext cx="9697821" cy="6334224"/>
          </a:xfrm>
          <a:prstGeom prst="rect">
            <a:avLst/>
          </a:prstGeom>
        </p:spPr>
      </p:pic>
      <p:sp>
        <p:nvSpPr>
          <p:cNvPr id="3" name="TekstniOkvir 36"/>
          <p:cNvSpPr txBox="1"/>
          <p:nvPr/>
        </p:nvSpPr>
        <p:spPr>
          <a:xfrm>
            <a:off x="5637504" y="6087217"/>
            <a:ext cx="1146468" cy="369332"/>
          </a:xfrm>
          <a:prstGeom prst="rect">
            <a:avLst/>
          </a:prstGeom>
          <a:solidFill>
            <a:schemeClr val="bg1"/>
          </a:solidFill>
          <a:ln>
            <a:solidFill>
              <a:schemeClr val="tx2"/>
            </a:solidFill>
          </a:ln>
        </p:spPr>
        <p:txBody>
          <a:bodyPr wrap="none" rtlCol="0">
            <a:spAutoFit/>
          </a:bodyPr>
          <a:lst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a:lstStyle>
          <a:p>
            <a:pPr algn="ctr"/>
            <a:r>
              <a:rPr lang="en-US" sz="900" b="1" dirty="0" smtClean="0">
                <a:solidFill>
                  <a:schemeClr val="accent2">
                    <a:lumMod val="75000"/>
                  </a:schemeClr>
                </a:solidFill>
                <a:latin typeface="Ubuntu" panose="020B0504030602030204" pitchFamily="34" charset="0"/>
              </a:rPr>
              <a:t>Strong defocusing </a:t>
            </a:r>
          </a:p>
          <a:p>
            <a:pPr algn="ctr"/>
            <a:r>
              <a:rPr lang="en-US" sz="900" b="1" dirty="0" smtClean="0">
                <a:solidFill>
                  <a:schemeClr val="accent2">
                    <a:lumMod val="75000"/>
                  </a:schemeClr>
                </a:solidFill>
                <a:latin typeface="Ubuntu" panose="020B0504030602030204" pitchFamily="34" charset="0"/>
              </a:rPr>
              <a:t>effect</a:t>
            </a:r>
            <a:r>
              <a:rPr lang="hr-HR" sz="900" b="1" dirty="0" smtClean="0">
                <a:solidFill>
                  <a:schemeClr val="accent2">
                    <a:lumMod val="75000"/>
                  </a:schemeClr>
                </a:solidFill>
                <a:latin typeface="Ubuntu" panose="020B0504030602030204" pitchFamily="34" charset="0"/>
              </a:rPr>
              <a:t>s!</a:t>
            </a:r>
            <a:endParaRPr lang="en-US" sz="900" b="1" dirty="0">
              <a:solidFill>
                <a:schemeClr val="accent2">
                  <a:lumMod val="75000"/>
                </a:schemeClr>
              </a:solidFill>
              <a:latin typeface="Ubuntu" panose="020B0504030602030204" pitchFamily="34" charset="0"/>
            </a:endParaRPr>
          </a:p>
        </p:txBody>
      </p:sp>
      <p:sp>
        <p:nvSpPr>
          <p:cNvPr id="4" name="TekstniOkvir 56"/>
          <p:cNvSpPr txBox="1"/>
          <p:nvPr/>
        </p:nvSpPr>
        <p:spPr>
          <a:xfrm>
            <a:off x="2376401" y="1796513"/>
            <a:ext cx="883575" cy="230832"/>
          </a:xfrm>
          <a:prstGeom prst="rect">
            <a:avLst/>
          </a:prstGeom>
          <a:solidFill>
            <a:schemeClr val="bg1"/>
          </a:solidFill>
          <a:ln>
            <a:solidFill>
              <a:schemeClr val="tx2"/>
            </a:solidFill>
          </a:ln>
        </p:spPr>
        <p:txBody>
          <a:bodyPr wrap="none" rtlCol="0">
            <a:spAutoFit/>
          </a:bodyPr>
          <a:lst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a:lstStyle>
          <a:p>
            <a:pPr algn="ctr"/>
            <a:r>
              <a:rPr lang="en-US" sz="900" b="1" dirty="0" smtClean="0">
                <a:solidFill>
                  <a:schemeClr val="accent2">
                    <a:lumMod val="75000"/>
                  </a:schemeClr>
                </a:solidFill>
                <a:latin typeface="Ubuntu" panose="020B0504030602030204" pitchFamily="34" charset="0"/>
              </a:rPr>
              <a:t>Residual dust</a:t>
            </a:r>
          </a:p>
        </p:txBody>
      </p:sp>
      <p:sp>
        <p:nvSpPr>
          <p:cNvPr id="5" name="TekstniOkvir 61"/>
          <p:cNvSpPr txBox="1"/>
          <p:nvPr/>
        </p:nvSpPr>
        <p:spPr>
          <a:xfrm>
            <a:off x="1029163" y="6138437"/>
            <a:ext cx="1353256" cy="646331"/>
          </a:xfrm>
          <a:prstGeom prst="rect">
            <a:avLst/>
          </a:prstGeom>
          <a:solidFill>
            <a:schemeClr val="bg1"/>
          </a:solidFill>
          <a:ln>
            <a:solidFill>
              <a:schemeClr val="tx2"/>
            </a:solidFill>
          </a:ln>
        </p:spPr>
        <p:txBody>
          <a:bodyPr wrap="none" rtlCol="0">
            <a:spAutoFit/>
          </a:bodyPr>
          <a:lst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a:lstStyle>
          <a:p>
            <a:r>
              <a:rPr lang="en-US" sz="900" b="1" dirty="0" smtClean="0">
                <a:solidFill>
                  <a:schemeClr val="accent2">
                    <a:lumMod val="75000"/>
                  </a:schemeClr>
                </a:solidFill>
                <a:latin typeface="Ubuntu" panose="020B0504030602030204" pitchFamily="34" charset="0"/>
              </a:rPr>
              <a:t>Run: 2728</a:t>
            </a:r>
          </a:p>
          <a:p>
            <a:r>
              <a:rPr lang="en-US" sz="900" b="1" dirty="0" smtClean="0">
                <a:solidFill>
                  <a:schemeClr val="accent2">
                    <a:lumMod val="75000"/>
                  </a:schemeClr>
                </a:solidFill>
                <a:latin typeface="Ubuntu" panose="020B0504030602030204" pitchFamily="34" charset="0"/>
              </a:rPr>
              <a:t>Date: Nov. 18</a:t>
            </a:r>
            <a:r>
              <a:rPr lang="en-US" sz="900" b="1" baseline="30000" dirty="0" smtClean="0">
                <a:solidFill>
                  <a:schemeClr val="accent2">
                    <a:lumMod val="75000"/>
                  </a:schemeClr>
                </a:solidFill>
                <a:latin typeface="Ubuntu" panose="020B0504030602030204" pitchFamily="34" charset="0"/>
              </a:rPr>
              <a:t>th</a:t>
            </a:r>
            <a:r>
              <a:rPr lang="en-US" sz="900" b="1" dirty="0" smtClean="0">
                <a:solidFill>
                  <a:schemeClr val="accent2">
                    <a:lumMod val="75000"/>
                  </a:schemeClr>
                </a:solidFill>
                <a:latin typeface="Ubuntu" panose="020B0504030602030204" pitchFamily="34" charset="0"/>
              </a:rPr>
              <a:t> 2001.</a:t>
            </a:r>
          </a:p>
          <a:p>
            <a:r>
              <a:rPr lang="en-US" sz="900" b="1" dirty="0" smtClean="0">
                <a:solidFill>
                  <a:schemeClr val="accent2">
                    <a:lumMod val="75000"/>
                  </a:schemeClr>
                </a:solidFill>
                <a:latin typeface="Ubuntu" panose="020B0504030602030204" pitchFamily="34" charset="0"/>
              </a:rPr>
              <a:t>Trail length: 1.68°</a:t>
            </a:r>
          </a:p>
          <a:p>
            <a:r>
              <a:rPr lang="en-US" sz="900" b="1" dirty="0" smtClean="0">
                <a:solidFill>
                  <a:schemeClr val="accent2">
                    <a:lumMod val="75000"/>
                  </a:schemeClr>
                </a:solidFill>
                <a:latin typeface="Ubuntu" panose="020B0504030602030204" pitchFamily="34" charset="0"/>
              </a:rPr>
              <a:t>Angular speed: 6.63°/s</a:t>
            </a:r>
          </a:p>
        </p:txBody>
      </p:sp>
      <p:sp>
        <p:nvSpPr>
          <p:cNvPr id="20" name="Rectangle 19"/>
          <p:cNvSpPr/>
          <p:nvPr/>
        </p:nvSpPr>
        <p:spPr>
          <a:xfrm>
            <a:off x="9276815" y="11764"/>
            <a:ext cx="2797407" cy="6617196"/>
          </a:xfrm>
          <a:prstGeom prst="rect">
            <a:avLst/>
          </a:prstGeom>
        </p:spPr>
        <p:txBody>
          <a:bodyPr wrap="square">
            <a:spAutoFit/>
          </a:bodyPr>
          <a:lstStyle/>
          <a:p>
            <a:pPr algn="ctr"/>
            <a:r>
              <a:rPr lang="en-GB" sz="2800" i="0" u="none" strike="noStrike" baseline="0" dirty="0" smtClean="0">
                <a:solidFill>
                  <a:srgbClr val="C00000"/>
                </a:solidFill>
                <a:latin typeface="Times New Roman" panose="02020603050405020304" pitchFamily="18" charset="0"/>
                <a:cs typeface="Times New Roman" panose="02020603050405020304" pitchFamily="18" charset="0"/>
              </a:rPr>
              <a:t>meteor detections on images from </a:t>
            </a:r>
            <a:r>
              <a:rPr lang="hr-HR" sz="2800" i="0" u="none" strike="noStrike" baseline="0" dirty="0" smtClean="0">
                <a:solidFill>
                  <a:srgbClr val="C00000"/>
                </a:solidFill>
                <a:latin typeface="Times New Roman" panose="02020603050405020304" pitchFamily="18" charset="0"/>
                <a:cs typeface="Times New Roman" panose="02020603050405020304" pitchFamily="18" charset="0"/>
              </a:rPr>
              <a:t>sky survey </a:t>
            </a:r>
            <a:r>
              <a:rPr lang="en-GB" sz="2800" i="0" u="none" strike="noStrike" baseline="0" dirty="0" smtClean="0">
                <a:solidFill>
                  <a:srgbClr val="C00000"/>
                </a:solidFill>
                <a:latin typeface="Times New Roman" panose="02020603050405020304" pitchFamily="18" charset="0"/>
                <a:cs typeface="Times New Roman" panose="02020603050405020304" pitchFamily="18" charset="0"/>
              </a:rPr>
              <a:t>telescopes </a:t>
            </a:r>
            <a:endParaRPr lang="hr-HR" sz="2800" i="0" u="none" strike="noStrike" baseline="0" dirty="0" smtClean="0">
              <a:solidFill>
                <a:srgbClr val="C00000"/>
              </a:solidFill>
              <a:latin typeface="Times New Roman" panose="02020603050405020304" pitchFamily="18" charset="0"/>
              <a:cs typeface="Times New Roman" panose="02020603050405020304" pitchFamily="18" charset="0"/>
            </a:endParaRPr>
          </a:p>
          <a:p>
            <a:pPr algn="ctr"/>
            <a:endParaRPr lang="hr-HR" sz="2400" dirty="0">
              <a:solidFill>
                <a:srgbClr val="000000"/>
              </a:solidFill>
              <a:latin typeface="Times New Roman" panose="02020603050405020304" pitchFamily="18" charset="0"/>
              <a:cs typeface="Times New Roman" panose="02020603050405020304" pitchFamily="18" charset="0"/>
            </a:endParaRPr>
          </a:p>
          <a:p>
            <a:pPr algn="ctr"/>
            <a:r>
              <a:rPr lang="hr-HR" sz="2400" dirty="0" smtClean="0">
                <a:solidFill>
                  <a:srgbClr val="000000"/>
                </a:solidFill>
                <a:latin typeface="Times New Roman" panose="02020603050405020304" pitchFamily="18" charset="0"/>
                <a:cs typeface="Times New Roman" panose="02020603050405020304" pitchFamily="18" charset="0"/>
              </a:rPr>
              <a:t>h</a:t>
            </a:r>
            <a:r>
              <a:rPr lang="en-GB" sz="2400" b="0" i="0" u="none" strike="noStrike" baseline="0" dirty="0" err="1" smtClean="0">
                <a:solidFill>
                  <a:srgbClr val="000000"/>
                </a:solidFill>
                <a:latin typeface="Times New Roman" panose="02020603050405020304" pitchFamily="18" charset="0"/>
                <a:cs typeface="Times New Roman" panose="02020603050405020304" pitchFamily="18" charset="0"/>
              </a:rPr>
              <a:t>igh</a:t>
            </a:r>
            <a:r>
              <a:rPr lang="en-GB" sz="2400" b="0" i="0" u="none" strike="noStrike" baseline="0" dirty="0" smtClean="0">
                <a:solidFill>
                  <a:srgbClr val="000000"/>
                </a:solidFill>
                <a:latin typeface="Times New Roman" panose="02020603050405020304" pitchFamily="18" charset="0"/>
                <a:cs typeface="Times New Roman" panose="02020603050405020304" pitchFamily="18" charset="0"/>
              </a:rPr>
              <a:t>-resolution</a:t>
            </a:r>
            <a:endParaRPr lang="hr-HR" sz="2400" b="0" i="0" u="none" strike="noStrike" baseline="0" dirty="0" smtClean="0">
              <a:solidFill>
                <a:srgbClr val="000000"/>
              </a:solidFill>
              <a:latin typeface="Times New Roman" panose="02020603050405020304" pitchFamily="18" charset="0"/>
              <a:cs typeface="Times New Roman" panose="02020603050405020304" pitchFamily="18" charset="0"/>
            </a:endParaRPr>
          </a:p>
          <a:p>
            <a:pPr algn="ctr"/>
            <a:r>
              <a:rPr lang="hr-HR" sz="2400" dirty="0">
                <a:solidFill>
                  <a:srgbClr val="000000"/>
                </a:solidFill>
                <a:latin typeface="Times New Roman" panose="02020603050405020304" pitchFamily="18" charset="0"/>
                <a:cs typeface="Times New Roman" panose="02020603050405020304" pitchFamily="18" charset="0"/>
              </a:rPr>
              <a:t>&amp;</a:t>
            </a:r>
            <a:endParaRPr lang="hr-HR" sz="2400" b="0" i="0" u="none" strike="noStrike" baseline="0" dirty="0" smtClean="0">
              <a:solidFill>
                <a:srgbClr val="000000"/>
              </a:solidFill>
              <a:latin typeface="Times New Roman" panose="02020603050405020304" pitchFamily="18" charset="0"/>
              <a:cs typeface="Times New Roman" panose="02020603050405020304" pitchFamily="18" charset="0"/>
            </a:endParaRPr>
          </a:p>
          <a:p>
            <a:pPr algn="ctr"/>
            <a:r>
              <a:rPr lang="en-GB" sz="2400" b="0" i="0" u="none" strike="noStrike" baseline="0" dirty="0" smtClean="0">
                <a:solidFill>
                  <a:srgbClr val="000000"/>
                </a:solidFill>
                <a:latin typeface="Times New Roman" panose="02020603050405020304" pitchFamily="18" charset="0"/>
                <a:cs typeface="Times New Roman" panose="02020603050405020304" pitchFamily="18" charset="0"/>
              </a:rPr>
              <a:t>high-sensitivity </a:t>
            </a:r>
            <a:endParaRPr lang="hr-HR" sz="2400" b="0" i="0" u="none" strike="noStrike" baseline="0" dirty="0" smtClean="0">
              <a:solidFill>
                <a:srgbClr val="000000"/>
              </a:solidFill>
              <a:latin typeface="Times New Roman" panose="02020603050405020304" pitchFamily="18" charset="0"/>
              <a:cs typeface="Times New Roman" panose="02020603050405020304" pitchFamily="18" charset="0"/>
            </a:endParaRPr>
          </a:p>
          <a:p>
            <a:pPr algn="ctr"/>
            <a:r>
              <a:rPr lang="hr-HR" sz="2400" dirty="0" smtClean="0">
                <a:solidFill>
                  <a:srgbClr val="000000"/>
                </a:solidFill>
                <a:latin typeface="Times New Roman" panose="02020603050405020304" pitchFamily="18" charset="0"/>
                <a:cs typeface="Times New Roman" panose="02020603050405020304" pitchFamily="18" charset="0"/>
              </a:rPr>
              <a:t>&amp;</a:t>
            </a:r>
          </a:p>
          <a:p>
            <a:pPr algn="ctr"/>
            <a:r>
              <a:rPr lang="en-GB" sz="2400" b="0" i="0" u="none" strike="noStrike" baseline="0" dirty="0" smtClean="0">
                <a:solidFill>
                  <a:srgbClr val="000000"/>
                </a:solidFill>
                <a:latin typeface="Times New Roman" panose="02020603050405020304" pitchFamily="18" charset="0"/>
                <a:cs typeface="Times New Roman" panose="02020603050405020304" pitchFamily="18" charset="0"/>
              </a:rPr>
              <a:t>high-precision photometry</a:t>
            </a:r>
            <a:endParaRPr lang="hr-HR" sz="2400" b="0" i="0" u="none" strike="noStrike" baseline="0" dirty="0" smtClean="0">
              <a:solidFill>
                <a:srgbClr val="000000"/>
              </a:solidFill>
              <a:latin typeface="Times New Roman" panose="02020603050405020304" pitchFamily="18" charset="0"/>
              <a:cs typeface="Times New Roman" panose="02020603050405020304" pitchFamily="18" charset="0"/>
            </a:endParaRPr>
          </a:p>
          <a:p>
            <a:pPr algn="ctr"/>
            <a:r>
              <a:rPr lang="hr-HR" sz="2400" dirty="0" smtClean="0">
                <a:solidFill>
                  <a:srgbClr val="000000"/>
                </a:solidFill>
                <a:latin typeface="Times New Roman" panose="02020603050405020304" pitchFamily="18" charset="0"/>
                <a:cs typeface="Times New Roman" panose="02020603050405020304" pitchFamily="18" charset="0"/>
              </a:rPr>
              <a:t>&amp;</a:t>
            </a:r>
          </a:p>
          <a:p>
            <a:pPr algn="ctr"/>
            <a:r>
              <a:rPr lang="hr-HR" sz="2400" dirty="0" smtClean="0">
                <a:solidFill>
                  <a:srgbClr val="000000"/>
                </a:solidFill>
                <a:latin typeface="Times New Roman" panose="02020603050405020304" pitchFamily="18" charset="0"/>
                <a:cs typeface="Times New Roman" panose="02020603050405020304" pitchFamily="18" charset="0"/>
              </a:rPr>
              <a:t>r</a:t>
            </a:r>
            <a:r>
              <a:rPr lang="hr-HR" sz="2400" b="0" i="0" u="none" strike="noStrike" baseline="0" dirty="0" smtClean="0">
                <a:solidFill>
                  <a:srgbClr val="000000"/>
                </a:solidFill>
                <a:latin typeface="Times New Roman" panose="02020603050405020304" pitchFamily="18" charset="0"/>
                <a:cs typeface="Times New Roman" panose="02020603050405020304" pitchFamily="18" charset="0"/>
              </a:rPr>
              <a:t>esolved</a:t>
            </a:r>
            <a:endParaRPr lang="hr-HR" sz="2400" dirty="0">
              <a:solidFill>
                <a:srgbClr val="000000"/>
              </a:solidFill>
              <a:latin typeface="Times New Roman" panose="02020603050405020304" pitchFamily="18" charset="0"/>
              <a:cs typeface="Times New Roman" panose="02020603050405020304" pitchFamily="18" charset="0"/>
            </a:endParaRPr>
          </a:p>
          <a:p>
            <a:pPr algn="ctr"/>
            <a:r>
              <a:rPr lang="hr-HR" sz="2400" b="0" i="0" u="none" strike="noStrike" dirty="0" smtClean="0">
                <a:solidFill>
                  <a:srgbClr val="000000"/>
                </a:solidFill>
                <a:latin typeface="Times New Roman" panose="02020603050405020304" pitchFamily="18" charset="0"/>
                <a:cs typeface="Times New Roman" panose="02020603050405020304" pitchFamily="18" charset="0"/>
              </a:rPr>
              <a:t>(defocused)</a:t>
            </a:r>
            <a:endParaRPr lang="hr-HR" sz="2400" b="0" i="0" u="none" strike="noStrike" baseline="0" dirty="0" smtClean="0">
              <a:solidFill>
                <a:srgbClr val="000000"/>
              </a:solidFill>
              <a:latin typeface="Times New Roman" panose="02020603050405020304" pitchFamily="18" charset="0"/>
              <a:cs typeface="Times New Roman" panose="02020603050405020304" pitchFamily="18" charset="0"/>
            </a:endParaRPr>
          </a:p>
          <a:p>
            <a:pPr algn="ctr"/>
            <a:endParaRPr lang="hr-HR" sz="2400" dirty="0" smtClean="0">
              <a:solidFill>
                <a:srgbClr val="000000"/>
              </a:solidFill>
              <a:latin typeface="Times New Roman" panose="02020603050405020304" pitchFamily="18" charset="0"/>
              <a:cs typeface="Times New Roman" panose="02020603050405020304" pitchFamily="18" charset="0"/>
            </a:endParaRPr>
          </a:p>
          <a:p>
            <a:pPr algn="ctr"/>
            <a:endParaRPr lang="hr-HR" sz="2400" dirty="0">
              <a:solidFill>
                <a:srgbClr val="000000"/>
              </a:solidFill>
              <a:latin typeface="Times New Roman" panose="02020603050405020304" pitchFamily="18" charset="0"/>
              <a:cs typeface="Times New Roman" panose="02020603050405020304" pitchFamily="18" charset="0"/>
            </a:endParaRPr>
          </a:p>
          <a:p>
            <a:pPr algn="ctr"/>
            <a:r>
              <a:rPr lang="hr-HR" sz="2400" dirty="0" smtClean="0">
                <a:solidFill>
                  <a:srgbClr val="C00000"/>
                </a:solidFill>
                <a:latin typeface="Times New Roman" panose="02020603050405020304" pitchFamily="18" charset="0"/>
                <a:cs typeface="Times New Roman" panose="02020603050405020304" pitchFamily="18" charset="0"/>
              </a:rPr>
              <a:t>SDSS example</a:t>
            </a:r>
            <a:endParaRPr lang="en-GB" sz="2400" dirty="0">
              <a:solidFill>
                <a:srgbClr val="C00000"/>
              </a:solidFill>
            </a:endParaRPr>
          </a:p>
        </p:txBody>
      </p:sp>
      <p:sp>
        <p:nvSpPr>
          <p:cNvPr id="7" name="TextBox 6"/>
          <p:cNvSpPr txBox="1"/>
          <p:nvPr/>
        </p:nvSpPr>
        <p:spPr>
          <a:xfrm>
            <a:off x="8319502" y="1205386"/>
            <a:ext cx="957313" cy="369332"/>
          </a:xfrm>
          <a:prstGeom prst="rect">
            <a:avLst/>
          </a:prstGeom>
          <a:noFill/>
        </p:spPr>
        <p:txBody>
          <a:bodyPr wrap="none" rtlCol="0">
            <a:spAutoFit/>
          </a:bodyPr>
          <a:lstStyle/>
          <a:p>
            <a:r>
              <a:rPr lang="hr-HR" dirty="0" smtClean="0"/>
              <a:t>~617nm</a:t>
            </a:r>
            <a:endParaRPr lang="en-GB" dirty="0"/>
          </a:p>
        </p:txBody>
      </p:sp>
      <p:sp>
        <p:nvSpPr>
          <p:cNvPr id="10" name="TextBox 9"/>
          <p:cNvSpPr txBox="1"/>
          <p:nvPr/>
        </p:nvSpPr>
        <p:spPr>
          <a:xfrm>
            <a:off x="8313772" y="2268875"/>
            <a:ext cx="957313" cy="369332"/>
          </a:xfrm>
          <a:prstGeom prst="rect">
            <a:avLst/>
          </a:prstGeom>
          <a:noFill/>
        </p:spPr>
        <p:txBody>
          <a:bodyPr wrap="none" rtlCol="0">
            <a:spAutoFit/>
          </a:bodyPr>
          <a:lstStyle/>
          <a:p>
            <a:r>
              <a:rPr lang="hr-HR" dirty="0" smtClean="0"/>
              <a:t>~748nm</a:t>
            </a:r>
            <a:endParaRPr lang="en-GB" dirty="0"/>
          </a:p>
        </p:txBody>
      </p:sp>
      <p:sp>
        <p:nvSpPr>
          <p:cNvPr id="11" name="TextBox 10"/>
          <p:cNvSpPr txBox="1"/>
          <p:nvPr/>
        </p:nvSpPr>
        <p:spPr>
          <a:xfrm>
            <a:off x="8313771" y="3270679"/>
            <a:ext cx="957313" cy="369332"/>
          </a:xfrm>
          <a:prstGeom prst="rect">
            <a:avLst/>
          </a:prstGeom>
          <a:noFill/>
        </p:spPr>
        <p:txBody>
          <a:bodyPr wrap="none" rtlCol="0">
            <a:spAutoFit/>
          </a:bodyPr>
          <a:lstStyle/>
          <a:p>
            <a:r>
              <a:rPr lang="hr-HR" dirty="0" smtClean="0"/>
              <a:t>~355nm</a:t>
            </a:r>
            <a:endParaRPr lang="en-GB" dirty="0"/>
          </a:p>
        </p:txBody>
      </p:sp>
      <p:sp>
        <p:nvSpPr>
          <p:cNvPr id="12" name="TextBox 11"/>
          <p:cNvSpPr txBox="1"/>
          <p:nvPr/>
        </p:nvSpPr>
        <p:spPr>
          <a:xfrm>
            <a:off x="8313770" y="4395853"/>
            <a:ext cx="957313" cy="369332"/>
          </a:xfrm>
          <a:prstGeom prst="rect">
            <a:avLst/>
          </a:prstGeom>
          <a:noFill/>
        </p:spPr>
        <p:txBody>
          <a:bodyPr wrap="none" rtlCol="0">
            <a:spAutoFit/>
          </a:bodyPr>
          <a:lstStyle/>
          <a:p>
            <a:r>
              <a:rPr lang="hr-HR" dirty="0" smtClean="0"/>
              <a:t>~893nm</a:t>
            </a:r>
            <a:endParaRPr lang="en-GB" dirty="0"/>
          </a:p>
        </p:txBody>
      </p:sp>
      <p:sp>
        <p:nvSpPr>
          <p:cNvPr id="13" name="TextBox 12"/>
          <p:cNvSpPr txBox="1"/>
          <p:nvPr/>
        </p:nvSpPr>
        <p:spPr>
          <a:xfrm>
            <a:off x="8311544" y="5424225"/>
            <a:ext cx="957313" cy="369332"/>
          </a:xfrm>
          <a:prstGeom prst="rect">
            <a:avLst/>
          </a:prstGeom>
          <a:noFill/>
        </p:spPr>
        <p:txBody>
          <a:bodyPr wrap="none" rtlCol="0">
            <a:spAutoFit/>
          </a:bodyPr>
          <a:lstStyle/>
          <a:p>
            <a:r>
              <a:rPr lang="hr-HR" dirty="0" smtClean="0"/>
              <a:t>~469nm</a:t>
            </a:r>
            <a:endParaRPr lang="en-GB" dirty="0"/>
          </a:p>
        </p:txBody>
      </p:sp>
    </p:spTree>
    <p:extLst>
      <p:ext uri="{BB962C8B-B14F-4D97-AF65-F5344CB8AC3E}">
        <p14:creationId xmlns:p14="http://schemas.microsoft.com/office/powerpoint/2010/main" val="2777100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22610" y="68083"/>
            <a:ext cx="8835990" cy="6258826"/>
          </a:xfrm>
          <a:prstGeom prst="rect">
            <a:avLst/>
          </a:prstGeom>
        </p:spPr>
      </p:pic>
      <p:sp>
        <p:nvSpPr>
          <p:cNvPr id="3" name="TextBox 2"/>
          <p:cNvSpPr txBox="1"/>
          <p:nvPr/>
        </p:nvSpPr>
        <p:spPr>
          <a:xfrm>
            <a:off x="157018" y="2350017"/>
            <a:ext cx="4858328" cy="1661993"/>
          </a:xfrm>
          <a:prstGeom prst="rect">
            <a:avLst/>
          </a:prstGeom>
          <a:noFill/>
        </p:spPr>
        <p:txBody>
          <a:bodyPr wrap="square" rtlCol="0">
            <a:spAutoFit/>
          </a:bodyPr>
          <a:lstStyle/>
          <a:p>
            <a:r>
              <a:rPr lang="hr-HR" sz="2400" dirty="0" smtClean="0"/>
              <a:t>Linear </a:t>
            </a:r>
            <a:r>
              <a:rPr lang="hr-HR" sz="2400" dirty="0"/>
              <a:t>feature detection </a:t>
            </a:r>
            <a:r>
              <a:rPr lang="hr-HR" sz="2400" dirty="0" smtClean="0"/>
              <a:t>algorithm for big survey telescopes</a:t>
            </a:r>
          </a:p>
          <a:p>
            <a:endParaRPr lang="hr-HR" dirty="0"/>
          </a:p>
          <a:p>
            <a:r>
              <a:rPr lang="hr-HR" dirty="0" smtClean="0"/>
              <a:t>Bektešević</a:t>
            </a:r>
            <a:r>
              <a:rPr lang="hr-HR" dirty="0"/>
              <a:t>, </a:t>
            </a:r>
            <a:r>
              <a:rPr lang="hr-HR" dirty="0" smtClean="0"/>
              <a:t>Vinković</a:t>
            </a:r>
          </a:p>
          <a:p>
            <a:r>
              <a:rPr lang="hr-HR" dirty="0" smtClean="0"/>
              <a:t>MNRAS, accepted</a:t>
            </a:r>
            <a:endParaRPr lang="en-GB" dirty="0"/>
          </a:p>
        </p:txBody>
      </p:sp>
    </p:spTree>
    <p:extLst>
      <p:ext uri="{BB962C8B-B14F-4D97-AF65-F5344CB8AC3E}">
        <p14:creationId xmlns:p14="http://schemas.microsoft.com/office/powerpoint/2010/main" val="2612971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1054" y="1292662"/>
            <a:ext cx="11085946" cy="5548516"/>
          </a:xfrm>
          <a:prstGeom prst="rect">
            <a:avLst/>
          </a:prstGeom>
        </p:spPr>
      </p:pic>
      <p:sp>
        <p:nvSpPr>
          <p:cNvPr id="4" name="Rectangle 3"/>
          <p:cNvSpPr/>
          <p:nvPr/>
        </p:nvSpPr>
        <p:spPr>
          <a:xfrm>
            <a:off x="110835" y="0"/>
            <a:ext cx="8035637" cy="1384995"/>
          </a:xfrm>
          <a:prstGeom prst="rect">
            <a:avLst/>
          </a:prstGeom>
        </p:spPr>
        <p:txBody>
          <a:bodyPr wrap="square">
            <a:spAutoFit/>
          </a:bodyPr>
          <a:lstStyle/>
          <a:p>
            <a:r>
              <a:rPr lang="en-US" sz="2400" dirty="0" smtClean="0"/>
              <a:t>Detection algorithm parameter optimization and performance</a:t>
            </a:r>
          </a:p>
          <a:p>
            <a:r>
              <a:rPr lang="en-US" sz="2400" dirty="0" smtClean="0"/>
              <a:t>(</a:t>
            </a:r>
            <a:r>
              <a:rPr lang="en-US" sz="2400" smtClean="0"/>
              <a:t>and building </a:t>
            </a:r>
            <a:r>
              <a:rPr lang="en-US" sz="2400" dirty="0" smtClean="0"/>
              <a:t>a training set)</a:t>
            </a:r>
            <a:endParaRPr lang="en-US" dirty="0" smtClean="0"/>
          </a:p>
          <a:p>
            <a:r>
              <a:rPr lang="en-US" dirty="0" err="1" smtClean="0"/>
              <a:t>Bektešević</a:t>
            </a:r>
            <a:r>
              <a:rPr lang="en-US" dirty="0" smtClean="0"/>
              <a:t>, </a:t>
            </a:r>
            <a:r>
              <a:rPr lang="en-US" dirty="0" err="1" smtClean="0"/>
              <a:t>Cikota</a:t>
            </a:r>
            <a:r>
              <a:rPr lang="en-US" dirty="0" smtClean="0"/>
              <a:t>, </a:t>
            </a:r>
            <a:r>
              <a:rPr lang="en-US" dirty="0" err="1" smtClean="0"/>
              <a:t>Jevremović</a:t>
            </a:r>
            <a:r>
              <a:rPr lang="en-US" dirty="0" smtClean="0"/>
              <a:t>, </a:t>
            </a:r>
            <a:r>
              <a:rPr lang="en-US" dirty="0" err="1" smtClean="0"/>
              <a:t>Vinković</a:t>
            </a:r>
            <a:endParaRPr lang="en-US" dirty="0" smtClean="0"/>
          </a:p>
          <a:p>
            <a:r>
              <a:rPr lang="en-US" dirty="0" smtClean="0"/>
              <a:t>MNRAS, in preparation</a:t>
            </a:r>
            <a:endParaRPr lang="en-US" dirty="0"/>
          </a:p>
        </p:txBody>
      </p:sp>
    </p:spTree>
    <p:extLst>
      <p:ext uri="{BB962C8B-B14F-4D97-AF65-F5344CB8AC3E}">
        <p14:creationId xmlns:p14="http://schemas.microsoft.com/office/powerpoint/2010/main" val="3765845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4208" y="0"/>
            <a:ext cx="7817792" cy="6858000"/>
          </a:xfrm>
          <a:prstGeom prst="rect">
            <a:avLst/>
          </a:prstGeom>
        </p:spPr>
      </p:pic>
      <p:sp>
        <p:nvSpPr>
          <p:cNvPr id="3" name="TextBox 2"/>
          <p:cNvSpPr txBox="1"/>
          <p:nvPr/>
        </p:nvSpPr>
        <p:spPr>
          <a:xfrm>
            <a:off x="157017" y="258619"/>
            <a:ext cx="3850285" cy="1292662"/>
          </a:xfrm>
          <a:prstGeom prst="rect">
            <a:avLst/>
          </a:prstGeom>
          <a:noFill/>
        </p:spPr>
        <p:txBody>
          <a:bodyPr wrap="none" rtlCol="0">
            <a:spAutoFit/>
          </a:bodyPr>
          <a:lstStyle/>
          <a:p>
            <a:r>
              <a:rPr lang="hr-HR" sz="2400" dirty="0" smtClean="0"/>
              <a:t>Defocusing of meteor tracks</a:t>
            </a:r>
          </a:p>
          <a:p>
            <a:endParaRPr lang="hr-HR" dirty="0"/>
          </a:p>
          <a:p>
            <a:r>
              <a:rPr lang="hr-HR" dirty="0" smtClean="0"/>
              <a:t>Bektešević</a:t>
            </a:r>
            <a:r>
              <a:rPr lang="hr-HR" dirty="0"/>
              <a:t>, Vinković, </a:t>
            </a:r>
            <a:r>
              <a:rPr lang="hr-HR" dirty="0" smtClean="0"/>
              <a:t>Rasmussen, Ivezić</a:t>
            </a:r>
          </a:p>
          <a:p>
            <a:r>
              <a:rPr lang="hr-HR" dirty="0" smtClean="0"/>
              <a:t>MNRAS, submitted</a:t>
            </a:r>
            <a:endParaRPr lang="en-GB" dirty="0"/>
          </a:p>
        </p:txBody>
      </p:sp>
      <p:sp>
        <p:nvSpPr>
          <p:cNvPr id="4" name="TextBox 3"/>
          <p:cNvSpPr txBox="1"/>
          <p:nvPr/>
        </p:nvSpPr>
        <p:spPr>
          <a:xfrm>
            <a:off x="1860952" y="3639128"/>
            <a:ext cx="2131161" cy="461665"/>
          </a:xfrm>
          <a:prstGeom prst="rect">
            <a:avLst/>
          </a:prstGeom>
          <a:noFill/>
        </p:spPr>
        <p:txBody>
          <a:bodyPr wrap="none" rtlCol="0">
            <a:spAutoFit/>
          </a:bodyPr>
          <a:lstStyle/>
          <a:p>
            <a:r>
              <a:rPr lang="hr-HR" sz="2400" dirty="0" smtClean="0"/>
              <a:t>approximate </a:t>
            </a:r>
            <a:r>
              <a:rPr lang="hr-HR" sz="2400" dirty="0" smtClean="0">
                <a:sym typeface="Wingdings" panose="05000000000000000000" pitchFamily="2" charset="2"/>
              </a:rPr>
              <a:t></a:t>
            </a:r>
            <a:endParaRPr lang="en-GB" sz="2400" dirty="0"/>
          </a:p>
        </p:txBody>
      </p:sp>
      <p:sp>
        <p:nvSpPr>
          <p:cNvPr id="5" name="Right Arrow 4"/>
          <p:cNvSpPr/>
          <p:nvPr/>
        </p:nvSpPr>
        <p:spPr>
          <a:xfrm>
            <a:off x="7795491" y="2997200"/>
            <a:ext cx="4396509" cy="5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SATELLITES</a:t>
            </a:r>
            <a:endParaRPr lang="en-GB" dirty="0"/>
          </a:p>
        </p:txBody>
      </p:sp>
    </p:spTree>
    <p:extLst>
      <p:ext uri="{BB962C8B-B14F-4D97-AF65-F5344CB8AC3E}">
        <p14:creationId xmlns:p14="http://schemas.microsoft.com/office/powerpoint/2010/main" val="27564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4839" y="0"/>
            <a:ext cx="4747161" cy="511232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59" y="0"/>
            <a:ext cx="7131227" cy="6858000"/>
          </a:xfrm>
          <a:prstGeom prst="rect">
            <a:avLst/>
          </a:prstGeom>
        </p:spPr>
      </p:pic>
      <p:sp>
        <p:nvSpPr>
          <p:cNvPr id="4" name="TextBox 3"/>
          <p:cNvSpPr txBox="1"/>
          <p:nvPr/>
        </p:nvSpPr>
        <p:spPr>
          <a:xfrm>
            <a:off x="8063346" y="5042118"/>
            <a:ext cx="3251200" cy="1815882"/>
          </a:xfrm>
          <a:prstGeom prst="rect">
            <a:avLst/>
          </a:prstGeom>
          <a:noFill/>
        </p:spPr>
        <p:txBody>
          <a:bodyPr wrap="square" rtlCol="0">
            <a:spAutoFit/>
          </a:bodyPr>
          <a:lstStyle/>
          <a:p>
            <a:r>
              <a:rPr lang="en-GB" sz="2800" dirty="0"/>
              <a:t>ray-tracing simulations of meteors observed with LSST</a:t>
            </a:r>
          </a:p>
        </p:txBody>
      </p:sp>
    </p:spTree>
    <p:extLst>
      <p:ext uri="{BB962C8B-B14F-4D97-AF65-F5344CB8AC3E}">
        <p14:creationId xmlns:p14="http://schemas.microsoft.com/office/powerpoint/2010/main" val="1817769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868</Words>
  <Application>Microsoft Office PowerPoint</Application>
  <PresentationFormat>Widescreen</PresentationFormat>
  <Paragraphs>135</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Times New Roman</vt:lpstr>
      <vt:lpstr>Ubuntu</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Dejan</dc:creator>
  <cp:lastModifiedBy>Dejan</cp:lastModifiedBy>
  <cp:revision>33</cp:revision>
  <cp:lastPrinted>2017-06-29T09:16:32Z</cp:lastPrinted>
  <dcterms:created xsi:type="dcterms:W3CDTF">2017-06-17T08:15:57Z</dcterms:created>
  <dcterms:modified xsi:type="dcterms:W3CDTF">2017-06-29T09:20:08Z</dcterms:modified>
</cp:coreProperties>
</file>