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87" r:id="rId1"/>
  </p:sldMasterIdLst>
  <p:notesMasterIdLst>
    <p:notesMasterId r:id="rId5"/>
  </p:notesMasterIdLst>
  <p:sldIdLst>
    <p:sldId id="552" r:id="rId2"/>
    <p:sldId id="600" r:id="rId3"/>
    <p:sldId id="602" r:id="rId4"/>
  </p:sldIdLst>
  <p:sldSz cx="10058400" cy="73152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CCECFF"/>
    <a:srgbClr val="CC3300"/>
    <a:srgbClr val="006600"/>
    <a:srgbClr val="339966"/>
    <a:srgbClr val="00CC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71" autoAdjust="0"/>
    <p:restoredTop sz="94711" autoAdjust="0"/>
  </p:normalViewPr>
  <p:slideViewPr>
    <p:cSldViewPr>
      <p:cViewPr varScale="1">
        <p:scale>
          <a:sx n="56" d="100"/>
          <a:sy n="56" d="100"/>
        </p:scale>
        <p:origin x="1508" y="48"/>
      </p:cViewPr>
      <p:guideLst>
        <p:guide orient="horz" pos="2304"/>
        <p:guide pos="31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Tahoma" charset="0"/>
                <a:cs typeface="+mn-cs"/>
              </a:defRPr>
            </a:lvl1pPr>
          </a:lstStyle>
          <a:p>
            <a:pPr>
              <a:defRPr/>
            </a:pPr>
            <a:fld id="{01D38665-B55F-4404-B871-AE17A7AF0938}" type="datetimeFigureOut">
              <a:rPr lang="en-US"/>
              <a:pPr>
                <a:defRPr/>
              </a:pPr>
              <a:t>27-Jun-17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1563" y="685800"/>
            <a:ext cx="4714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Tahoma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BFAEC44C-5E91-4FCC-AA03-4D1B418AE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865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05D0D7A-5F2F-483A-A2C2-DEB99182D62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67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54063" y="1787525"/>
            <a:ext cx="8550275" cy="1951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144963"/>
            <a:ext cx="7042150" cy="187007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Armenian Plate Archive and Digitization Projects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20FAD-6E94-479C-8C0E-2D876F9F2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30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Armenian Plate Archive and Digitization Projects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537CF-CC6A-4A15-A29C-CD11F9B17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245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406400"/>
            <a:ext cx="2262188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406400"/>
            <a:ext cx="6637337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Armenian Plate Archive and Digitization Projects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D037E-2681-4263-A065-FD720B88E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06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06400"/>
            <a:ext cx="9051925" cy="14636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3238" y="2112963"/>
            <a:ext cx="4449762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112963"/>
            <a:ext cx="4449763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Armenian Plate Archive and Digitization Projects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BEBA0-EB58-4E66-B7C4-5E1E786AFC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33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06400"/>
            <a:ext cx="9051925" cy="14636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2112963"/>
            <a:ext cx="4449762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2112963"/>
            <a:ext cx="4449763" cy="2117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5400" y="4383088"/>
            <a:ext cx="4449763" cy="2119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Armenian Plate Archive and Digitization Projects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BC120-6ABC-4221-9A12-F63A2ABAE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517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03238" y="406400"/>
            <a:ext cx="9051925" cy="14636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3238" y="2112963"/>
            <a:ext cx="4449762" cy="2117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2112963"/>
            <a:ext cx="4449763" cy="2117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3238" y="4383088"/>
            <a:ext cx="4449762" cy="2119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5400" y="4383088"/>
            <a:ext cx="4449763" cy="2119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Armenian Plate Archive and Digitization Projects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5F5E2-8F97-45CA-852A-BF10DCA0A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77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06400"/>
            <a:ext cx="9051925" cy="14636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3238" y="2112963"/>
            <a:ext cx="4449762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2112963"/>
            <a:ext cx="4449763" cy="2117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5400" y="4383088"/>
            <a:ext cx="4449763" cy="2119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Armenian Plate Archive and Digitization Projects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9749F-85AC-4A1D-A088-DAB5473FF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62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Armenian Plate Archive and Digitization Projects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936F2-25A4-462B-B7B3-2359FCAFB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18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700588"/>
            <a:ext cx="8548687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100388"/>
            <a:ext cx="8548687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Armenian Plate Archive and Digitization Projects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86E11-F660-4ACB-9E34-694409EE0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69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2112963"/>
            <a:ext cx="4449762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112963"/>
            <a:ext cx="4449763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Armenian Plate Archive and Digitization Projects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E69DB-9063-422A-8F66-5D0A7AC0E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968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93688"/>
            <a:ext cx="905192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636713"/>
            <a:ext cx="4443412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319338"/>
            <a:ext cx="4443412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636713"/>
            <a:ext cx="4445000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319338"/>
            <a:ext cx="4445000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Armenian Plate Archive and Digitization Projects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D5C34-BBCC-40C9-BFED-28640747A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295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Armenian Plate Archive and Digitization Projects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5E7FE-F24A-42A4-9137-D6CC68427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16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Armenian Plate Archive and Digitization Projects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CFE29-5246-49A2-8C75-553C0FC1A8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46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90513"/>
            <a:ext cx="3308350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290513"/>
            <a:ext cx="5622925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530350"/>
            <a:ext cx="3308350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Armenian Plate Archive and Digitization Projects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98A37-65D6-4D1C-844B-046D25FBA9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53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121275"/>
            <a:ext cx="6035675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54050"/>
            <a:ext cx="6035675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5724525"/>
            <a:ext cx="6035675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Armenian Plate Archive and Digitization Projects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2C2BF-5CC9-4403-9DAF-DDBE2D3E0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46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406400"/>
            <a:ext cx="905192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2112963"/>
            <a:ext cx="9051925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44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6661150"/>
            <a:ext cx="23463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5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4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6661150"/>
            <a:ext cx="31845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5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Armenian Plate Archive and Digitization Projects</a:t>
            </a:r>
          </a:p>
        </p:txBody>
      </p:sp>
      <p:sp>
        <p:nvSpPr>
          <p:cNvPr id="444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838" y="6661150"/>
            <a:ext cx="23463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276" tIns="49638" rIns="99276" bIns="496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5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629C139C-429C-4608-89B6-9B606FC79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</p:sldLayoutIdLst>
  <p:hf hdr="0" dt="0"/>
  <p:txStyles>
    <p:titleStyle>
      <a:lvl1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73063" indent="-373063" algn="l" defTabSz="99218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806450" indent="-309563" algn="l" defTabSz="9921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241425" indent="-249238" algn="l" defTabSz="99218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736725" indent="-247650" algn="l" defTabSz="9921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233613" indent="-247650" algn="l" defTabSz="99218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690813" indent="-247650" algn="l" defTabSz="992188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148013" indent="-247650" algn="l" defTabSz="992188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605213" indent="-247650" algn="l" defTabSz="992188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062413" indent="-247650" algn="l" defTabSz="992188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D:\ACTIVE\MEETINGS\Potsdam 2009\Photos\sky_background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58400" cy="746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9525000" cy="3352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Using big data from large area extragalactic surveys for understanding AGN properties</a:t>
            </a:r>
            <a:br>
              <a:rPr lang="en-US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in the Local and Far Universe</a:t>
            </a:r>
            <a:endParaRPr lang="ru-RU" sz="2400" b="1" i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248400"/>
            <a:ext cx="9296400" cy="9144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EWASS-2017 S14: </a:t>
            </a:r>
            <a:r>
              <a:rPr lang="en-US" sz="1800" b="1" i="1" dirty="0" err="1">
                <a:latin typeface="Times New Roman" pitchFamily="18" charset="0"/>
                <a:cs typeface="Times New Roman" pitchFamily="18" charset="0"/>
              </a:rPr>
              <a:t>Astroinformatics</a:t>
            </a:r>
            <a:r>
              <a:rPr lang="en-US" sz="1800" b="1" i="1" dirty="0">
                <a:latin typeface="Times New Roman" pitchFamily="18" charset="0"/>
                <a:cs typeface="Times New Roman" pitchFamily="18" charset="0"/>
              </a:rPr>
              <a:t>: From Big Data to Understanding the Universe at Large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800" b="1" i="1" dirty="0">
                <a:latin typeface="Times New Roman" pitchFamily="18" charset="0"/>
                <a:cs typeface="Times New Roman" pitchFamily="18" charset="0"/>
              </a:rPr>
              <a:t>29-30 June 2017, Prague, Czech Republic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81000" y="4495800"/>
            <a:ext cx="9296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9276" tIns="49638" rIns="99276" bIns="49638"/>
          <a:lstStyle>
            <a:lvl1pPr marL="373063" indent="-373063" algn="l" defTabSz="9921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5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309563" algn="l" defTabSz="9921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241425" indent="-249238" algn="l" defTabSz="9921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736725" indent="-247650" algn="l" defTabSz="9921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233613" indent="-247650" algn="l" defTabSz="9921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690813" indent="-247650" algn="l" defTabSz="992188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3148013" indent="-247650" algn="l" defTabSz="992188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605213" indent="-247650" algn="l" defTabSz="992188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4062413" indent="-247650" algn="l" defTabSz="992188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en-US" sz="2800" b="1" kern="0" dirty="0">
                <a:solidFill>
                  <a:srgbClr val="FFC000"/>
                </a:solidFill>
                <a:effectLst/>
                <a:latin typeface="Times New Roman" panose="02020603050405020304" pitchFamily="18" charset="0"/>
              </a:rPr>
              <a:t>A. M. </a:t>
            </a:r>
            <a:r>
              <a:rPr lang="en-US" sz="2800" b="1" kern="0" dirty="0" err="1">
                <a:solidFill>
                  <a:srgbClr val="FFC000"/>
                </a:solidFill>
                <a:effectLst/>
                <a:latin typeface="Times New Roman" panose="02020603050405020304" pitchFamily="18" charset="0"/>
              </a:rPr>
              <a:t>Mickaelian</a:t>
            </a:r>
            <a:r>
              <a:rPr lang="en-US" sz="2800" b="1" kern="0" dirty="0">
                <a:solidFill>
                  <a:srgbClr val="FFC000"/>
                </a:solidFill>
                <a:effectLst/>
                <a:latin typeface="Times New Roman" panose="02020603050405020304" pitchFamily="18" charset="0"/>
              </a:rPr>
              <a:t>, M. V. </a:t>
            </a:r>
            <a:r>
              <a:rPr lang="en-US" sz="2800" b="1" kern="0" dirty="0" err="1">
                <a:solidFill>
                  <a:srgbClr val="FFC000"/>
                </a:solidFill>
                <a:effectLst/>
                <a:latin typeface="Times New Roman" panose="02020603050405020304" pitchFamily="18" charset="0"/>
              </a:rPr>
              <a:t>Gyulzadyan</a:t>
            </a:r>
            <a:r>
              <a:rPr lang="en-US" sz="2800" b="1" kern="0" dirty="0">
                <a:solidFill>
                  <a:srgbClr val="FFC000"/>
                </a:solidFill>
                <a:effectLst/>
                <a:latin typeface="Times New Roman" panose="02020603050405020304" pitchFamily="18" charset="0"/>
              </a:rPr>
              <a:t>, H. V. </a:t>
            </a:r>
            <a:r>
              <a:rPr lang="en-US" sz="2800" b="1" kern="0" dirty="0" err="1">
                <a:solidFill>
                  <a:srgbClr val="FFC000"/>
                </a:solidFill>
                <a:effectLst/>
                <a:latin typeface="Times New Roman" panose="02020603050405020304" pitchFamily="18" charset="0"/>
              </a:rPr>
              <a:t>Abrahamyan</a:t>
            </a:r>
            <a:r>
              <a:rPr lang="en-US" sz="2800" b="1" kern="0" dirty="0">
                <a:solidFill>
                  <a:srgbClr val="FFC000"/>
                </a:solidFill>
                <a:effectLst/>
                <a:latin typeface="Times New Roman" panose="02020603050405020304" pitchFamily="18" charset="0"/>
              </a:rPr>
              <a:t>, G. M. </a:t>
            </a:r>
            <a:r>
              <a:rPr lang="en-US" sz="2800" b="1" kern="0" dirty="0" err="1">
                <a:solidFill>
                  <a:srgbClr val="FFC000"/>
                </a:solidFill>
                <a:effectLst/>
                <a:latin typeface="Times New Roman" panose="02020603050405020304" pitchFamily="18" charset="0"/>
              </a:rPr>
              <a:t>Paronyan</a:t>
            </a:r>
            <a:r>
              <a:rPr lang="en-US" sz="2800" b="1" kern="0" dirty="0">
                <a:solidFill>
                  <a:srgbClr val="FFC000"/>
                </a:solidFill>
                <a:effectLst/>
                <a:latin typeface="Times New Roman" panose="02020603050405020304" pitchFamily="18" charset="0"/>
              </a:rPr>
              <a:t>, G. A. </a:t>
            </a:r>
            <a:r>
              <a:rPr lang="en-US" sz="2800" b="1" kern="0" dirty="0" err="1">
                <a:solidFill>
                  <a:srgbClr val="FFC000"/>
                </a:solidFill>
                <a:effectLst/>
                <a:latin typeface="Times New Roman" panose="02020603050405020304" pitchFamily="18" charset="0"/>
              </a:rPr>
              <a:t>Mikayelyan</a:t>
            </a:r>
            <a:endParaRPr lang="en-AU" sz="2800" b="1" kern="0" dirty="0">
              <a:solidFill>
                <a:srgbClr val="FFC000"/>
              </a:solidFill>
              <a:effectLst/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AU" sz="2000" i="1" kern="0" dirty="0">
                <a:solidFill>
                  <a:srgbClr val="FFC000"/>
                </a:solidFill>
                <a:effectLst/>
                <a:latin typeface="Times New Roman" panose="02020603050405020304" pitchFamily="18" charset="0"/>
              </a:rPr>
              <a:t>NAS RA V. Ambartsumian Byurakan Astrophysical Observatory (BAO)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fld id="{B1B293CD-E7A0-42BA-A838-AB45C7FCB1AA}" type="slidenum">
              <a:rPr lang="en-US">
                <a:latin typeface="Arial" panose="020B0604020202020204" pitchFamily="34" charset="0"/>
              </a:rPr>
              <a:pPr>
                <a:defRPr/>
              </a:pPr>
              <a:t>2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247205"/>
            <a:ext cx="9448800" cy="1048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9276" tIns="49638" rIns="99276" bIns="49638" anchor="ctr"/>
          <a:lstStyle>
            <a:lvl1pPr algn="ctr" defTabSz="992188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defTabSz="992188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2pPr>
            <a:lvl3pPr algn="ctr" defTabSz="992188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3pPr>
            <a:lvl4pPr algn="ctr" defTabSz="992188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4pPr>
            <a:lvl5pPr algn="ctr" defTabSz="992188" rtl="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5pPr>
            <a:lvl6pPr marL="457200" algn="ctr" defTabSz="992188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6pPr>
            <a:lvl7pPr marL="914400" algn="ctr" defTabSz="992188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7pPr>
            <a:lvl8pPr marL="1371600" algn="ctr" defTabSz="992188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8pPr>
            <a:lvl9pPr marL="1828800" algn="ctr" defTabSz="992188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9pPr>
          </a:lstStyle>
          <a:p>
            <a:pPr>
              <a:defRPr/>
            </a:pPr>
            <a:r>
              <a:rPr lang="en-US" sz="3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Extragalactic surveys and statistical studies of all-sky and large-area catalogs</a:t>
            </a:r>
            <a:endParaRPr lang="ru-RU" sz="3600" b="1" dirty="0">
              <a:solidFill>
                <a:srgbClr val="FFC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A89378A-0373-4776-8BA8-05C7196E27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0"/>
            <a:ext cx="10058400" cy="557485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9481851" cy="796925"/>
          </a:xfrm>
        </p:spPr>
        <p:txBody>
          <a:bodyPr/>
          <a:lstStyle/>
          <a:p>
            <a:r>
              <a:rPr lang="en-GB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IRAS PSC/FSC Combined Catalogue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914400"/>
            <a:ext cx="9372599" cy="62484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sz="2600" dirty="0"/>
              <a:t>a new tool for cross-matching astronomical catalogues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sz="2600" dirty="0"/>
              <a:t>identifications with a search radius corresponding to 3σ of errors for each source individually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sz="2600" b="1" dirty="0"/>
              <a:t>73,770 associations </a:t>
            </a:r>
            <a:r>
              <a:rPr lang="en-GB" sz="2600" dirty="0"/>
              <a:t>(common sources)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sz="2600" dirty="0"/>
              <a:t>cross-correlations: AKARI-IRC, AKARI-FIS, WISE (+2MASS)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GB" sz="2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752" y="5867400"/>
            <a:ext cx="7372848" cy="13607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276600"/>
            <a:ext cx="9481851" cy="293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239193"/>
      </p:ext>
    </p:extLst>
  </p:cSld>
  <p:clrMapOvr>
    <a:masterClrMapping/>
  </p:clrMapOvr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7764</TotalTime>
  <Words>129</Words>
  <Application>Microsoft Office PowerPoint</Application>
  <PresentationFormat>Custom</PresentationFormat>
  <Paragraphs>13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Wingdings</vt:lpstr>
      <vt:lpstr>Textured</vt:lpstr>
      <vt:lpstr>Using big data from large area extragalactic surveys for understanding AGN properties in the Local and Far Universe</vt:lpstr>
      <vt:lpstr>PowerPoint Presentation</vt:lpstr>
      <vt:lpstr>IRAS PSC/FSC Combined Catalogue</vt:lpstr>
    </vt:vector>
  </TitlesOfParts>
  <Company>Byurakan Observatory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DIGITIZATION OF THE FBS:  ITS FUTURE USE AND EXPECTED RESULTS</dc:title>
  <dc:creator>Areg Mickaelian</dc:creator>
  <cp:lastModifiedBy>Areg</cp:lastModifiedBy>
  <cp:revision>1392</cp:revision>
  <dcterms:created xsi:type="dcterms:W3CDTF">2001-06-20T08:18:19Z</dcterms:created>
  <dcterms:modified xsi:type="dcterms:W3CDTF">2017-06-27T09:46:33Z</dcterms:modified>
</cp:coreProperties>
</file>