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handoutMasterIdLst>
    <p:handoutMasterId r:id="rId10"/>
  </p:handoutMasterIdLst>
  <p:sldIdLst>
    <p:sldId id="260" r:id="rId2"/>
    <p:sldId id="306" r:id="rId3"/>
    <p:sldId id="336" r:id="rId4"/>
    <p:sldId id="323" r:id="rId5"/>
    <p:sldId id="334" r:id="rId6"/>
    <p:sldId id="329" r:id="rId7"/>
    <p:sldId id="293" r:id="rId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News Gothic MT"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News Gothic MT"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News Gothic MT"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News Gothic MT"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News Gothic MT" charset="0"/>
        <a:ea typeface="ＭＳ Ｐゴシック" charset="0"/>
        <a:cs typeface="ＭＳ Ｐゴシック" charset="0"/>
      </a:defRPr>
    </a:lvl5pPr>
    <a:lvl6pPr marL="2286000" algn="l" defTabSz="457200" rtl="0" eaLnBrk="1" latinLnBrk="0" hangingPunct="1">
      <a:defRPr kern="1200">
        <a:solidFill>
          <a:schemeClr val="tx1"/>
        </a:solidFill>
        <a:latin typeface="News Gothic MT" charset="0"/>
        <a:ea typeface="ＭＳ Ｐゴシック" charset="0"/>
        <a:cs typeface="ＭＳ Ｐゴシック" charset="0"/>
      </a:defRPr>
    </a:lvl6pPr>
    <a:lvl7pPr marL="2743200" algn="l" defTabSz="457200" rtl="0" eaLnBrk="1" latinLnBrk="0" hangingPunct="1">
      <a:defRPr kern="1200">
        <a:solidFill>
          <a:schemeClr val="tx1"/>
        </a:solidFill>
        <a:latin typeface="News Gothic MT" charset="0"/>
        <a:ea typeface="ＭＳ Ｐゴシック" charset="0"/>
        <a:cs typeface="ＭＳ Ｐゴシック" charset="0"/>
      </a:defRPr>
    </a:lvl7pPr>
    <a:lvl8pPr marL="3200400" algn="l" defTabSz="457200" rtl="0" eaLnBrk="1" latinLnBrk="0" hangingPunct="1">
      <a:defRPr kern="1200">
        <a:solidFill>
          <a:schemeClr val="tx1"/>
        </a:solidFill>
        <a:latin typeface="News Gothic MT" charset="0"/>
        <a:ea typeface="ＭＳ Ｐゴシック" charset="0"/>
        <a:cs typeface="ＭＳ Ｐゴシック" charset="0"/>
      </a:defRPr>
    </a:lvl8pPr>
    <a:lvl9pPr marL="3657600" algn="l" defTabSz="457200" rtl="0" eaLnBrk="1" latinLnBrk="0" hangingPunct="1">
      <a:defRPr kern="1200">
        <a:solidFill>
          <a:schemeClr val="tx1"/>
        </a:solidFill>
        <a:latin typeface="News Gothic MT"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804">
          <p15:clr>
            <a:srgbClr val="A4A3A4"/>
          </p15:clr>
        </p15:guide>
        <p15:guide id="2" pos="2880">
          <p15:clr>
            <a:srgbClr val="A4A3A4"/>
          </p15:clr>
        </p15:guide>
        <p15:guide id="3" orient="horz" pos="4135">
          <p15:clr>
            <a:srgbClr val="A4A3A4"/>
          </p15:clr>
        </p15:guide>
        <p15:guide id="4" pos="28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6C0A"/>
    <a:srgbClr val="003066"/>
    <a:srgbClr val="17375E"/>
    <a:srgbClr val="E4800A"/>
    <a:srgbClr val="F0A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6906" autoAdjust="0"/>
    <p:restoredTop sz="82968" autoAdjust="0"/>
  </p:normalViewPr>
  <p:slideViewPr>
    <p:cSldViewPr snapToGrid="0" snapToObjects="1">
      <p:cViewPr varScale="1">
        <p:scale>
          <a:sx n="49" d="100"/>
          <a:sy n="49" d="100"/>
        </p:scale>
        <p:origin x="1008" y="40"/>
      </p:cViewPr>
      <p:guideLst>
        <p:guide orient="horz" pos="804"/>
        <p:guide pos="2880"/>
        <p:guide orient="horz" pos="4135"/>
        <p:guide pos="285"/>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B1110F35-62F5-8D4E-B601-6DCB9A13EDAC}" type="datetimeFigureOut">
              <a:rPr lang="en-US"/>
              <a:pPr>
                <a:defRPr/>
              </a:pPr>
              <a:t>30-Jun-17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F0DF9AA2-F62A-C44A-89EF-CCCC60B05098}" type="slidenum">
              <a:rPr lang="en-US"/>
              <a:pPr>
                <a:defRPr/>
              </a:pPr>
              <a:t>‹#›</a:t>
            </a:fld>
            <a:endParaRPr lang="en-US"/>
          </a:p>
        </p:txBody>
      </p:sp>
    </p:spTree>
    <p:extLst>
      <p:ext uri="{BB962C8B-B14F-4D97-AF65-F5344CB8AC3E}">
        <p14:creationId xmlns:p14="http://schemas.microsoft.com/office/powerpoint/2010/main" val="4082757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84A108-3859-4738-814F-7B51714E243D}" type="datetimeFigureOut">
              <a:rPr lang="en-GB" smtClean="0"/>
              <a:t>30/06/2017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9D3EA6-CEC5-4E8D-B9BA-DDA37E442F13}" type="slidenum">
              <a:rPr lang="en-GB" smtClean="0"/>
              <a:t>‹#›</a:t>
            </a:fld>
            <a:endParaRPr lang="en-GB"/>
          </a:p>
        </p:txBody>
      </p:sp>
    </p:spTree>
    <p:extLst>
      <p:ext uri="{BB962C8B-B14F-4D97-AF65-F5344CB8AC3E}">
        <p14:creationId xmlns:p14="http://schemas.microsoft.com/office/powerpoint/2010/main" val="2300940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World Data System is an Interdisciplinary Body of ICSU,</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the International Council for Science,</a:t>
            </a:r>
            <a:r>
              <a:rPr lang="en-GB" sz="1200" kern="1200" baseline="0" dirty="0">
                <a:solidFill>
                  <a:schemeClr val="tx1"/>
                </a:solidFill>
                <a:effectLst/>
                <a:latin typeface="+mn-lt"/>
                <a:ea typeface="+mn-ea"/>
                <a:cs typeface="+mn-cs"/>
              </a:rPr>
              <a:t> which </a:t>
            </a:r>
            <a:r>
              <a:rPr lang="en-GB" sz="1200" kern="1200" dirty="0">
                <a:solidFill>
                  <a:schemeClr val="tx1"/>
                </a:solidFill>
                <a:effectLst/>
                <a:latin typeface="+mn-lt"/>
                <a:ea typeface="+mn-ea"/>
                <a:cs typeface="+mn-cs"/>
              </a:rPr>
              <a:t>was established in 1931. It is one of the oldest non-governmental organizations as its first incarnation, the International Association of Academies (IAA), was established in 1899. ICSU has a global membership of national scientific bodies (120 Members, representing 140 countries), mostly National Academies and International Scientific Unions (31 Members) representing scientific disciplines.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ICSU’s mission is to strengthen international science for the benefit of society. To do this, It mobilizes the knowledge and resources of the international science community to:</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Identify and address major issues of importance to science and society.</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Facilitate interaction amongst scientists across all disciplines and from all countries.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Promote the participation of all scientists—regardless of race, citizenship, language, political stance, or gender—in the international scientific endeavour.</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Provide independent, authoritative advice to stimulate constructive dialogue between the scientific community and governments, civil society, and the private sector.</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ICSU developed a Second Strategic Plan, 2012–2017, which identifies key priorities and associated activities.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International Research Collaboration</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Science for Policy</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Universality of Science</a:t>
            </a:r>
          </a:p>
        </p:txBody>
      </p:sp>
      <p:sp>
        <p:nvSpPr>
          <p:cNvPr id="4" name="Slide Number Placeholder 3"/>
          <p:cNvSpPr>
            <a:spLocks noGrp="1"/>
          </p:cNvSpPr>
          <p:nvPr>
            <p:ph type="sldNum" sz="quarter" idx="10"/>
          </p:nvPr>
        </p:nvSpPr>
        <p:spPr/>
        <p:txBody>
          <a:bodyPr/>
          <a:lstStyle/>
          <a:p>
            <a:fld id="{1FD7D834-A88F-4D89-8B84-E886160120AB}" type="slidenum">
              <a:rPr lang="en-GB" smtClean="0"/>
              <a:t>2</a:t>
            </a:fld>
            <a:endParaRPr lang="en-GB" dirty="0"/>
          </a:p>
        </p:txBody>
      </p:sp>
    </p:spTree>
    <p:extLst>
      <p:ext uri="{BB962C8B-B14F-4D97-AF65-F5344CB8AC3E}">
        <p14:creationId xmlns:p14="http://schemas.microsoft.com/office/powerpoint/2010/main" val="678746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857C5B1-1D04-48EC-8357-460C986568E1}" type="slidenum">
              <a:rPr lang="en-GB" smtClean="0"/>
              <a:pPr/>
              <a:t>4</a:t>
            </a:fld>
            <a:endParaRPr lang="en-GB"/>
          </a:p>
        </p:txBody>
      </p:sp>
    </p:spTree>
    <p:extLst>
      <p:ext uri="{BB962C8B-B14F-4D97-AF65-F5344CB8AC3E}">
        <p14:creationId xmlns:p14="http://schemas.microsoft.com/office/powerpoint/2010/main" val="4097397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GB" sz="1200" kern="1200" dirty="0">
              <a:solidFill>
                <a:schemeClr val="tx1"/>
              </a:solidFill>
              <a:effectLst/>
              <a:latin typeface="Times" charset="0"/>
              <a:ea typeface="+mn-ea"/>
              <a:cs typeface="+mn-cs"/>
            </a:endParaRPr>
          </a:p>
        </p:txBody>
      </p:sp>
      <p:sp>
        <p:nvSpPr>
          <p:cNvPr id="4" name="Slide Number Placeholder 3"/>
          <p:cNvSpPr>
            <a:spLocks noGrp="1"/>
          </p:cNvSpPr>
          <p:nvPr>
            <p:ph type="sldNum" sz="quarter" idx="10"/>
          </p:nvPr>
        </p:nvSpPr>
        <p:spPr/>
        <p:txBody>
          <a:bodyPr/>
          <a:lstStyle/>
          <a:p>
            <a:fld id="{9857C5B1-1D04-48EC-8357-460C986568E1}" type="slidenum">
              <a:rPr lang="en-GB" smtClean="0"/>
              <a:pPr/>
              <a:t>5</a:t>
            </a:fld>
            <a:endParaRPr lang="en-GB"/>
          </a:p>
        </p:txBody>
      </p:sp>
    </p:spTree>
    <p:extLst>
      <p:ext uri="{BB962C8B-B14F-4D97-AF65-F5344CB8AC3E}">
        <p14:creationId xmlns:p14="http://schemas.microsoft.com/office/powerpoint/2010/main" val="2452463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ICSU bodies concerned with scientific data, WDS and CODATA, are promoting international coordination within the scientific community, and are contributing to other international initiatives, but their efforts must be leveraged at the national level by science funders and policymakers.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 more</a:t>
            </a:r>
            <a:r>
              <a:rPr lang="en-GB" sz="1200" kern="1200" baseline="0" dirty="0">
                <a:solidFill>
                  <a:schemeClr val="tx1"/>
                </a:solidFill>
                <a:effectLst/>
                <a:latin typeface="+mn-lt"/>
                <a:ea typeface="+mn-ea"/>
                <a:cs typeface="+mn-cs"/>
              </a:rPr>
              <a:t> recent</a:t>
            </a:r>
            <a:r>
              <a:rPr lang="en-GB" sz="1200" kern="1200" dirty="0">
                <a:solidFill>
                  <a:schemeClr val="tx1"/>
                </a:solidFill>
                <a:effectLst/>
                <a:latin typeface="+mn-lt"/>
                <a:ea typeface="+mn-ea"/>
                <a:cs typeface="+mn-cs"/>
              </a:rPr>
              <a:t> international initiative</a:t>
            </a:r>
            <a:r>
              <a:rPr lang="en-GB" sz="1200" kern="1200" baseline="0" dirty="0">
                <a:solidFill>
                  <a:schemeClr val="tx1"/>
                </a:solidFill>
                <a:effectLst/>
                <a:latin typeface="+mn-lt"/>
                <a:ea typeface="+mn-ea"/>
                <a:cs typeface="+mn-cs"/>
              </a:rPr>
              <a:t> is </a:t>
            </a:r>
            <a:r>
              <a:rPr lang="en-GB" sz="1200" kern="1200" dirty="0">
                <a:solidFill>
                  <a:schemeClr val="tx1"/>
                </a:solidFill>
                <a:effectLst/>
                <a:latin typeface="+mn-lt"/>
                <a:ea typeface="+mn-ea"/>
                <a:cs typeface="+mn-cs"/>
              </a:rPr>
              <a:t>the Research Data Alliance (RDA),</a:t>
            </a:r>
            <a:r>
              <a:rPr lang="en-GB" sz="1200" kern="1200" baseline="0" dirty="0">
                <a:solidFill>
                  <a:schemeClr val="tx1"/>
                </a:solidFill>
                <a:effectLst/>
                <a:latin typeface="+mn-lt"/>
                <a:ea typeface="+mn-ea"/>
                <a:cs typeface="+mn-cs"/>
              </a:rPr>
              <a:t> which was created through the</a:t>
            </a:r>
            <a:r>
              <a:rPr lang="en-GB" sz="1200" kern="1200" dirty="0">
                <a:solidFill>
                  <a:schemeClr val="tx1"/>
                </a:solidFill>
                <a:effectLst/>
                <a:latin typeface="+mn-lt"/>
                <a:ea typeface="+mn-ea"/>
                <a:cs typeface="+mn-cs"/>
              </a:rPr>
              <a:t> support</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of research funders in the US, the European Commission, and Australia. It was initiated in</a:t>
            </a:r>
            <a:r>
              <a:rPr lang="en-GB" sz="1200" kern="1200" baseline="0" dirty="0">
                <a:solidFill>
                  <a:schemeClr val="tx1"/>
                </a:solidFill>
                <a:effectLst/>
                <a:latin typeface="+mn-lt"/>
                <a:ea typeface="+mn-ea"/>
                <a:cs typeface="+mn-cs"/>
              </a:rPr>
              <a:t> an attempt</a:t>
            </a:r>
            <a:r>
              <a:rPr lang="en-GB" sz="1200" kern="1200" dirty="0">
                <a:solidFill>
                  <a:schemeClr val="tx1"/>
                </a:solidFill>
                <a:effectLst/>
                <a:latin typeface="+mn-lt"/>
                <a:ea typeface="+mn-ea"/>
                <a:cs typeface="+mn-cs"/>
              </a:rPr>
              <a:t> to remove the social and technical barriers hindering international data sharing and reuse,</a:t>
            </a:r>
            <a:r>
              <a:rPr lang="en-GB" sz="1200" kern="1200" baseline="0" dirty="0">
                <a:solidFill>
                  <a:schemeClr val="tx1"/>
                </a:solidFill>
                <a:effectLst/>
                <a:latin typeface="+mn-lt"/>
                <a:ea typeface="+mn-ea"/>
                <a:cs typeface="+mn-cs"/>
              </a:rPr>
              <a:t> and</a:t>
            </a:r>
            <a:r>
              <a:rPr lang="en-GB" sz="1200" kern="1200" dirty="0">
                <a:solidFill>
                  <a:schemeClr val="tx1"/>
                </a:solidFill>
                <a:effectLst/>
                <a:latin typeface="+mn-lt"/>
                <a:ea typeface="+mn-ea"/>
                <a:cs typeface="+mn-cs"/>
              </a:rPr>
              <a:t> leading to a global data infrastructure. The fact that science funders are directly supporting </a:t>
            </a:r>
            <a:r>
              <a:rPr lang="en-GB" sz="1200" kern="1200" dirty="0" err="1">
                <a:solidFill>
                  <a:schemeClr val="tx1"/>
                </a:solidFill>
                <a:effectLst/>
                <a:latin typeface="+mn-lt"/>
                <a:ea typeface="+mn-ea"/>
                <a:cs typeface="+mn-cs"/>
              </a:rPr>
              <a:t>RDA</a:t>
            </a:r>
            <a:r>
              <a:rPr lang="en-GB" sz="1200" kern="1200" dirty="0">
                <a:solidFill>
                  <a:schemeClr val="tx1"/>
                </a:solidFill>
                <a:effectLst/>
                <a:latin typeface="+mn-lt"/>
                <a:ea typeface="+mn-ea"/>
                <a:cs typeface="+mn-cs"/>
              </a:rPr>
              <a:t> could be the first sign that global research data infrastructure are finally being recognized as an integral part of the research infrastructure, and thus will be funded accordingly.</a:t>
            </a:r>
            <a:endParaRPr lang="en-GB" dirty="0"/>
          </a:p>
        </p:txBody>
      </p:sp>
      <p:sp>
        <p:nvSpPr>
          <p:cNvPr id="4" name="Slide Number Placeholder 3"/>
          <p:cNvSpPr>
            <a:spLocks noGrp="1"/>
          </p:cNvSpPr>
          <p:nvPr>
            <p:ph type="sldNum" sz="quarter" idx="10"/>
          </p:nvPr>
        </p:nvSpPr>
        <p:spPr/>
        <p:txBody>
          <a:bodyPr/>
          <a:lstStyle/>
          <a:p>
            <a:fld id="{4B9D3EA6-CEC5-4E8D-B9BA-DDA37E442F13}" type="slidenum">
              <a:rPr lang="en-GB" smtClean="0"/>
              <a:t>7</a:t>
            </a:fld>
            <a:endParaRPr lang="en-GB"/>
          </a:p>
        </p:txBody>
      </p:sp>
    </p:spTree>
    <p:extLst>
      <p:ext uri="{BB962C8B-B14F-4D97-AF65-F5344CB8AC3E}">
        <p14:creationId xmlns:p14="http://schemas.microsoft.com/office/powerpoint/2010/main" val="5249226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4" descr="bg_v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8663" y="-1343025"/>
            <a:ext cx="7729537" cy="895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91338" y="5481638"/>
            <a:ext cx="189230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685800" y="2130425"/>
            <a:ext cx="7772400" cy="1470025"/>
          </a:xfrm>
        </p:spPr>
        <p:txBody>
          <a:bodyPr>
            <a:normAutofit/>
          </a:bodyPr>
          <a:lstStyle/>
          <a:p>
            <a:r>
              <a:rPr lang="en-US"/>
              <a:t>Click to edit Master title style</a:t>
            </a:r>
            <a:endParaRPr lang="en-US" dirty="0"/>
          </a:p>
        </p:txBody>
      </p:sp>
      <p:sp>
        <p:nvSpPr>
          <p:cNvPr id="9" name="Subtitle 2"/>
          <p:cNvSpPr>
            <a:spLocks noGrp="1"/>
          </p:cNvSpPr>
          <p:nvPr>
            <p:ph type="subTitle" idx="1"/>
          </p:nvPr>
        </p:nvSpPr>
        <p:spPr>
          <a:xfrm>
            <a:off x="1371600" y="3473942"/>
            <a:ext cx="6400800" cy="699260"/>
          </a:xfrm>
        </p:spPr>
        <p:txBody>
          <a:bodyPr/>
          <a:lstStyle>
            <a:lvl1pPr marL="0" indent="0" algn="ctr">
              <a:buNone/>
              <a:defRPr>
                <a:solidFill>
                  <a:schemeClr val="accent6">
                    <a:lumMod val="75000"/>
                  </a:schemeClr>
                </a:solidFill>
              </a:defRPr>
            </a:lvl1pPr>
          </a:lstStyle>
          <a:p>
            <a:r>
              <a:rPr lang="en-US"/>
              <a:t>Click to edit Master subtitle style</a:t>
            </a:r>
            <a:endParaRPr lang="en-GB" dirty="0"/>
          </a:p>
        </p:txBody>
      </p:sp>
    </p:spTree>
    <p:extLst>
      <p:ext uri="{BB962C8B-B14F-4D97-AF65-F5344CB8AC3E}">
        <p14:creationId xmlns:p14="http://schemas.microsoft.com/office/powerpoint/2010/main" val="3283986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2339975" y="6453188"/>
            <a:ext cx="5903913" cy="260350"/>
          </a:xfrm>
          <a:prstGeom prst="rect">
            <a:avLst/>
          </a:prstGeom>
        </p:spPr>
        <p:txBody>
          <a:bodyPr/>
          <a:lstStyle>
            <a:lvl1pPr>
              <a:defRPr/>
            </a:lvl1pPr>
          </a:lstStyle>
          <a:p>
            <a:endParaRPr lang="fr-FR"/>
          </a:p>
        </p:txBody>
      </p:sp>
      <p:sp>
        <p:nvSpPr>
          <p:cNvPr id="6" name="Date Placeholder 4"/>
          <p:cNvSpPr>
            <a:spLocks noGrp="1"/>
          </p:cNvSpPr>
          <p:nvPr>
            <p:ph type="dt" sz="half" idx="2"/>
          </p:nvPr>
        </p:nvSpPr>
        <p:spPr>
          <a:xfrm>
            <a:off x="250825" y="6453188"/>
            <a:ext cx="2017713" cy="260350"/>
          </a:xfrm>
          <a:prstGeom prst="rect">
            <a:avLst/>
          </a:prstGeom>
        </p:spPr>
        <p:txBody>
          <a:bodyPr/>
          <a:lstStyle>
            <a:lvl1pPr>
              <a:defRPr lang="fr-FR" sz="1400" kern="1200" dirty="0">
                <a:solidFill>
                  <a:schemeClr val="bg2"/>
                </a:solidFill>
                <a:latin typeface="+mn-lt"/>
                <a:ea typeface="+mn-ea"/>
                <a:cs typeface="+mn-cs"/>
              </a:defRPr>
            </a:lvl1pPr>
          </a:lstStyle>
          <a:p>
            <a:endParaRPr lang="en-GB" dirty="0"/>
          </a:p>
        </p:txBody>
      </p:sp>
    </p:spTree>
    <p:extLst>
      <p:ext uri="{BB962C8B-B14F-4D97-AF65-F5344CB8AC3E}">
        <p14:creationId xmlns:p14="http://schemas.microsoft.com/office/powerpoint/2010/main" val="2556939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Oval 4"/>
          <p:cNvSpPr>
            <a:spLocks noChangeAspect="1"/>
          </p:cNvSpPr>
          <p:nvPr/>
        </p:nvSpPr>
        <p:spPr>
          <a:xfrm>
            <a:off x="6588125" y="825500"/>
            <a:ext cx="4332288" cy="4332288"/>
          </a:xfrm>
          <a:prstGeom prst="ellipse">
            <a:avLst/>
          </a:prstGeom>
          <a:solidFill>
            <a:schemeClr val="bg1"/>
          </a:solidFill>
          <a:ln w="3175" cmpd="sng">
            <a:solidFill>
              <a:srgbClr val="E46C0A"/>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Helvetica Neue LT Std 35 Thin"/>
            </a:endParaRPr>
          </a:p>
        </p:txBody>
      </p:sp>
      <p:pic>
        <p:nvPicPr>
          <p:cNvPr id="6" name="Picture 5"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91338" y="5481638"/>
            <a:ext cx="189230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Picture Placeholder 14"/>
          <p:cNvSpPr>
            <a:spLocks noGrp="1"/>
          </p:cNvSpPr>
          <p:nvPr>
            <p:ph type="pic" sz="quarter" idx="10"/>
          </p:nvPr>
        </p:nvSpPr>
        <p:spPr>
          <a:xfrm>
            <a:off x="5194300" y="-1692275"/>
            <a:ext cx="5086350" cy="5086350"/>
          </a:xfrm>
          <a:prstGeom prst="ellipse">
            <a:avLst/>
          </a:prstGeom>
          <a:solidFill>
            <a:schemeClr val="bg1"/>
          </a:solidFill>
        </p:spPr>
        <p:txBody>
          <a:bodyPr rtlCol="0">
            <a:normAutofit/>
          </a:bodyPr>
          <a:lstStyle/>
          <a:p>
            <a:pPr lvl="0"/>
            <a:r>
              <a:rPr lang="en-US" noProof="0" dirty="0"/>
              <a:t>Click icon to add picture</a:t>
            </a:r>
          </a:p>
        </p:txBody>
      </p:sp>
      <p:sp>
        <p:nvSpPr>
          <p:cNvPr id="2" name="Title 1"/>
          <p:cNvSpPr>
            <a:spLocks noGrp="1"/>
          </p:cNvSpPr>
          <p:nvPr>
            <p:ph type="title"/>
          </p:nvPr>
        </p:nvSpPr>
        <p:spPr/>
        <p:txBody>
          <a:bodyPr/>
          <a:lstStyle>
            <a:lvl1pPr algn="l">
              <a:defRPr>
                <a:latin typeface="Helvetica Neue LT Std 45 Light"/>
              </a:defRPr>
            </a:lvl1pPr>
          </a:lstStyle>
          <a:p>
            <a:r>
              <a:rPr lang="en-US"/>
              <a:t>Click to edit Master title style</a:t>
            </a:r>
            <a:endParaRPr lang="en-US" dirty="0"/>
          </a:p>
        </p:txBody>
      </p:sp>
      <p:sp>
        <p:nvSpPr>
          <p:cNvPr id="3" name="Content Placeholder 2"/>
          <p:cNvSpPr>
            <a:spLocks noGrp="1"/>
          </p:cNvSpPr>
          <p:nvPr>
            <p:ph idx="1"/>
          </p:nvPr>
        </p:nvSpPr>
        <p:spPr>
          <a:xfrm>
            <a:off x="457201" y="1600201"/>
            <a:ext cx="5768260" cy="49387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1" hasCustomPrompt="1"/>
          </p:nvPr>
        </p:nvSpPr>
        <p:spPr>
          <a:xfrm>
            <a:off x="6891338" y="3597275"/>
            <a:ext cx="2046287" cy="700088"/>
          </a:xfrm>
        </p:spPr>
        <p:txBody>
          <a:bodyPr/>
          <a:lstStyle>
            <a:lvl1pPr algn="r">
              <a:defRPr sz="1200" b="0" i="1" baseline="0">
                <a:solidFill>
                  <a:schemeClr val="accent6">
                    <a:lumMod val="75000"/>
                  </a:schemeClr>
                </a:solidFill>
                <a:latin typeface="Helvetica Neue LT Std 35 Thin"/>
              </a:defRPr>
            </a:lvl1pPr>
          </a:lstStyle>
          <a:p>
            <a:pPr lvl="0"/>
            <a:r>
              <a:rPr lang="en-US" dirty="0"/>
              <a:t>Legend</a:t>
            </a:r>
          </a:p>
        </p:txBody>
      </p:sp>
    </p:spTree>
    <p:extLst>
      <p:ext uri="{BB962C8B-B14F-4D97-AF65-F5344CB8AC3E}">
        <p14:creationId xmlns:p14="http://schemas.microsoft.com/office/powerpoint/2010/main" val="21061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Oval 4"/>
          <p:cNvSpPr>
            <a:spLocks noChangeAspect="1"/>
          </p:cNvSpPr>
          <p:nvPr/>
        </p:nvSpPr>
        <p:spPr>
          <a:xfrm>
            <a:off x="5868000" y="216000"/>
            <a:ext cx="4332288" cy="4332288"/>
          </a:xfrm>
          <a:prstGeom prst="ellipse">
            <a:avLst/>
          </a:prstGeom>
          <a:solidFill>
            <a:schemeClr val="bg1"/>
          </a:solidFill>
          <a:ln w="3175" cmpd="sng">
            <a:solidFill>
              <a:srgbClr val="E46C0A"/>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latin typeface="Helvetica Neue LT Std 35 Thin"/>
              </a:rPr>
              <a:t>2.29</a:t>
            </a:r>
          </a:p>
        </p:txBody>
      </p:sp>
      <p:pic>
        <p:nvPicPr>
          <p:cNvPr id="6" name="Picture 5"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91338" y="5481638"/>
            <a:ext cx="189230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Picture Placeholder 14"/>
          <p:cNvSpPr>
            <a:spLocks noGrp="1"/>
          </p:cNvSpPr>
          <p:nvPr>
            <p:ph type="pic" sz="quarter" idx="10"/>
          </p:nvPr>
        </p:nvSpPr>
        <p:spPr>
          <a:xfrm>
            <a:off x="4471200" y="-2296800"/>
            <a:ext cx="5086350" cy="5086350"/>
          </a:xfrm>
          <a:prstGeom prst="ellipse">
            <a:avLst/>
          </a:prstGeom>
          <a:solidFill>
            <a:schemeClr val="bg1"/>
          </a:solidFill>
        </p:spPr>
        <p:txBody>
          <a:bodyPr rtlCol="0">
            <a:normAutofit/>
          </a:bodyPr>
          <a:lstStyle/>
          <a:p>
            <a:pPr lvl="0"/>
            <a:r>
              <a:rPr lang="en-US" noProof="0"/>
              <a:t>Click icon to add picture</a:t>
            </a:r>
          </a:p>
        </p:txBody>
      </p:sp>
      <p:sp>
        <p:nvSpPr>
          <p:cNvPr id="2" name="Title 1"/>
          <p:cNvSpPr>
            <a:spLocks noGrp="1"/>
          </p:cNvSpPr>
          <p:nvPr>
            <p:ph type="title"/>
          </p:nvPr>
        </p:nvSpPr>
        <p:spPr/>
        <p:txBody>
          <a:bodyPr/>
          <a:lstStyle>
            <a:lvl1pPr algn="l">
              <a:defRPr>
                <a:latin typeface="Helvetica Neue LT Std 45 Light"/>
              </a:defRPr>
            </a:lvl1pPr>
          </a:lstStyle>
          <a:p>
            <a:r>
              <a:rPr lang="en-US"/>
              <a:t>Click to edit Master title style</a:t>
            </a:r>
            <a:endParaRPr lang="en-US" dirty="0"/>
          </a:p>
        </p:txBody>
      </p:sp>
      <p:sp>
        <p:nvSpPr>
          <p:cNvPr id="3" name="Content Placeholder 2"/>
          <p:cNvSpPr>
            <a:spLocks noGrp="1"/>
          </p:cNvSpPr>
          <p:nvPr>
            <p:ph idx="1"/>
          </p:nvPr>
        </p:nvSpPr>
        <p:spPr>
          <a:xfrm>
            <a:off x="457201" y="1600201"/>
            <a:ext cx="5768260" cy="4938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9"/>
          <p:cNvSpPr>
            <a:spLocks noGrp="1"/>
          </p:cNvSpPr>
          <p:nvPr>
            <p:ph sz="quarter" idx="11" hasCustomPrompt="1"/>
          </p:nvPr>
        </p:nvSpPr>
        <p:spPr>
          <a:xfrm>
            <a:off x="6891338" y="3085211"/>
            <a:ext cx="2046287" cy="700088"/>
          </a:xfrm>
        </p:spPr>
        <p:txBody>
          <a:bodyPr/>
          <a:lstStyle>
            <a:lvl1pPr algn="r">
              <a:defRPr sz="1200" b="0" i="1" baseline="0">
                <a:solidFill>
                  <a:schemeClr val="accent6">
                    <a:lumMod val="75000"/>
                  </a:schemeClr>
                </a:solidFill>
                <a:latin typeface="Helvetica Neue LT Std 35 Thin"/>
              </a:defRPr>
            </a:lvl1pPr>
          </a:lstStyle>
          <a:p>
            <a:pPr lvl="0"/>
            <a:r>
              <a:rPr lang="en-US" dirty="0"/>
              <a:t>Legend</a:t>
            </a:r>
          </a:p>
        </p:txBody>
      </p:sp>
    </p:spTree>
    <p:extLst>
      <p:ext uri="{BB962C8B-B14F-4D97-AF65-F5344CB8AC3E}">
        <p14:creationId xmlns:p14="http://schemas.microsoft.com/office/powerpoint/2010/main" val="2030086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descr="bg_v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88013" y="-1417638"/>
            <a:ext cx="3794125" cy="439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p:cNvSpPr>
            <a:spLocks noGrp="1"/>
          </p:cNvSpPr>
          <p:nvPr>
            <p:ph type="sldNum" sz="quarter" idx="10"/>
          </p:nvPr>
        </p:nvSpPr>
        <p:spPr>
          <a:xfrm>
            <a:off x="6553200" y="6356350"/>
            <a:ext cx="2133600" cy="365125"/>
          </a:xfrm>
          <a:prstGeom prst="rect">
            <a:avLst/>
          </a:prstGeom>
        </p:spPr>
        <p:txBody>
          <a:bodyPr/>
          <a:lstStyle>
            <a:lvl1pPr fontAlgn="auto">
              <a:spcBef>
                <a:spcPts val="0"/>
              </a:spcBef>
              <a:spcAft>
                <a:spcPts val="0"/>
              </a:spcAft>
              <a:defRPr smtClean="0">
                <a:latin typeface="Helvetica Neue LT Std 35 Thin"/>
                <a:ea typeface="+mn-ea"/>
                <a:cs typeface="+mn-cs"/>
              </a:defRPr>
            </a:lvl1pPr>
          </a:lstStyle>
          <a:p>
            <a:pPr>
              <a:defRPr/>
            </a:pPr>
            <a:fld id="{4802F693-056C-9544-B900-2D39DBAA1C1E}" type="slidenum">
              <a:rPr lang="en-US"/>
              <a:pPr>
                <a:defRPr/>
              </a:pPr>
              <a:t>‹#›</a:t>
            </a:fld>
            <a:endParaRPr lang="en-US" dirty="0"/>
          </a:p>
        </p:txBody>
      </p:sp>
    </p:spTree>
    <p:extLst>
      <p:ext uri="{BB962C8B-B14F-4D97-AF65-F5344CB8AC3E}">
        <p14:creationId xmlns:p14="http://schemas.microsoft.com/office/powerpoint/2010/main" val="3192602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pic>
        <p:nvPicPr>
          <p:cNvPr id="3" name="Picture 4" descr="bg_v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2500" y="147638"/>
            <a:ext cx="5884863" cy="682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a:spLocks noGrp="1"/>
          </p:cNvSpPr>
          <p:nvPr>
            <p:ph idx="1"/>
          </p:nvPr>
        </p:nvSpPr>
        <p:spPr>
          <a:xfrm>
            <a:off x="464925" y="510310"/>
            <a:ext cx="8311954" cy="4762894"/>
          </a:xfrm>
          <a:prstGeom prst="rect">
            <a:avLst/>
          </a:prstGeom>
        </p:spPr>
        <p:txBody>
          <a:bodyPr/>
          <a:lstStyle>
            <a:lvl1pPr algn="just">
              <a:defRPr/>
            </a:lvl1pPr>
            <a:lvl2pPr algn="just">
              <a:defRPr/>
            </a:lvl2pPr>
            <a:lvl3pPr algn="just">
              <a:defRPr/>
            </a:lvl3pPr>
            <a:lvl4pPr algn="just">
              <a:defRPr/>
            </a:lvl4pPr>
            <a:lvl5pPr marL="1828800" indent="0" algn="just">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57275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descr="bg_v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88013" y="-1417638"/>
            <a:ext cx="3794125" cy="439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199" y="274638"/>
            <a:ext cx="4963147" cy="1143000"/>
          </a:xfrm>
        </p:spPr>
        <p:txBody>
          <a:bodyPr/>
          <a:lstStyle/>
          <a:p>
            <a:r>
              <a:rPr lang="en-US"/>
              <a:t>Click to edit Master title style</a:t>
            </a:r>
            <a:endParaRPr lang="en-US" dirty="0"/>
          </a:p>
        </p:txBody>
      </p:sp>
      <p:sp>
        <p:nvSpPr>
          <p:cNvPr id="4" name="Content Placeholder 3"/>
          <p:cNvSpPr>
            <a:spLocks noGrp="1"/>
          </p:cNvSpPr>
          <p:nvPr>
            <p:ph sz="quarter" idx="10"/>
          </p:nvPr>
        </p:nvSpPr>
        <p:spPr>
          <a:xfrm>
            <a:off x="457200" y="1712914"/>
            <a:ext cx="8319679" cy="2312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11"/>
          <p:cNvSpPr>
            <a:spLocks noGrp="1"/>
          </p:cNvSpPr>
          <p:nvPr>
            <p:ph type="pic" sz="quarter" idx="11"/>
          </p:nvPr>
        </p:nvSpPr>
        <p:spPr>
          <a:xfrm>
            <a:off x="-725737" y="4150523"/>
            <a:ext cx="7597556" cy="7203738"/>
          </a:xfrm>
          <a:prstGeom prst="ellipse">
            <a:avLst/>
          </a:prstGeo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2699186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s">
    <p:spTree>
      <p:nvGrpSpPr>
        <p:cNvPr id="1" name=""/>
        <p:cNvGrpSpPr/>
        <p:nvPr/>
      </p:nvGrpSpPr>
      <p:grpSpPr>
        <a:xfrm>
          <a:off x="0" y="0"/>
          <a:ext cx="0" cy="0"/>
          <a:chOff x="0" y="0"/>
          <a:chExt cx="0" cy="0"/>
        </a:xfrm>
      </p:grpSpPr>
      <p:pic>
        <p:nvPicPr>
          <p:cNvPr id="5" name="Picture 4" descr="bg_v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88013" y="-1417638"/>
            <a:ext cx="3794125" cy="439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4" name="Table Placeholder 3"/>
          <p:cNvSpPr>
            <a:spLocks noGrp="1"/>
          </p:cNvSpPr>
          <p:nvPr>
            <p:ph type="tbl" sz="quarter" idx="10"/>
          </p:nvPr>
        </p:nvSpPr>
        <p:spPr>
          <a:xfrm>
            <a:off x="457200" y="1803400"/>
            <a:ext cx="7004050" cy="4229100"/>
          </a:xfrm>
        </p:spPr>
        <p:txBody>
          <a:bodyPr rtlCol="0">
            <a:normAutofit/>
          </a:bodyPr>
          <a:lstStyle/>
          <a:p>
            <a:pPr lvl="0"/>
            <a:r>
              <a:rPr lang="en-US" noProof="0"/>
              <a:t>Click icon to add table</a:t>
            </a:r>
            <a:endParaRPr lang="en-US" noProof="0" dirty="0"/>
          </a:p>
        </p:txBody>
      </p:sp>
    </p:spTree>
    <p:extLst>
      <p:ext uri="{BB962C8B-B14F-4D97-AF65-F5344CB8AC3E}">
        <p14:creationId xmlns:p14="http://schemas.microsoft.com/office/powerpoint/2010/main" val="1280837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Oval 2"/>
          <p:cNvSpPr/>
          <p:nvPr/>
        </p:nvSpPr>
        <p:spPr>
          <a:xfrm>
            <a:off x="-350838" y="-3448050"/>
            <a:ext cx="9229726" cy="9412288"/>
          </a:xfrm>
          <a:prstGeom prst="ellipse">
            <a:avLst/>
          </a:prstGeom>
          <a:noFill/>
          <a:ln w="3175" cmpd="sng">
            <a:solidFill>
              <a:schemeClr val="accent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Helvetica Neue LT Std 35 Thin"/>
            </a:endParaRPr>
          </a:p>
        </p:txBody>
      </p:sp>
      <p:sp>
        <p:nvSpPr>
          <p:cNvPr id="13" name="Picture Placeholder 12"/>
          <p:cNvSpPr>
            <a:spLocks noGrp="1"/>
          </p:cNvSpPr>
          <p:nvPr>
            <p:ph type="pic" sz="quarter" idx="10"/>
          </p:nvPr>
        </p:nvSpPr>
        <p:spPr>
          <a:xfrm>
            <a:off x="-963869" y="-3152583"/>
            <a:ext cx="9479937" cy="9207800"/>
          </a:xfrm>
          <a:prstGeom prst="ellipse">
            <a:avLst/>
          </a:prstGeom>
          <a:solidFill>
            <a:schemeClr val="bg1"/>
          </a:solidFill>
        </p:spPr>
        <p:txBody>
          <a:bodyPr rtlCol="0">
            <a:normAutofit/>
          </a:bodyPr>
          <a:lstStyle/>
          <a:p>
            <a:pPr lvl="0"/>
            <a:r>
              <a:rPr lang="en-US" noProof="0"/>
              <a:t>Click icon to add picture</a:t>
            </a:r>
            <a:endParaRPr lang="en-US" noProof="0" dirty="0"/>
          </a:p>
        </p:txBody>
      </p:sp>
      <p:sp>
        <p:nvSpPr>
          <p:cNvPr id="7" name="Content Placeholder 6"/>
          <p:cNvSpPr>
            <a:spLocks noGrp="1"/>
          </p:cNvSpPr>
          <p:nvPr>
            <p:ph sz="quarter" idx="11" hasCustomPrompt="1"/>
          </p:nvPr>
        </p:nvSpPr>
        <p:spPr>
          <a:xfrm>
            <a:off x="398463" y="6172200"/>
            <a:ext cx="4737100" cy="396875"/>
          </a:xfrm>
        </p:spPr>
        <p:txBody>
          <a:bodyPr/>
          <a:lstStyle>
            <a:lvl1pPr>
              <a:defRPr sz="1200" b="0" i="1">
                <a:solidFill>
                  <a:schemeClr val="accent6">
                    <a:lumMod val="75000"/>
                  </a:schemeClr>
                </a:solidFill>
              </a:defRPr>
            </a:lvl1pPr>
          </a:lstStyle>
          <a:p>
            <a:pPr lvl="0"/>
            <a:r>
              <a:rPr lang="en-US" dirty="0"/>
              <a:t>Legend</a:t>
            </a:r>
          </a:p>
        </p:txBody>
      </p:sp>
    </p:spTree>
    <p:extLst>
      <p:ext uri="{BB962C8B-B14F-4D97-AF65-F5344CB8AC3E}">
        <p14:creationId xmlns:p14="http://schemas.microsoft.com/office/powerpoint/2010/main" val="2487669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descr="bg_v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88013" y="-1417638"/>
            <a:ext cx="3794125" cy="439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5957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41576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64341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8" name="Picture 9" descr="logo.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891338" y="5481638"/>
            <a:ext cx="189230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8" r:id="rId1"/>
    <p:sldLayoutId id="2147483669" r:id="rId2"/>
    <p:sldLayoutId id="2147483676" r:id="rId3"/>
    <p:sldLayoutId id="2147483670" r:id="rId4"/>
    <p:sldLayoutId id="2147483671" r:id="rId5"/>
    <p:sldLayoutId id="2147483672" r:id="rId6"/>
    <p:sldLayoutId id="2147483673" r:id="rId7"/>
    <p:sldLayoutId id="2147483674" r:id="rId8"/>
    <p:sldLayoutId id="2147483675" r:id="rId9"/>
    <p:sldLayoutId id="2147483677" r:id="rId10"/>
  </p:sldLayoutIdLst>
  <p:txStyles>
    <p:titleStyle>
      <a:lvl1pPr algn="l" defTabSz="457200" rtl="0" eaLnBrk="1" fontAlgn="base" hangingPunct="1">
        <a:spcBef>
          <a:spcPct val="0"/>
        </a:spcBef>
        <a:spcAft>
          <a:spcPct val="0"/>
        </a:spcAft>
        <a:defRPr sz="4400" kern="1200">
          <a:solidFill>
            <a:srgbClr val="17375E"/>
          </a:solidFill>
          <a:latin typeface="Helvetica Neue LT Std 45 Light"/>
          <a:ea typeface="ＭＳ Ｐゴシック" charset="0"/>
          <a:cs typeface="ＭＳ Ｐゴシック" charset="0"/>
        </a:defRPr>
      </a:lvl1pPr>
      <a:lvl2pPr algn="l" defTabSz="457200" rtl="0" eaLnBrk="1" fontAlgn="base" hangingPunct="1">
        <a:spcBef>
          <a:spcPct val="0"/>
        </a:spcBef>
        <a:spcAft>
          <a:spcPct val="0"/>
        </a:spcAft>
        <a:defRPr sz="4400">
          <a:solidFill>
            <a:srgbClr val="17375E"/>
          </a:solidFill>
          <a:latin typeface="Helvetica Neue LT Std 45 Light" charset="0"/>
          <a:ea typeface="ＭＳ Ｐゴシック" charset="0"/>
          <a:cs typeface="ＭＳ Ｐゴシック" charset="0"/>
        </a:defRPr>
      </a:lvl2pPr>
      <a:lvl3pPr algn="l" defTabSz="457200" rtl="0" eaLnBrk="1" fontAlgn="base" hangingPunct="1">
        <a:spcBef>
          <a:spcPct val="0"/>
        </a:spcBef>
        <a:spcAft>
          <a:spcPct val="0"/>
        </a:spcAft>
        <a:defRPr sz="4400">
          <a:solidFill>
            <a:srgbClr val="17375E"/>
          </a:solidFill>
          <a:latin typeface="Helvetica Neue LT Std 45 Light" charset="0"/>
          <a:ea typeface="ＭＳ Ｐゴシック" charset="0"/>
          <a:cs typeface="ＭＳ Ｐゴシック" charset="0"/>
        </a:defRPr>
      </a:lvl3pPr>
      <a:lvl4pPr algn="l" defTabSz="457200" rtl="0" eaLnBrk="1" fontAlgn="base" hangingPunct="1">
        <a:spcBef>
          <a:spcPct val="0"/>
        </a:spcBef>
        <a:spcAft>
          <a:spcPct val="0"/>
        </a:spcAft>
        <a:defRPr sz="4400">
          <a:solidFill>
            <a:srgbClr val="17375E"/>
          </a:solidFill>
          <a:latin typeface="Helvetica Neue LT Std 45 Light" charset="0"/>
          <a:ea typeface="ＭＳ Ｐゴシック" charset="0"/>
          <a:cs typeface="ＭＳ Ｐゴシック" charset="0"/>
        </a:defRPr>
      </a:lvl4pPr>
      <a:lvl5pPr algn="l" defTabSz="457200" rtl="0" eaLnBrk="1" fontAlgn="base" hangingPunct="1">
        <a:spcBef>
          <a:spcPct val="0"/>
        </a:spcBef>
        <a:spcAft>
          <a:spcPct val="0"/>
        </a:spcAft>
        <a:defRPr sz="4400">
          <a:solidFill>
            <a:srgbClr val="17375E"/>
          </a:solidFill>
          <a:latin typeface="Helvetica Neue LT Std 45 Light" charset="0"/>
          <a:ea typeface="ＭＳ Ｐゴシック" charset="0"/>
          <a:cs typeface="ＭＳ Ｐゴシック" charset="0"/>
        </a:defRPr>
      </a:lvl5pPr>
      <a:lvl6pPr marL="457200" algn="l" defTabSz="457200" rtl="0" eaLnBrk="1" fontAlgn="base" hangingPunct="1">
        <a:spcBef>
          <a:spcPct val="0"/>
        </a:spcBef>
        <a:spcAft>
          <a:spcPct val="0"/>
        </a:spcAft>
        <a:defRPr sz="4400">
          <a:solidFill>
            <a:srgbClr val="17375E"/>
          </a:solidFill>
          <a:latin typeface="Helvetica Neue LT Std 45 Light" charset="0"/>
          <a:ea typeface="ＭＳ Ｐゴシック" charset="0"/>
          <a:cs typeface="ＭＳ Ｐゴシック" charset="0"/>
        </a:defRPr>
      </a:lvl6pPr>
      <a:lvl7pPr marL="914400" algn="l" defTabSz="457200" rtl="0" eaLnBrk="1" fontAlgn="base" hangingPunct="1">
        <a:spcBef>
          <a:spcPct val="0"/>
        </a:spcBef>
        <a:spcAft>
          <a:spcPct val="0"/>
        </a:spcAft>
        <a:defRPr sz="4400">
          <a:solidFill>
            <a:srgbClr val="17375E"/>
          </a:solidFill>
          <a:latin typeface="Helvetica Neue LT Std 45 Light" charset="0"/>
          <a:ea typeface="ＭＳ Ｐゴシック" charset="0"/>
          <a:cs typeface="ＭＳ Ｐゴシック" charset="0"/>
        </a:defRPr>
      </a:lvl7pPr>
      <a:lvl8pPr marL="1371600" algn="l" defTabSz="457200" rtl="0" eaLnBrk="1" fontAlgn="base" hangingPunct="1">
        <a:spcBef>
          <a:spcPct val="0"/>
        </a:spcBef>
        <a:spcAft>
          <a:spcPct val="0"/>
        </a:spcAft>
        <a:defRPr sz="4400">
          <a:solidFill>
            <a:srgbClr val="17375E"/>
          </a:solidFill>
          <a:latin typeface="Helvetica Neue LT Std 45 Light" charset="0"/>
          <a:ea typeface="ＭＳ Ｐゴシック" charset="0"/>
          <a:cs typeface="ＭＳ Ｐゴシック" charset="0"/>
        </a:defRPr>
      </a:lvl8pPr>
      <a:lvl9pPr marL="1828800" algn="l" defTabSz="457200" rtl="0" eaLnBrk="1" fontAlgn="base" hangingPunct="1">
        <a:spcBef>
          <a:spcPct val="0"/>
        </a:spcBef>
        <a:spcAft>
          <a:spcPct val="0"/>
        </a:spcAft>
        <a:defRPr sz="4400">
          <a:solidFill>
            <a:srgbClr val="17375E"/>
          </a:solidFill>
          <a:latin typeface="Helvetica Neue LT Std 45 Light" charset="0"/>
          <a:ea typeface="ＭＳ Ｐゴシック" charset="0"/>
          <a:cs typeface="ＭＳ Ｐゴシック" charset="0"/>
        </a:defRPr>
      </a:lvl9pPr>
    </p:titleStyle>
    <p:bodyStyle>
      <a:lvl1pPr algn="l" defTabSz="457200" rtl="0" eaLnBrk="1" fontAlgn="base" hangingPunct="1">
        <a:spcBef>
          <a:spcPts val="1300"/>
        </a:spcBef>
        <a:spcAft>
          <a:spcPct val="0"/>
        </a:spcAft>
        <a:buFont typeface="Arial" charset="0"/>
        <a:defRPr sz="3200" kern="1200">
          <a:solidFill>
            <a:srgbClr val="17375E"/>
          </a:solidFill>
          <a:latin typeface="Helvetica Neue LT Std 45 Light"/>
          <a:ea typeface="ＭＳ Ｐゴシック" charset="0"/>
          <a:cs typeface="ＭＳ Ｐゴシック" charset="0"/>
        </a:defRPr>
      </a:lvl1pPr>
      <a:lvl2pPr marL="742950" indent="-285750" algn="l" defTabSz="457200" rtl="0" eaLnBrk="1" fontAlgn="base" hangingPunct="1">
        <a:spcBef>
          <a:spcPts val="1300"/>
        </a:spcBef>
        <a:spcAft>
          <a:spcPct val="0"/>
        </a:spcAft>
        <a:buFont typeface="Arial" charset="0"/>
        <a:buChar char="–"/>
        <a:defRPr sz="2800" kern="1200">
          <a:solidFill>
            <a:srgbClr val="17375E"/>
          </a:solidFill>
          <a:latin typeface="Helvetica Neue LT Std 35 Thin"/>
          <a:ea typeface="ＭＳ Ｐゴシック" charset="0"/>
          <a:cs typeface="+mn-cs"/>
        </a:defRPr>
      </a:lvl2pPr>
      <a:lvl3pPr marL="1143000" indent="-228600" algn="l" defTabSz="457200" rtl="0" eaLnBrk="1" fontAlgn="base" hangingPunct="1">
        <a:spcBef>
          <a:spcPts val="1300"/>
        </a:spcBef>
        <a:spcAft>
          <a:spcPct val="0"/>
        </a:spcAft>
        <a:buFont typeface="Courier New" charset="0"/>
        <a:buChar char="o"/>
        <a:defRPr sz="2400" kern="1200">
          <a:solidFill>
            <a:srgbClr val="17375E"/>
          </a:solidFill>
          <a:latin typeface="Helvetica Neue LT Std 35 Thin"/>
          <a:ea typeface="ＭＳ Ｐゴシック" charset="0"/>
          <a:cs typeface="+mn-cs"/>
        </a:defRPr>
      </a:lvl3pPr>
      <a:lvl4pPr marL="1600200" indent="-228600" algn="l" defTabSz="457200" rtl="0" eaLnBrk="1" fontAlgn="base" hangingPunct="1">
        <a:spcBef>
          <a:spcPts val="1300"/>
        </a:spcBef>
        <a:spcAft>
          <a:spcPct val="0"/>
        </a:spcAft>
        <a:buFont typeface="Arial" charset="0"/>
        <a:buChar char="–"/>
        <a:defRPr sz="2000" kern="1200">
          <a:solidFill>
            <a:srgbClr val="17375E"/>
          </a:solidFill>
          <a:latin typeface="Helvetica Neue LT Std 35 Thin"/>
          <a:ea typeface="ＭＳ Ｐゴシック" charset="0"/>
          <a:cs typeface="+mn-cs"/>
        </a:defRPr>
      </a:lvl4pPr>
      <a:lvl5pPr marL="2057400" indent="-228600" algn="l" defTabSz="457200" rtl="0" eaLnBrk="1" fontAlgn="base" hangingPunct="1">
        <a:spcBef>
          <a:spcPts val="1300"/>
        </a:spcBef>
        <a:spcAft>
          <a:spcPct val="0"/>
        </a:spcAft>
        <a:buFont typeface="Arial" charset="0"/>
        <a:buChar char="•"/>
        <a:defRPr sz="2000" kern="1200">
          <a:solidFill>
            <a:srgbClr val="17375E"/>
          </a:solidFill>
          <a:latin typeface="Helvetica Neue LT Std 35 Thin"/>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18" Type="http://schemas.openxmlformats.org/officeDocument/2006/relationships/image" Target="../media/image21.png"/><Relationship Id="rId26" Type="http://schemas.openxmlformats.org/officeDocument/2006/relationships/image" Target="../media/image29.png"/><Relationship Id="rId3" Type="http://schemas.openxmlformats.org/officeDocument/2006/relationships/image" Target="../media/image6.jp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jpeg"/><Relationship Id="rId17" Type="http://schemas.openxmlformats.org/officeDocument/2006/relationships/image" Target="../media/image20.jpeg"/><Relationship Id="rId25" Type="http://schemas.openxmlformats.org/officeDocument/2006/relationships/image" Target="../media/image28.jpeg"/><Relationship Id="rId2" Type="http://schemas.openxmlformats.org/officeDocument/2006/relationships/image" Target="../media/image5.png"/><Relationship Id="rId16" Type="http://schemas.openxmlformats.org/officeDocument/2006/relationships/image" Target="../media/image19.gif"/><Relationship Id="rId20" Type="http://schemas.openxmlformats.org/officeDocument/2006/relationships/image" Target="../media/image23.png"/><Relationship Id="rId29" Type="http://schemas.openxmlformats.org/officeDocument/2006/relationships/image" Target="../media/image32.gif"/><Relationship Id="rId1" Type="http://schemas.openxmlformats.org/officeDocument/2006/relationships/slideLayout" Target="../slideLayouts/slideLayout10.xml"/><Relationship Id="rId6" Type="http://schemas.openxmlformats.org/officeDocument/2006/relationships/image" Target="../media/image9.png"/><Relationship Id="rId11" Type="http://schemas.openxmlformats.org/officeDocument/2006/relationships/image" Target="../media/image14.gif"/><Relationship Id="rId24" Type="http://schemas.openxmlformats.org/officeDocument/2006/relationships/image" Target="../media/image27.png"/><Relationship Id="rId5" Type="http://schemas.openxmlformats.org/officeDocument/2006/relationships/image" Target="../media/image8.gif"/><Relationship Id="rId15" Type="http://schemas.openxmlformats.org/officeDocument/2006/relationships/image" Target="../media/image18.png"/><Relationship Id="rId23" Type="http://schemas.openxmlformats.org/officeDocument/2006/relationships/image" Target="../media/image26.png"/><Relationship Id="rId28" Type="http://schemas.openxmlformats.org/officeDocument/2006/relationships/image" Target="../media/image31.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jpeg"/><Relationship Id="rId27" Type="http://schemas.openxmlformats.org/officeDocument/2006/relationships/image" Target="../media/image30.gif"/><Relationship Id="rId30" Type="http://schemas.openxmlformats.org/officeDocument/2006/relationships/image" Target="../media/image33.jpg"/></Relationships>
</file>

<file path=ppt/slides/_rels/slide7.xml.rels><?xml version="1.0" encoding="UTF-8" standalone="yes"?>
<Relationships xmlns="http://schemas.openxmlformats.org/package/2006/relationships"><Relationship Id="rId8" Type="http://schemas.openxmlformats.org/officeDocument/2006/relationships/image" Target="../media/image39.jpg"/><Relationship Id="rId13" Type="http://schemas.openxmlformats.org/officeDocument/2006/relationships/image" Target="../media/image44.png"/><Relationship Id="rId3" Type="http://schemas.openxmlformats.org/officeDocument/2006/relationships/image" Target="../media/image34.jpg"/><Relationship Id="rId7" Type="http://schemas.openxmlformats.org/officeDocument/2006/relationships/image" Target="../media/image38.jpg"/><Relationship Id="rId12"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jpg"/><Relationship Id="rId10" Type="http://schemas.openxmlformats.org/officeDocument/2006/relationships/image" Target="../media/image41.png"/><Relationship Id="rId4" Type="http://schemas.openxmlformats.org/officeDocument/2006/relationships/image" Target="../media/image35.jpg"/><Relationship Id="rId9" Type="http://schemas.openxmlformats.org/officeDocument/2006/relationships/image" Target="../media/image4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ctrTitle"/>
          </p:nvPr>
        </p:nvSpPr>
        <p:spPr>
          <a:xfrm>
            <a:off x="888274" y="2130425"/>
            <a:ext cx="7419703" cy="1470025"/>
          </a:xfrm>
        </p:spPr>
        <p:txBody>
          <a:bodyPr/>
          <a:lstStyle/>
          <a:p>
            <a:r>
              <a:rPr lang="en-US" b="1" dirty="0">
                <a:latin typeface="Helvetica Neue LT Std 45 Light" charset="0"/>
              </a:rPr>
              <a:t>ICSU World Data System</a:t>
            </a:r>
          </a:p>
        </p:txBody>
      </p:sp>
      <p:sp>
        <p:nvSpPr>
          <p:cNvPr id="3" name="Subtitle 2"/>
          <p:cNvSpPr>
            <a:spLocks noGrp="1"/>
          </p:cNvSpPr>
          <p:nvPr>
            <p:ph type="subTitle" idx="1"/>
          </p:nvPr>
        </p:nvSpPr>
        <p:spPr>
          <a:xfrm>
            <a:off x="1872100" y="3473449"/>
            <a:ext cx="5375709" cy="1079299"/>
          </a:xfrm>
        </p:spPr>
        <p:txBody>
          <a:bodyPr rtlCol="0">
            <a:noAutofit/>
          </a:bodyPr>
          <a:lstStyle/>
          <a:p>
            <a:pPr fontAlgn="auto">
              <a:spcAft>
                <a:spcPts val="0"/>
              </a:spcAft>
              <a:buFont typeface="Arial"/>
              <a:buNone/>
              <a:defRPr/>
            </a:pPr>
            <a:r>
              <a:rPr lang="en-US" dirty="0">
                <a:ea typeface="+mn-ea"/>
                <a:cs typeface="+mn-cs"/>
              </a:rPr>
              <a:t>Trustworthy Data Services for Global Science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629858" y="0"/>
            <a:ext cx="3514142" cy="1752827"/>
          </a:xfrm>
          <a:prstGeom prst="rect">
            <a:avLst/>
          </a:prstGeom>
        </p:spPr>
      </p:pic>
      <p:sp>
        <p:nvSpPr>
          <p:cNvPr id="2" name="Title 1"/>
          <p:cNvSpPr>
            <a:spLocks noGrp="1"/>
          </p:cNvSpPr>
          <p:nvPr>
            <p:ph type="title"/>
          </p:nvPr>
        </p:nvSpPr>
        <p:spPr>
          <a:xfrm>
            <a:off x="457199" y="274638"/>
            <a:ext cx="5525589" cy="1143000"/>
          </a:xfrm>
        </p:spPr>
        <p:txBody>
          <a:bodyPr/>
          <a:lstStyle/>
          <a:p>
            <a:r>
              <a:rPr lang="en-GB" b="1" dirty="0"/>
              <a:t>International Council for Science</a:t>
            </a:r>
          </a:p>
        </p:txBody>
      </p:sp>
      <p:sp>
        <p:nvSpPr>
          <p:cNvPr id="6" name="Content Placeholder 5">
            <a:extLst>
              <a:ext uri="{FF2B5EF4-FFF2-40B4-BE49-F238E27FC236}">
                <a16:creationId xmlns:a16="http://schemas.microsoft.com/office/drawing/2014/main" id="{42D618DE-E86E-47B7-8532-A042D41F510E}"/>
              </a:ext>
            </a:extLst>
          </p:cNvPr>
          <p:cNvSpPr>
            <a:spLocks noGrp="1"/>
          </p:cNvSpPr>
          <p:nvPr>
            <p:ph idx="1"/>
          </p:nvPr>
        </p:nvSpPr>
        <p:spPr>
          <a:xfrm>
            <a:off x="457199" y="2027465"/>
            <a:ext cx="7620001" cy="3877576"/>
          </a:xfrm>
        </p:spPr>
        <p:txBody>
          <a:bodyPr/>
          <a:lstStyle/>
          <a:p>
            <a:pPr>
              <a:lnSpc>
                <a:spcPct val="114000"/>
              </a:lnSpc>
            </a:pPr>
            <a:r>
              <a:rPr lang="en-GB" sz="2800" dirty="0"/>
              <a:t>The International Council for Science (ICSU) is a non-governmental organization with a global membership of </a:t>
            </a:r>
          </a:p>
          <a:p>
            <a:pPr marL="457200" indent="-457200">
              <a:lnSpc>
                <a:spcPct val="114000"/>
              </a:lnSpc>
              <a:buFont typeface="Arial" panose="020B0604020202020204" pitchFamily="34" charset="0"/>
              <a:buChar char="•"/>
            </a:pPr>
            <a:r>
              <a:rPr lang="en-GB" sz="2800" b="1" dirty="0"/>
              <a:t>National scientific bodies</a:t>
            </a:r>
            <a:br>
              <a:rPr lang="en-GB" sz="2800" dirty="0"/>
            </a:br>
            <a:r>
              <a:rPr lang="en-GB" sz="2800" dirty="0"/>
              <a:t>(122 Members, representing 142 countries)</a:t>
            </a:r>
          </a:p>
          <a:p>
            <a:pPr marL="457200" indent="-457200">
              <a:lnSpc>
                <a:spcPct val="114000"/>
              </a:lnSpc>
              <a:buFont typeface="Arial" panose="020B0604020202020204" pitchFamily="34" charset="0"/>
              <a:buChar char="•"/>
            </a:pPr>
            <a:r>
              <a:rPr lang="en-GB" sz="2800" b="1" dirty="0"/>
              <a:t>International Scientific Unions </a:t>
            </a:r>
            <a:br>
              <a:rPr lang="en-GB" sz="2800" b="1" dirty="0"/>
            </a:br>
            <a:r>
              <a:rPr lang="en-GB" sz="2800" dirty="0"/>
              <a:t>(31 Members)</a:t>
            </a:r>
          </a:p>
        </p:txBody>
      </p:sp>
    </p:spTree>
    <p:extLst>
      <p:ext uri="{BB962C8B-B14F-4D97-AF65-F5344CB8AC3E}">
        <p14:creationId xmlns:p14="http://schemas.microsoft.com/office/powerpoint/2010/main" val="1848426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722536" cy="1143000"/>
          </a:xfrm>
        </p:spPr>
        <p:txBody>
          <a:bodyPr/>
          <a:lstStyle/>
          <a:p>
            <a:r>
              <a:rPr lang="en-GB" b="1" dirty="0"/>
              <a:t>Strategic Targets</a:t>
            </a:r>
          </a:p>
        </p:txBody>
      </p:sp>
      <p:sp>
        <p:nvSpPr>
          <p:cNvPr id="3" name="Content Placeholder 2"/>
          <p:cNvSpPr>
            <a:spLocks noGrp="1"/>
          </p:cNvSpPr>
          <p:nvPr>
            <p:ph idx="1"/>
          </p:nvPr>
        </p:nvSpPr>
        <p:spPr>
          <a:xfrm>
            <a:off x="457200" y="1600200"/>
            <a:ext cx="6636936" cy="4525963"/>
          </a:xfrm>
        </p:spPr>
        <p:txBody>
          <a:bodyPr/>
          <a:lstStyle/>
          <a:p>
            <a:pPr marL="514350" indent="-514350">
              <a:buFont typeface="+mj-lt"/>
              <a:buAutoNum type="arabicPeriod"/>
            </a:pPr>
            <a:r>
              <a:rPr lang="en-GB" dirty="0"/>
              <a:t>Improve the </a:t>
            </a:r>
            <a:r>
              <a:rPr lang="en-GB" b="1" dirty="0"/>
              <a:t>trust</a:t>
            </a:r>
            <a:r>
              <a:rPr lang="en-GB" dirty="0"/>
              <a:t> in and </a:t>
            </a:r>
            <a:r>
              <a:rPr lang="en-GB" b="1" dirty="0"/>
              <a:t>quality</a:t>
            </a:r>
            <a:br>
              <a:rPr lang="en-GB" dirty="0"/>
            </a:br>
            <a:r>
              <a:rPr lang="en-GB" dirty="0"/>
              <a:t>of open Scientific Data Services</a:t>
            </a:r>
          </a:p>
          <a:p>
            <a:pPr marL="514350" indent="-514350">
              <a:buFont typeface="+mj-lt"/>
              <a:buAutoNum type="arabicPeriod"/>
            </a:pPr>
            <a:r>
              <a:rPr lang="en-GB" dirty="0"/>
              <a:t>Nurture active disciplinary and multidisciplinary </a:t>
            </a:r>
            <a:r>
              <a:rPr lang="en-GB" b="1" dirty="0"/>
              <a:t>scientific data services communities</a:t>
            </a:r>
          </a:p>
          <a:p>
            <a:pPr marL="514350" indent="-514350">
              <a:buFont typeface="+mj-lt"/>
              <a:buAutoNum type="arabicPeriod"/>
            </a:pPr>
            <a:r>
              <a:rPr lang="en-GB" dirty="0"/>
              <a:t>Make trusted data services an integral part of </a:t>
            </a:r>
            <a:r>
              <a:rPr lang="en-GB" b="1" dirty="0"/>
              <a:t>international collaborative scientific research</a:t>
            </a:r>
          </a:p>
        </p:txBody>
      </p:sp>
      <p:pic>
        <p:nvPicPr>
          <p:cNvPr id="4" name="Content Placeholder 12">
            <a:extLst>
              <a:ext uri="{FF2B5EF4-FFF2-40B4-BE49-F238E27FC236}">
                <a16:creationId xmlns:a16="http://schemas.microsoft.com/office/drawing/2014/main" id="{D2A01C58-CDBA-4F3E-A0FE-CCD3D5E88E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4136" y="1730394"/>
            <a:ext cx="1885873" cy="26669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92905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ltLang="ja-JP" b="1" dirty="0"/>
              <a:t>WDS Goals</a:t>
            </a:r>
            <a:endParaRPr lang="en-GB" b="1" dirty="0"/>
          </a:p>
        </p:txBody>
      </p:sp>
      <p:sp>
        <p:nvSpPr>
          <p:cNvPr id="11" name="Content Placeholder 10"/>
          <p:cNvSpPr>
            <a:spLocks noGrp="1"/>
          </p:cNvSpPr>
          <p:nvPr>
            <p:ph idx="1"/>
          </p:nvPr>
        </p:nvSpPr>
        <p:spPr>
          <a:xfrm>
            <a:off x="457200" y="1417638"/>
            <a:ext cx="8246125" cy="4884010"/>
          </a:xfrm>
        </p:spPr>
        <p:txBody>
          <a:bodyPr>
            <a:normAutofit fontScale="70000" lnSpcReduction="20000"/>
          </a:bodyPr>
          <a:lstStyle/>
          <a:p>
            <a:pPr marL="180000" indent="-180000">
              <a:lnSpc>
                <a:spcPct val="124000"/>
              </a:lnSpc>
              <a:buFont typeface="Arial" panose="020B0604020202020204" pitchFamily="34" charset="0"/>
              <a:buChar char="•"/>
            </a:pPr>
            <a:r>
              <a:rPr lang="en-US" altLang="ja-JP" sz="4300" dirty="0"/>
              <a:t>Enable universal and equitable (full and open) access to </a:t>
            </a:r>
            <a:r>
              <a:rPr lang="en-US" altLang="ja-JP" sz="4300" b="1" dirty="0">
                <a:solidFill>
                  <a:schemeClr val="accent4">
                    <a:lumMod val="75000"/>
                  </a:schemeClr>
                </a:solidFill>
              </a:rPr>
              <a:t>quality-assured</a:t>
            </a:r>
            <a:r>
              <a:rPr lang="en-US" altLang="ja-JP" sz="4300" dirty="0">
                <a:solidFill>
                  <a:srgbClr val="FF0000"/>
                </a:solidFill>
              </a:rPr>
              <a:t> </a:t>
            </a:r>
            <a:r>
              <a:rPr lang="en-US" altLang="ja-JP" sz="4300" dirty="0"/>
              <a:t>scientific data, data services, products and information</a:t>
            </a:r>
          </a:p>
          <a:p>
            <a:pPr marL="180000" indent="-180000">
              <a:lnSpc>
                <a:spcPct val="124000"/>
              </a:lnSpc>
              <a:buFont typeface="Arial" panose="020B0604020202020204" pitchFamily="34" charset="0"/>
              <a:buChar char="•"/>
            </a:pPr>
            <a:r>
              <a:rPr lang="en-US" altLang="ja-JP" sz="4300" dirty="0"/>
              <a:t>Ensure</a:t>
            </a:r>
            <a:r>
              <a:rPr lang="en-US" altLang="ja-JP" sz="4300" dirty="0">
                <a:solidFill>
                  <a:srgbClr val="FF0000"/>
                </a:solidFill>
              </a:rPr>
              <a:t> </a:t>
            </a:r>
            <a:r>
              <a:rPr lang="en-US" altLang="ja-JP" sz="4300" b="1" dirty="0">
                <a:solidFill>
                  <a:schemeClr val="accent4">
                    <a:lumMod val="75000"/>
                  </a:schemeClr>
                </a:solidFill>
              </a:rPr>
              <a:t>long-term </a:t>
            </a:r>
            <a:r>
              <a:rPr lang="en-US" altLang="ja-JP" sz="4300" dirty="0"/>
              <a:t>data stewardship</a:t>
            </a:r>
          </a:p>
          <a:p>
            <a:pPr marL="180000" indent="-180000">
              <a:lnSpc>
                <a:spcPct val="124000"/>
              </a:lnSpc>
              <a:buFont typeface="Arial" panose="020B0604020202020204" pitchFamily="34" charset="0"/>
              <a:buChar char="•"/>
            </a:pPr>
            <a:r>
              <a:rPr lang="en-US" altLang="ja-JP" sz="4300" dirty="0"/>
              <a:t>Foster compliance to agreed-upon </a:t>
            </a:r>
            <a:r>
              <a:rPr lang="en-US" altLang="ja-JP" sz="4300" b="1" dirty="0">
                <a:solidFill>
                  <a:schemeClr val="accent4">
                    <a:lumMod val="75000"/>
                  </a:schemeClr>
                </a:solidFill>
              </a:rPr>
              <a:t>data standards and conventions</a:t>
            </a:r>
          </a:p>
          <a:p>
            <a:pPr marL="180000" indent="-180000">
              <a:lnSpc>
                <a:spcPct val="124000"/>
              </a:lnSpc>
              <a:buFont typeface="Arial" panose="020B0604020202020204" pitchFamily="34" charset="0"/>
              <a:buChar char="•"/>
            </a:pPr>
            <a:r>
              <a:rPr lang="en-US" altLang="ja-JP" sz="4300" dirty="0"/>
              <a:t>Provide </a:t>
            </a:r>
            <a:r>
              <a:rPr lang="en-US" altLang="ja-JP" sz="4300" b="1" dirty="0">
                <a:solidFill>
                  <a:schemeClr val="accent4">
                    <a:lumMod val="75000"/>
                  </a:schemeClr>
                </a:solidFill>
              </a:rPr>
              <a:t>mechanisms to facilitate and improve access </a:t>
            </a:r>
            <a:r>
              <a:rPr lang="en-US" altLang="ja-JP" sz="4300" dirty="0"/>
              <a:t>to data and data</a:t>
            </a:r>
            <a:br>
              <a:rPr lang="en-US" altLang="ja-JP" sz="4300" dirty="0"/>
            </a:br>
            <a:r>
              <a:rPr lang="en-US" altLang="ja-JP" sz="4300" dirty="0"/>
              <a:t>products</a:t>
            </a:r>
          </a:p>
          <a:p>
            <a:endParaRPr lang="en-GB" dirty="0"/>
          </a:p>
        </p:txBody>
      </p:sp>
      <p:sp>
        <p:nvSpPr>
          <p:cNvPr id="3" name="Date Placeholder 2"/>
          <p:cNvSpPr>
            <a:spLocks noGrp="1"/>
          </p:cNvSpPr>
          <p:nvPr>
            <p:ph type="dt" sz="half" idx="2"/>
          </p:nvPr>
        </p:nvSpPr>
        <p:spPr/>
        <p:txBody>
          <a:bodyPr/>
          <a:lstStyle/>
          <a:p>
            <a:pPr defTabSz="457200" eaLnBrk="1" hangingPunct="1"/>
            <a:r>
              <a:rPr lang="en-US">
                <a:solidFill>
                  <a:srgbClr val="EEECE1"/>
                </a:solidFill>
              </a:rPr>
              <a:t>7/12/2015</a:t>
            </a:r>
            <a:endParaRPr lang="en-GB" dirty="0">
              <a:solidFill>
                <a:srgbClr val="EEECE1"/>
              </a:solidFill>
            </a:endParaRPr>
          </a:p>
        </p:txBody>
      </p:sp>
    </p:spTree>
    <p:extLst>
      <p:ext uri="{BB962C8B-B14F-4D97-AF65-F5344CB8AC3E}">
        <p14:creationId xmlns:p14="http://schemas.microsoft.com/office/powerpoint/2010/main" val="1668654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115301" cy="1143000"/>
          </a:xfrm>
        </p:spPr>
        <p:txBody>
          <a:bodyPr/>
          <a:lstStyle/>
          <a:p>
            <a:r>
              <a:rPr lang="en-GB" b="1" dirty="0"/>
              <a:t>WDS Membership</a:t>
            </a:r>
            <a:r>
              <a:rPr lang="en-GB" dirty="0"/>
              <a:t> </a:t>
            </a:r>
            <a:r>
              <a:rPr lang="en-GB" sz="2800" dirty="0"/>
              <a:t>(June 2017)</a:t>
            </a:r>
            <a:endParaRPr lang="en-GB" dirty="0"/>
          </a:p>
        </p:txBody>
      </p:sp>
      <p:sp>
        <p:nvSpPr>
          <p:cNvPr id="3" name="Content Placeholder 2"/>
          <p:cNvSpPr>
            <a:spLocks noGrp="1"/>
          </p:cNvSpPr>
          <p:nvPr>
            <p:ph idx="1"/>
          </p:nvPr>
        </p:nvSpPr>
        <p:spPr>
          <a:xfrm>
            <a:off x="251520" y="1417638"/>
            <a:ext cx="8641958" cy="4002087"/>
          </a:xfrm>
        </p:spPr>
        <p:txBody>
          <a:bodyPr/>
          <a:lstStyle/>
          <a:p>
            <a:r>
              <a:rPr lang="en-GB" dirty="0"/>
              <a:t> </a:t>
            </a:r>
          </a:p>
        </p:txBody>
      </p:sp>
      <p:graphicFrame>
        <p:nvGraphicFramePr>
          <p:cNvPr id="5" name="Content Placeholder 3"/>
          <p:cNvGraphicFramePr>
            <a:graphicFrameLocks/>
          </p:cNvGraphicFramePr>
          <p:nvPr>
            <p:extLst>
              <p:ext uri="{D42A27DB-BD31-4B8C-83A1-F6EECF244321}">
                <p14:modId xmlns:p14="http://schemas.microsoft.com/office/powerpoint/2010/main" val="4143903816"/>
              </p:ext>
            </p:extLst>
          </p:nvPr>
        </p:nvGraphicFramePr>
        <p:xfrm>
          <a:off x="229486" y="1557936"/>
          <a:ext cx="8711505" cy="3745575"/>
        </p:xfrm>
        <a:graphic>
          <a:graphicData uri="http://schemas.openxmlformats.org/drawingml/2006/table">
            <a:tbl>
              <a:tblPr bandRow="1">
                <a:tableStyleId>{073A0DAA-6AF3-43AB-8588-CEC1D06C72B9}</a:tableStyleId>
              </a:tblPr>
              <a:tblGrid>
                <a:gridCol w="1986476">
                  <a:extLst>
                    <a:ext uri="{9D8B030D-6E8A-4147-A177-3AD203B41FA5}">
                      <a16:colId xmlns:a16="http://schemas.microsoft.com/office/drawing/2014/main" val="20000"/>
                    </a:ext>
                  </a:extLst>
                </a:gridCol>
                <a:gridCol w="6725029">
                  <a:extLst>
                    <a:ext uri="{9D8B030D-6E8A-4147-A177-3AD203B41FA5}">
                      <a16:colId xmlns:a16="http://schemas.microsoft.com/office/drawing/2014/main" val="20001"/>
                    </a:ext>
                  </a:extLst>
                </a:gridCol>
              </a:tblGrid>
              <a:tr h="1196551">
                <a:tc>
                  <a:txBody>
                    <a:bodyPr/>
                    <a:lstStyle/>
                    <a:p>
                      <a:r>
                        <a:rPr lang="en-GB" sz="2100" b="1" i="0" noProof="0" dirty="0">
                          <a:latin typeface="Helvetica Neue LT Std 35 Thin"/>
                        </a:rPr>
                        <a:t>69 Regular</a:t>
                      </a:r>
                    </a:p>
                  </a:txBody>
                  <a:tcPr marL="84470" marR="84470" marT="39621" marB="3962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100" noProof="0" dirty="0">
                          <a:latin typeface="Helvetica Neue LT Std 35 Thin"/>
                        </a:rPr>
                        <a:t>Organizations that are data stewards and/or</a:t>
                      </a:r>
                      <a:r>
                        <a:rPr lang="en-GB" sz="2100" baseline="0" noProof="0" dirty="0">
                          <a:latin typeface="Helvetica Neue LT Std 35 Thin"/>
                        </a:rPr>
                        <a:t> </a:t>
                      </a:r>
                      <a:r>
                        <a:rPr lang="en-GB" sz="2100" noProof="0" dirty="0">
                          <a:latin typeface="Helvetica Neue LT Std 35 Thin"/>
                        </a:rPr>
                        <a:t>data analysis services: </a:t>
                      </a:r>
                      <a:r>
                        <a:rPr lang="en-GB" sz="2100" b="1" noProof="0" dirty="0">
                          <a:latin typeface="Helvetica Neue LT Std 35 Thin"/>
                        </a:rPr>
                        <a:t>certified Trustworthy Data Repositories </a:t>
                      </a:r>
                      <a:r>
                        <a:rPr lang="en-GB" sz="2100" noProof="0" dirty="0">
                          <a:latin typeface="Helvetica Neue LT Std 35 Thin"/>
                        </a:rPr>
                        <a:t>(</a:t>
                      </a:r>
                      <a:r>
                        <a:rPr lang="en-GB" sz="2100" noProof="0" dirty="0" err="1">
                          <a:latin typeface="Helvetica Neue LT Std 35 Thin"/>
                        </a:rPr>
                        <a:t>DataFirst</a:t>
                      </a:r>
                      <a:r>
                        <a:rPr lang="en-GB" sz="2100" noProof="0" dirty="0">
                          <a:latin typeface="Helvetica Neue LT Std 35 Thin"/>
                        </a:rPr>
                        <a:t>, PANGAEA, DANS, GBIF… )</a:t>
                      </a:r>
                      <a:endParaRPr lang="en-GB" sz="2100" b="0" noProof="0" dirty="0">
                        <a:latin typeface="Helvetica Neue LT Std 35 Thin"/>
                      </a:endParaRPr>
                    </a:p>
                  </a:txBody>
                  <a:tcPr marL="84470" marR="84470" marT="39621" marB="39621"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1196551">
                <a:tc>
                  <a:txBody>
                    <a:bodyPr/>
                    <a:lstStyle/>
                    <a:p>
                      <a:r>
                        <a:rPr lang="en-GB" sz="2100" b="1" i="0" noProof="0" dirty="0">
                          <a:latin typeface="Helvetica Neue LT Std 35 Thin"/>
                        </a:rPr>
                        <a:t>11 Networks</a:t>
                      </a:r>
                    </a:p>
                  </a:txBody>
                  <a:tcPr marL="84470" marR="84470" marT="39621" marB="39621" anchor="ctr">
                    <a:lnL w="12700" cap="flat" cmpd="sng" algn="ctr">
                      <a:solidFill>
                        <a:schemeClr val="tx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100" kern="1200" dirty="0">
                          <a:effectLst/>
                          <a:latin typeface="Helvetica Neue LT Std 35 Thin"/>
                        </a:rPr>
                        <a:t>Umbrella bodies, groups of data stewardship organizations: </a:t>
                      </a:r>
                      <a:r>
                        <a:rPr lang="en-GB" sz="2100" b="1" kern="1200" dirty="0">
                          <a:effectLst/>
                          <a:latin typeface="Helvetica Neue LT Std 35 Thin"/>
                        </a:rPr>
                        <a:t>accredited</a:t>
                      </a:r>
                      <a:r>
                        <a:rPr lang="en-GB" sz="2100" kern="1200" dirty="0">
                          <a:effectLst/>
                          <a:latin typeface="Helvetica Neue LT Std 35 Thin"/>
                        </a:rPr>
                        <a:t> </a:t>
                      </a:r>
                      <a:r>
                        <a:rPr lang="en-GB" sz="2100" b="1" noProof="0" dirty="0">
                          <a:latin typeface="Helvetica Neue LT Std 35 Thin"/>
                        </a:rPr>
                        <a:t>Trustworthy Data Networks </a:t>
                      </a:r>
                      <a:r>
                        <a:rPr lang="en-GB" sz="2100" noProof="0" dirty="0">
                          <a:latin typeface="Helvetica Neue LT Std 35 Thin"/>
                        </a:rPr>
                        <a:t> (NASA-ESDIS, NERC-EDC, IODE,</a:t>
                      </a:r>
                      <a:r>
                        <a:rPr lang="en-GB" sz="2100" baseline="0" noProof="0" dirty="0">
                          <a:latin typeface="Helvetica Neue LT Std 35 Thin"/>
                        </a:rPr>
                        <a:t> IVOA...)</a:t>
                      </a:r>
                      <a:endParaRPr lang="en-GB" sz="2100" b="0" noProof="0" dirty="0">
                        <a:latin typeface="Helvetica Neue LT Std 35 Thin"/>
                      </a:endParaRPr>
                    </a:p>
                  </a:txBody>
                  <a:tcPr marL="84470" marR="84470" marT="39621" marB="39621"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687612">
                <a:tc>
                  <a:txBody>
                    <a:bodyPr/>
                    <a:lstStyle/>
                    <a:p>
                      <a:r>
                        <a:rPr lang="en-GB" sz="2100" b="1" i="0" noProof="0" dirty="0">
                          <a:latin typeface="Helvetica Neue LT Std 35 Thin"/>
                        </a:rPr>
                        <a:t>  8 Partners</a:t>
                      </a:r>
                    </a:p>
                  </a:txBody>
                  <a:tcPr marL="84470" marR="84470" marT="39621" marB="39621" anchor="ctr">
                    <a:lnL w="12700" cap="flat" cmpd="sng" algn="ctr">
                      <a:solidFill>
                        <a:schemeClr val="tx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100" noProof="0" dirty="0">
                          <a:latin typeface="Helvetica Neue LT Std 35 Thin"/>
                        </a:rPr>
                        <a:t>Contribute support to WDS Membership </a:t>
                      </a:r>
                      <a:br>
                        <a:rPr lang="en-GB" sz="2100" noProof="0" dirty="0">
                          <a:latin typeface="Helvetica Neue LT Std 35 Thin"/>
                        </a:rPr>
                      </a:br>
                      <a:r>
                        <a:rPr lang="en-GB" sz="2100" noProof="0" dirty="0">
                          <a:latin typeface="Helvetica Neue LT Std 35 Thin"/>
                        </a:rPr>
                        <a:t>(</a:t>
                      </a:r>
                      <a:r>
                        <a:rPr lang="en-GB" sz="2100" noProof="0" dirty="0" err="1">
                          <a:latin typeface="Helvetica Neue LT Std 35 Thin"/>
                        </a:rPr>
                        <a:t>DataCite</a:t>
                      </a:r>
                      <a:r>
                        <a:rPr lang="en-GB" sz="2100" noProof="0" dirty="0">
                          <a:latin typeface="Helvetica Neue LT Std 35 Thin"/>
                        </a:rPr>
                        <a:t>, ORCID, IEDRO…)</a:t>
                      </a:r>
                      <a:endParaRPr lang="en-GB" sz="2100" b="1" noProof="0" dirty="0">
                        <a:solidFill>
                          <a:schemeClr val="accent6"/>
                        </a:solidFill>
                        <a:latin typeface="Helvetica Neue LT Std 35 Thin"/>
                      </a:endParaRPr>
                    </a:p>
                  </a:txBody>
                  <a:tcPr marL="84470" marR="84470" marT="39621" marB="39621"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633151">
                <a:tc>
                  <a:txBody>
                    <a:bodyPr/>
                    <a:lstStyle/>
                    <a:p>
                      <a:r>
                        <a:rPr lang="en-GB" sz="2100" b="1" i="0" noProof="0" dirty="0">
                          <a:latin typeface="Helvetica Neue LT Std 35 Thin"/>
                        </a:rPr>
                        <a:t>18 Associates</a:t>
                      </a:r>
                    </a:p>
                  </a:txBody>
                  <a:tcPr marL="84470" marR="84470" marT="39621" marB="39621"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100" noProof="0" dirty="0">
                          <a:latin typeface="Helvetica Neue LT Std 35 Thin"/>
                        </a:rPr>
                        <a:t>Interested in the WDS endeavour</a:t>
                      </a:r>
                      <a:endParaRPr lang="en-GB" sz="2100" b="1" noProof="0" dirty="0">
                        <a:solidFill>
                          <a:schemeClr val="accent6"/>
                        </a:solidFill>
                        <a:latin typeface="Helvetica Neue LT Std 35 Thin"/>
                      </a:endParaRPr>
                    </a:p>
                  </a:txBody>
                  <a:tcPr marL="84470" marR="84470" marT="39621" marB="39621"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4207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193497" cy="1143000"/>
          </a:xfrm>
        </p:spPr>
        <p:txBody>
          <a:bodyPr/>
          <a:lstStyle/>
          <a:p>
            <a:r>
              <a:rPr lang="en-GB" b="1" dirty="0"/>
              <a:t>Disciplinary coverage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722" y="2941673"/>
            <a:ext cx="1170280" cy="29074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0199" y="3171802"/>
            <a:ext cx="1699396" cy="64026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0043" y="4145191"/>
            <a:ext cx="1536725" cy="54361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69343" y="2906526"/>
            <a:ext cx="1527943" cy="322566"/>
          </a:xfrm>
          <a:prstGeom prst="rect">
            <a:avLst/>
          </a:prstGeom>
        </p:spPr>
      </p:pic>
      <p:pic>
        <p:nvPicPr>
          <p:cNvPr id="2050" name="Picture 2" descr="Incorporated Research Institutions for Seismology (IRIS), Data Services logo&#10;                                       title string:Incorporated Research Institutions for Seismology (IRIS), Data Services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34050" y="4824316"/>
            <a:ext cx="916647" cy="73007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DC - Geoinformatics and Sustainable Development logo&#10;                                       title string:WDC - Geoinformatics and Sustainable Development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83529" y="3989494"/>
            <a:ext cx="2854093" cy="78370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SRIC - WDC Soils logo&#10;                                       title string:ISRIC - WDC Soils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10808" y="1234250"/>
            <a:ext cx="811129" cy="770573"/>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1667124" y="5239157"/>
            <a:ext cx="2164937" cy="594630"/>
            <a:chOff x="2714399" y="4668873"/>
            <a:chExt cx="3453956" cy="948677"/>
          </a:xfrm>
        </p:grpSpPr>
        <p:sp>
          <p:nvSpPr>
            <p:cNvPr id="8" name="Rectangle 7"/>
            <p:cNvSpPr/>
            <p:nvPr/>
          </p:nvSpPr>
          <p:spPr>
            <a:xfrm>
              <a:off x="2714399" y="4668873"/>
              <a:ext cx="3453956" cy="948677"/>
            </a:xfrm>
            <a:prstGeom prst="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2056" name="Picture 8" descr="Ho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12602" y="4803651"/>
              <a:ext cx="3257550" cy="714375"/>
            </a:xfrm>
            <a:prstGeom prst="rect">
              <a:avLst/>
            </a:prstGeom>
            <a:noFill/>
            <a:extLst>
              <a:ext uri="{909E8E84-426E-40DD-AFC4-6F175D3DCCD1}">
                <a14:hiddenFill xmlns:a14="http://schemas.microsoft.com/office/drawing/2010/main">
                  <a:solidFill>
                    <a:srgbClr val="FFFFFF"/>
                  </a:solidFill>
                </a14:hiddenFill>
              </a:ext>
            </a:extLst>
          </p:spPr>
        </p:pic>
      </p:grpSp>
      <p:pic>
        <p:nvPicPr>
          <p:cNvPr id="2058" name="Picture 10" descr="CD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53563" y="5961570"/>
            <a:ext cx="1010580" cy="540417"/>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World Glacier Monitoring Service, Zurich logo&#10;                                       title string:World Glacier Monitoring Service, Zurich logo"/>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82962" y="3466404"/>
            <a:ext cx="1851088" cy="447599"/>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Chinese Astronomical Data Center logo&#10;                                       title string:Chinese Astronomical Data Center logo"/>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34442" y="2966677"/>
            <a:ext cx="1602969" cy="420451"/>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WDC - Renewable Resources and Environment logo&#10;                                       title string:WDC - Renewable Resources and Environment 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64348" y="2354923"/>
            <a:ext cx="1215207" cy="308782"/>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Image result for iers log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2509" y="3643523"/>
            <a:ext cx="610410" cy="792595"/>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PANGAEA - Data Publisher for Earth &amp; Environmental Science logo&#10;                                       title string:PANGAEA - Data Publisher for Earth &amp; Environmental Science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214689" y="4906452"/>
            <a:ext cx="1058753" cy="737656"/>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International Service of Geomagnetic Indices logo&#10;                                       title string:International Service of Geomagnetic Indices logo"/>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543515" y="2540456"/>
            <a:ext cx="827207" cy="979798"/>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Interdisciplinary Earth Data Alliance (IEDA)"/>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830941" y="1657234"/>
            <a:ext cx="1556978" cy="460679"/>
          </a:xfrm>
          <a:prstGeom prst="rect">
            <a:avLst/>
          </a:prstGeom>
          <a:noFill/>
          <a:extLst>
            <a:ext uri="{909E8E84-426E-40DD-AFC4-6F175D3DCCD1}">
              <a14:hiddenFill xmlns:a14="http://schemas.microsoft.com/office/drawing/2010/main">
                <a:solidFill>
                  <a:srgbClr val="FFFFFF"/>
                </a:solidFill>
              </a14:hiddenFill>
            </a:ext>
          </a:extLst>
        </p:spPr>
      </p:pic>
      <p:pic>
        <p:nvPicPr>
          <p:cNvPr id="2076" name="Picture 28" descr="Image result for nsidc logo"/>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138780" y="5777360"/>
            <a:ext cx="1031410" cy="808073"/>
          </a:xfrm>
          <a:prstGeom prst="rect">
            <a:avLst/>
          </a:prstGeom>
          <a:noFill/>
          <a:extLst>
            <a:ext uri="{909E8E84-426E-40DD-AFC4-6F175D3DCCD1}">
              <a14:hiddenFill xmlns:a14="http://schemas.microsoft.com/office/drawing/2010/main">
                <a:solidFill>
                  <a:srgbClr val="FFFFFF"/>
                </a:solidFill>
              </a14:hiddenFill>
            </a:ext>
          </a:extLst>
        </p:spPr>
      </p:pic>
      <p:pic>
        <p:nvPicPr>
          <p:cNvPr id="2078" name="Picture 30" descr="Oak Ridge National Laboratory Distributed Active Archive Center (ORNL DAAC) logo&#10;                                       title string:Oak Ridge National Laboratory Distributed Active Archive Center (ORNL DAAC) logo"/>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99939" y="4634059"/>
            <a:ext cx="846111" cy="846111"/>
          </a:xfrm>
          <a:prstGeom prst="rect">
            <a:avLst/>
          </a:prstGeom>
          <a:noFill/>
          <a:extLst>
            <a:ext uri="{909E8E84-426E-40DD-AFC4-6F175D3DCCD1}">
              <a14:hiddenFill xmlns:a14="http://schemas.microsoft.com/office/drawing/2010/main">
                <a:solidFill>
                  <a:srgbClr val="FFFFFF"/>
                </a:solidFill>
              </a14:hiddenFill>
            </a:ext>
          </a:extLst>
        </p:spPr>
      </p:pic>
      <p:pic>
        <p:nvPicPr>
          <p:cNvPr id="2080" name="Picture 32" descr="The Language Archive"/>
          <p:cNvPicPr>
            <a:picLocks noChangeAspect="1" noChangeArrowheads="1"/>
          </p:cNvPicPr>
          <p:nvPr/>
        </p:nvPicPr>
        <p:blipFill rotWithShape="1">
          <a:blip r:embed="rId20">
            <a:extLst>
              <a:ext uri="{28A0092B-C50C-407E-A947-70E740481C1C}">
                <a14:useLocalDpi xmlns:a14="http://schemas.microsoft.com/office/drawing/2010/main" val="0"/>
              </a:ext>
            </a:extLst>
          </a:blip>
          <a:srcRect l="44682"/>
          <a:stretch/>
        </p:blipFill>
        <p:spPr bwMode="auto">
          <a:xfrm>
            <a:off x="6212205" y="3628205"/>
            <a:ext cx="1884906" cy="721574"/>
          </a:xfrm>
          <a:prstGeom prst="rect">
            <a:avLst/>
          </a:prstGeom>
          <a:noFill/>
          <a:extLst>
            <a:ext uri="{909E8E84-426E-40DD-AFC4-6F175D3DCCD1}">
              <a14:hiddenFill xmlns:a14="http://schemas.microsoft.com/office/drawing/2010/main">
                <a:solidFill>
                  <a:srgbClr val="FFFFFF"/>
                </a:solidFill>
              </a14:hiddenFill>
            </a:ext>
          </a:extLst>
        </p:spPr>
      </p:pic>
      <p:pic>
        <p:nvPicPr>
          <p:cNvPr id="2082" name="Picture 34" descr="https://www.datafirst.uct.ac.za/images/logo.pn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365691" y="2242176"/>
            <a:ext cx="1939957" cy="317448"/>
          </a:xfrm>
          <a:prstGeom prst="rect">
            <a:avLst/>
          </a:prstGeom>
          <a:noFill/>
          <a:extLst>
            <a:ext uri="{909E8E84-426E-40DD-AFC4-6F175D3DCCD1}">
              <a14:hiddenFill xmlns:a14="http://schemas.microsoft.com/office/drawing/2010/main">
                <a:solidFill>
                  <a:srgbClr val="FFFFFF"/>
                </a:solidFill>
              </a14:hiddenFill>
            </a:ext>
          </a:extLst>
        </p:spPr>
      </p:pic>
      <p:pic>
        <p:nvPicPr>
          <p:cNvPr id="2084" name="Picture 36" descr="Socioeconomic Data and Applications Center (SEDAC) logo&#10;                                       title string:Socioeconomic Data and Applications Center (SEDAC) logo"/>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406445" y="1292595"/>
            <a:ext cx="1462354" cy="779123"/>
          </a:xfrm>
          <a:prstGeom prst="rect">
            <a:avLst/>
          </a:prstGeom>
          <a:noFill/>
          <a:extLst>
            <a:ext uri="{909E8E84-426E-40DD-AFC4-6F175D3DCCD1}">
              <a14:hiddenFill xmlns:a14="http://schemas.microsoft.com/office/drawing/2010/main">
                <a:solidFill>
                  <a:srgbClr val="FFFFFF"/>
                </a:solidFill>
              </a14:hiddenFill>
            </a:ext>
          </a:extLst>
        </p:spPr>
      </p:pic>
      <p:pic>
        <p:nvPicPr>
          <p:cNvPr id="2086" name="Picture 38" descr="UNAVCO Logo"/>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548077" y="1687847"/>
            <a:ext cx="1369514" cy="314733"/>
          </a:xfrm>
          <a:prstGeom prst="rect">
            <a:avLst/>
          </a:prstGeom>
          <a:noFill/>
          <a:extLst>
            <a:ext uri="{909E8E84-426E-40DD-AFC4-6F175D3DCCD1}">
              <a14:hiddenFill xmlns:a14="http://schemas.microsoft.com/office/drawing/2010/main">
                <a:solidFill>
                  <a:srgbClr val="FFFFFF"/>
                </a:solidFill>
              </a14:hiddenFill>
            </a:ext>
          </a:extLst>
        </p:spPr>
      </p:pic>
      <p:pic>
        <p:nvPicPr>
          <p:cNvPr id="2088" name="Picture 40" descr="Permanent Service for Mean Sea Level (PSMSL) logo&#10;                                       title string:Permanent Service for Mean Sea Level (PSMSL) logo"/>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852013" y="1954245"/>
            <a:ext cx="1185258" cy="592629"/>
          </a:xfrm>
          <a:prstGeom prst="rect">
            <a:avLst/>
          </a:prstGeom>
          <a:noFill/>
          <a:extLst>
            <a:ext uri="{909E8E84-426E-40DD-AFC4-6F175D3DCCD1}">
              <a14:hiddenFill xmlns:a14="http://schemas.microsoft.com/office/drawing/2010/main">
                <a:solidFill>
                  <a:srgbClr val="FFFFFF"/>
                </a:solidFill>
              </a14:hiddenFill>
            </a:ext>
          </a:extLst>
        </p:spPr>
      </p:pic>
      <p:pic>
        <p:nvPicPr>
          <p:cNvPr id="2090" name="Picture 42" descr="Swedish National Data Service logo&#10;                                       title string:Swedish National Data Service logo"/>
          <p:cNvPicPr>
            <a:picLocks noChangeAspect="1" noChangeArrowheads="1"/>
          </p:cNvPicPr>
          <p:nvPr/>
        </p:nvPicPr>
        <p:blipFill rotWithShape="1">
          <a:blip r:embed="rId25">
            <a:extLst>
              <a:ext uri="{28A0092B-C50C-407E-A947-70E740481C1C}">
                <a14:useLocalDpi xmlns:a14="http://schemas.microsoft.com/office/drawing/2010/main" val="0"/>
              </a:ext>
            </a:extLst>
          </a:blip>
          <a:srcRect t="19329" b="17488"/>
          <a:stretch/>
        </p:blipFill>
        <p:spPr bwMode="auto">
          <a:xfrm>
            <a:off x="703238" y="6031728"/>
            <a:ext cx="3611600" cy="439550"/>
          </a:xfrm>
          <a:prstGeom prst="rect">
            <a:avLst/>
          </a:prstGeom>
          <a:noFill/>
          <a:extLst>
            <a:ext uri="{909E8E84-426E-40DD-AFC4-6F175D3DCCD1}">
              <a14:hiddenFill xmlns:a14="http://schemas.microsoft.com/office/drawing/2010/main">
                <a:solidFill>
                  <a:srgbClr val="FFFFFF"/>
                </a:solidFill>
              </a14:hiddenFill>
            </a:ext>
          </a:extLst>
        </p:spPr>
      </p:pic>
      <p:pic>
        <p:nvPicPr>
          <p:cNvPr id="2092" name="Picture 44" descr="Ocean Networks Canada"/>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rot="377421">
            <a:off x="7071951" y="4541501"/>
            <a:ext cx="746048" cy="746048"/>
          </a:xfrm>
          <a:prstGeom prst="rect">
            <a:avLst/>
          </a:prstGeom>
          <a:noFill/>
          <a:extLst>
            <a:ext uri="{909E8E84-426E-40DD-AFC4-6F175D3DCCD1}">
              <a14:hiddenFill xmlns:a14="http://schemas.microsoft.com/office/drawing/2010/main">
                <a:solidFill>
                  <a:srgbClr val="FFFFFF"/>
                </a:solidFill>
              </a14:hiddenFill>
            </a:ext>
          </a:extLst>
        </p:spPr>
      </p:pic>
      <p:pic>
        <p:nvPicPr>
          <p:cNvPr id="2094" name="Picture 46" descr="http://www.iode.org/templates/iode_2015/images/iodelogo.gif"/>
          <p:cNvPicPr>
            <a:picLocks noChangeAspect="1" noChangeArrowheads="1"/>
          </p:cNvPicPr>
          <p:nvPr/>
        </p:nvPicPr>
        <p:blipFill rotWithShape="1">
          <a:blip r:embed="rId27">
            <a:extLst>
              <a:ext uri="{28A0092B-C50C-407E-A947-70E740481C1C}">
                <a14:useLocalDpi xmlns:a14="http://schemas.microsoft.com/office/drawing/2010/main" val="0"/>
              </a:ext>
            </a:extLst>
          </a:blip>
          <a:srcRect r="70852"/>
          <a:stretch/>
        </p:blipFill>
        <p:spPr bwMode="auto">
          <a:xfrm>
            <a:off x="447901" y="1793589"/>
            <a:ext cx="1139697" cy="350274"/>
          </a:xfrm>
          <a:prstGeom prst="rect">
            <a:avLst/>
          </a:prstGeom>
          <a:noFill/>
          <a:extLst>
            <a:ext uri="{909E8E84-426E-40DD-AFC4-6F175D3DCCD1}">
              <a14:hiddenFill xmlns:a14="http://schemas.microsoft.com/office/drawing/2010/main">
                <a:solidFill>
                  <a:srgbClr val="FFFFFF"/>
                </a:solidFill>
              </a14:hiddenFill>
            </a:ext>
          </a:extLst>
        </p:spPr>
      </p:pic>
      <p:pic>
        <p:nvPicPr>
          <p:cNvPr id="2096" name="Picture 48" descr="NERC Environmental Data Centres logo&#10;                                       title string:NERC Environmental Data Centres logo"/>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056367" y="2458687"/>
            <a:ext cx="1648476" cy="331047"/>
          </a:xfrm>
          <a:prstGeom prst="rect">
            <a:avLst/>
          </a:prstGeom>
          <a:noFill/>
          <a:extLst>
            <a:ext uri="{909E8E84-426E-40DD-AFC4-6F175D3DCCD1}">
              <a14:hiddenFill xmlns:a14="http://schemas.microsoft.com/office/drawing/2010/main">
                <a:solidFill>
                  <a:srgbClr val="FFFFFF"/>
                </a:solidFill>
              </a14:hiddenFill>
            </a:ext>
          </a:extLst>
        </p:spPr>
      </p:pic>
      <p:pic>
        <p:nvPicPr>
          <p:cNvPr id="2098" name="Picture 50" descr="http://www.intermagnet.org/images/NewSplash.gif"/>
          <p:cNvPicPr>
            <a:picLocks noChangeAspect="1" noChangeArrowheads="1"/>
          </p:cNvPicPr>
          <p:nvPr/>
        </p:nvPicPr>
        <p:blipFill rotWithShape="1">
          <a:blip r:embed="rId29">
            <a:extLst>
              <a:ext uri="{28A0092B-C50C-407E-A947-70E740481C1C}">
                <a14:useLocalDpi xmlns:a14="http://schemas.microsoft.com/office/drawing/2010/main" val="0"/>
              </a:ext>
            </a:extLst>
          </a:blip>
          <a:srcRect l="24429" r="30673" b="32267"/>
          <a:stretch/>
        </p:blipFill>
        <p:spPr bwMode="auto">
          <a:xfrm>
            <a:off x="8106054" y="4176550"/>
            <a:ext cx="855019" cy="72990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30"/>
          <a:stretch>
            <a:fillRect/>
          </a:stretch>
        </p:blipFill>
        <p:spPr>
          <a:xfrm>
            <a:off x="0" y="1234250"/>
            <a:ext cx="9144000" cy="5715000"/>
          </a:xfrm>
          <a:prstGeom prst="rect">
            <a:avLst/>
          </a:prstGeom>
        </p:spPr>
      </p:pic>
    </p:spTree>
    <p:extLst>
      <p:ext uri="{BB962C8B-B14F-4D97-AF65-F5344CB8AC3E}">
        <p14:creationId xmlns:p14="http://schemas.microsoft.com/office/powerpoint/2010/main" val="2677856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7968343" cy="1143000"/>
          </a:xfrm>
        </p:spPr>
        <p:txBody>
          <a:bodyPr/>
          <a:lstStyle/>
          <a:p>
            <a:r>
              <a:rPr lang="en-GB" b="1" dirty="0"/>
              <a:t>International Coordination</a:t>
            </a:r>
          </a:p>
        </p:txBody>
      </p:sp>
      <p:pic>
        <p:nvPicPr>
          <p:cNvPr id="42" name="Picture 4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0319" y="4011649"/>
            <a:ext cx="1694279" cy="1273308"/>
          </a:xfrm>
          <a:prstGeom prst="rect">
            <a:avLst/>
          </a:prstGeom>
        </p:spPr>
      </p:pic>
      <p:pic>
        <p:nvPicPr>
          <p:cNvPr id="4" name="Picture 3">
            <a:extLst>
              <a:ext uri="{FF2B5EF4-FFF2-40B4-BE49-F238E27FC236}">
                <a16:creationId xmlns:a16="http://schemas.microsoft.com/office/drawing/2014/main" id="{C3DC4EE4-9E29-41E0-85DD-F5451131C675}"/>
              </a:ext>
            </a:extLst>
          </p:cNvPr>
          <p:cNvPicPr>
            <a:picLocks noChangeAspect="1"/>
          </p:cNvPicPr>
          <p:nvPr/>
        </p:nvPicPr>
        <p:blipFill>
          <a:blip r:embed="rId4"/>
          <a:stretch>
            <a:fillRect/>
          </a:stretch>
        </p:blipFill>
        <p:spPr>
          <a:xfrm>
            <a:off x="1972201" y="2449475"/>
            <a:ext cx="2408523" cy="1538584"/>
          </a:xfrm>
          <a:prstGeom prst="rect">
            <a:avLst/>
          </a:prstGeom>
        </p:spPr>
      </p:pic>
      <p:pic>
        <p:nvPicPr>
          <p:cNvPr id="6" name="Picture 5">
            <a:extLst>
              <a:ext uri="{FF2B5EF4-FFF2-40B4-BE49-F238E27FC236}">
                <a16:creationId xmlns:a16="http://schemas.microsoft.com/office/drawing/2014/main" id="{2AF46656-5E74-4B50-BE65-05477A64ACE4}"/>
              </a:ext>
            </a:extLst>
          </p:cNvPr>
          <p:cNvPicPr>
            <a:picLocks noChangeAspect="1"/>
          </p:cNvPicPr>
          <p:nvPr/>
        </p:nvPicPr>
        <p:blipFill>
          <a:blip r:embed="rId5"/>
          <a:stretch>
            <a:fillRect/>
          </a:stretch>
        </p:blipFill>
        <p:spPr>
          <a:xfrm>
            <a:off x="4641794" y="2736625"/>
            <a:ext cx="1530615" cy="1182380"/>
          </a:xfrm>
          <a:prstGeom prst="rect">
            <a:avLst/>
          </a:prstGeom>
        </p:spPr>
      </p:pic>
      <p:pic>
        <p:nvPicPr>
          <p:cNvPr id="8" name="Picture 7">
            <a:extLst>
              <a:ext uri="{FF2B5EF4-FFF2-40B4-BE49-F238E27FC236}">
                <a16:creationId xmlns:a16="http://schemas.microsoft.com/office/drawing/2014/main" id="{734DB0AA-205D-41DF-BDEB-5EFDFD3A50A1}"/>
              </a:ext>
            </a:extLst>
          </p:cNvPr>
          <p:cNvPicPr>
            <a:picLocks noChangeAspect="1"/>
          </p:cNvPicPr>
          <p:nvPr/>
        </p:nvPicPr>
        <p:blipFill>
          <a:blip r:embed="rId6"/>
          <a:stretch>
            <a:fillRect/>
          </a:stretch>
        </p:blipFill>
        <p:spPr>
          <a:xfrm>
            <a:off x="994315" y="4029920"/>
            <a:ext cx="1088191" cy="1036371"/>
          </a:xfrm>
          <a:prstGeom prst="rect">
            <a:avLst/>
          </a:prstGeom>
        </p:spPr>
      </p:pic>
      <p:pic>
        <p:nvPicPr>
          <p:cNvPr id="10" name="Picture 9">
            <a:extLst>
              <a:ext uri="{FF2B5EF4-FFF2-40B4-BE49-F238E27FC236}">
                <a16:creationId xmlns:a16="http://schemas.microsoft.com/office/drawing/2014/main" id="{1B2196BA-F0CC-44DB-B35F-DC2B637BC402}"/>
              </a:ext>
            </a:extLst>
          </p:cNvPr>
          <p:cNvPicPr>
            <a:picLocks noChangeAspect="1"/>
          </p:cNvPicPr>
          <p:nvPr/>
        </p:nvPicPr>
        <p:blipFill>
          <a:blip r:embed="rId7"/>
          <a:stretch>
            <a:fillRect/>
          </a:stretch>
        </p:blipFill>
        <p:spPr>
          <a:xfrm>
            <a:off x="6672411" y="3988059"/>
            <a:ext cx="887911" cy="887911"/>
          </a:xfrm>
          <a:prstGeom prst="rect">
            <a:avLst/>
          </a:prstGeom>
        </p:spPr>
      </p:pic>
      <p:pic>
        <p:nvPicPr>
          <p:cNvPr id="12" name="Picture 11">
            <a:extLst>
              <a:ext uri="{FF2B5EF4-FFF2-40B4-BE49-F238E27FC236}">
                <a16:creationId xmlns:a16="http://schemas.microsoft.com/office/drawing/2014/main" id="{2D261471-5476-440F-B20C-E158CD1D83DA}"/>
              </a:ext>
            </a:extLst>
          </p:cNvPr>
          <p:cNvPicPr>
            <a:picLocks noChangeAspect="1"/>
          </p:cNvPicPr>
          <p:nvPr/>
        </p:nvPicPr>
        <p:blipFill>
          <a:blip r:embed="rId8"/>
          <a:stretch>
            <a:fillRect/>
          </a:stretch>
        </p:blipFill>
        <p:spPr>
          <a:xfrm>
            <a:off x="609578" y="2109834"/>
            <a:ext cx="1857667" cy="847197"/>
          </a:xfrm>
          <a:prstGeom prst="rect">
            <a:avLst/>
          </a:prstGeom>
        </p:spPr>
      </p:pic>
      <p:pic>
        <p:nvPicPr>
          <p:cNvPr id="14" name="Picture 13">
            <a:extLst>
              <a:ext uri="{FF2B5EF4-FFF2-40B4-BE49-F238E27FC236}">
                <a16:creationId xmlns:a16="http://schemas.microsoft.com/office/drawing/2014/main" id="{E1D48318-B398-4749-8B4C-FAEAA72D7982}"/>
              </a:ext>
            </a:extLst>
          </p:cNvPr>
          <p:cNvPicPr>
            <a:picLocks noChangeAspect="1"/>
          </p:cNvPicPr>
          <p:nvPr/>
        </p:nvPicPr>
        <p:blipFill>
          <a:blip r:embed="rId9"/>
          <a:stretch>
            <a:fillRect/>
          </a:stretch>
        </p:blipFill>
        <p:spPr>
          <a:xfrm>
            <a:off x="5440831" y="5377707"/>
            <a:ext cx="2324005" cy="749679"/>
          </a:xfrm>
          <a:prstGeom prst="rect">
            <a:avLst/>
          </a:prstGeom>
        </p:spPr>
      </p:pic>
      <p:pic>
        <p:nvPicPr>
          <p:cNvPr id="16" name="Picture 15">
            <a:extLst>
              <a:ext uri="{FF2B5EF4-FFF2-40B4-BE49-F238E27FC236}">
                <a16:creationId xmlns:a16="http://schemas.microsoft.com/office/drawing/2014/main" id="{58C728A3-08B9-40A0-A13D-872D002841CC}"/>
              </a:ext>
            </a:extLst>
          </p:cNvPr>
          <p:cNvPicPr>
            <a:picLocks noChangeAspect="1"/>
          </p:cNvPicPr>
          <p:nvPr/>
        </p:nvPicPr>
        <p:blipFill>
          <a:blip r:embed="rId10"/>
          <a:stretch>
            <a:fillRect/>
          </a:stretch>
        </p:blipFill>
        <p:spPr>
          <a:xfrm>
            <a:off x="2424480" y="5752546"/>
            <a:ext cx="1528395" cy="471727"/>
          </a:xfrm>
          <a:prstGeom prst="rect">
            <a:avLst/>
          </a:prstGeom>
        </p:spPr>
      </p:pic>
      <p:pic>
        <p:nvPicPr>
          <p:cNvPr id="18" name="Picture 17">
            <a:extLst>
              <a:ext uri="{FF2B5EF4-FFF2-40B4-BE49-F238E27FC236}">
                <a16:creationId xmlns:a16="http://schemas.microsoft.com/office/drawing/2014/main" id="{52BAACD9-D1B0-4B1E-8AF2-BDD62E457569}"/>
              </a:ext>
            </a:extLst>
          </p:cNvPr>
          <p:cNvPicPr>
            <a:picLocks noChangeAspect="1"/>
          </p:cNvPicPr>
          <p:nvPr/>
        </p:nvPicPr>
        <p:blipFill>
          <a:blip r:embed="rId11"/>
          <a:stretch>
            <a:fillRect/>
          </a:stretch>
        </p:blipFill>
        <p:spPr>
          <a:xfrm>
            <a:off x="9737832" y="5752547"/>
            <a:ext cx="150952" cy="106098"/>
          </a:xfrm>
          <a:prstGeom prst="rect">
            <a:avLst/>
          </a:prstGeom>
        </p:spPr>
      </p:pic>
      <p:pic>
        <p:nvPicPr>
          <p:cNvPr id="20" name="Picture 19">
            <a:extLst>
              <a:ext uri="{FF2B5EF4-FFF2-40B4-BE49-F238E27FC236}">
                <a16:creationId xmlns:a16="http://schemas.microsoft.com/office/drawing/2014/main" id="{AF6AAB30-5A64-4791-8468-20ECC7FBDC55}"/>
              </a:ext>
            </a:extLst>
          </p:cNvPr>
          <p:cNvPicPr>
            <a:picLocks noChangeAspect="1"/>
          </p:cNvPicPr>
          <p:nvPr/>
        </p:nvPicPr>
        <p:blipFill>
          <a:blip r:embed="rId11"/>
          <a:stretch>
            <a:fillRect/>
          </a:stretch>
        </p:blipFill>
        <p:spPr>
          <a:xfrm>
            <a:off x="6509419" y="2005595"/>
            <a:ext cx="1091032" cy="766844"/>
          </a:xfrm>
          <a:prstGeom prst="rect">
            <a:avLst/>
          </a:prstGeom>
        </p:spPr>
      </p:pic>
      <p:pic>
        <p:nvPicPr>
          <p:cNvPr id="22" name="Picture 21">
            <a:extLst>
              <a:ext uri="{FF2B5EF4-FFF2-40B4-BE49-F238E27FC236}">
                <a16:creationId xmlns:a16="http://schemas.microsoft.com/office/drawing/2014/main" id="{FBE4BC48-9AF8-43A0-B478-8A3449F4203B}"/>
              </a:ext>
            </a:extLst>
          </p:cNvPr>
          <p:cNvPicPr>
            <a:picLocks noChangeAspect="1"/>
          </p:cNvPicPr>
          <p:nvPr/>
        </p:nvPicPr>
        <p:blipFill>
          <a:blip r:embed="rId12"/>
          <a:stretch>
            <a:fillRect/>
          </a:stretch>
        </p:blipFill>
        <p:spPr>
          <a:xfrm>
            <a:off x="5224598" y="1497708"/>
            <a:ext cx="612126" cy="612126"/>
          </a:xfrm>
          <a:prstGeom prst="rect">
            <a:avLst/>
          </a:prstGeom>
        </p:spPr>
      </p:pic>
      <p:pic>
        <p:nvPicPr>
          <p:cNvPr id="24" name="Picture 23">
            <a:extLst>
              <a:ext uri="{FF2B5EF4-FFF2-40B4-BE49-F238E27FC236}">
                <a16:creationId xmlns:a16="http://schemas.microsoft.com/office/drawing/2014/main" id="{AE01CC4F-6F8F-4DBD-8E6F-F64852A18C72}"/>
              </a:ext>
            </a:extLst>
          </p:cNvPr>
          <p:cNvPicPr>
            <a:picLocks noChangeAspect="1"/>
          </p:cNvPicPr>
          <p:nvPr/>
        </p:nvPicPr>
        <p:blipFill>
          <a:blip r:embed="rId13"/>
          <a:stretch>
            <a:fillRect/>
          </a:stretch>
        </p:blipFill>
        <p:spPr>
          <a:xfrm>
            <a:off x="2905684" y="1562029"/>
            <a:ext cx="1646219" cy="483484"/>
          </a:xfrm>
          <a:prstGeom prst="rect">
            <a:avLst/>
          </a:prstGeom>
        </p:spPr>
      </p:pic>
    </p:spTree>
    <p:extLst>
      <p:ext uri="{BB962C8B-B14F-4D97-AF65-F5344CB8AC3E}">
        <p14:creationId xmlns:p14="http://schemas.microsoft.com/office/powerpoint/2010/main" val="3365685899"/>
      </p:ext>
    </p:extLst>
  </p:cSld>
  <p:clrMapOvr>
    <a:masterClrMapping/>
  </p:clrMapOvr>
</p:sld>
</file>

<file path=ppt/theme/theme1.xml><?xml version="1.0" encoding="utf-8"?>
<a:theme xmlns:a="http://schemas.openxmlformats.org/drawingml/2006/main" name="ICSU-WDS">
  <a:themeElements>
    <a:clrScheme name="ISCU">
      <a:dk1>
        <a:sysClr val="windowText" lastClr="000000"/>
      </a:dk1>
      <a:lt1>
        <a:sysClr val="window" lastClr="FFFFFF"/>
      </a:lt1>
      <a:dk2>
        <a:srgbClr val="1F497D"/>
      </a:dk2>
      <a:lt2>
        <a:srgbClr val="EEECE1"/>
      </a:lt2>
      <a:accent1>
        <a:srgbClr val="00264D"/>
      </a:accent1>
      <a:accent2>
        <a:srgbClr val="FF4600"/>
      </a:accent2>
      <a:accent3>
        <a:srgbClr val="0148BB"/>
      </a:accent3>
      <a:accent4>
        <a:srgbClr val="CC383A"/>
      </a:accent4>
      <a:accent5>
        <a:srgbClr val="4BACC6"/>
      </a:accent5>
      <a:accent6>
        <a:srgbClr val="F79646"/>
      </a:accent6>
      <a:hlink>
        <a:srgbClr val="FF3C00"/>
      </a:hlink>
      <a:folHlink>
        <a:srgbClr val="FF8400"/>
      </a:folHlink>
    </a:clrScheme>
    <a:fontScheme name="Inspiration">
      <a:majorFont>
        <a:latin typeface="News Gothic MT"/>
        <a:ea typeface=""/>
        <a:cs typeface=""/>
        <a:font script="Jpan" typeface="メイリオ"/>
        <a:font script="Hans" typeface="宋体"/>
        <a:font script="Hant" typeface="新細明體"/>
      </a:majorFont>
      <a:minorFont>
        <a:latin typeface="News Gothic MT"/>
        <a:ea typeface=""/>
        <a:cs typeface=""/>
        <a:font script="Jpan" typeface="メイリオ"/>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ICSU-WDS</Template>
  <TotalTime>1155</TotalTime>
  <Words>528</Words>
  <Application>Microsoft Office PowerPoint</Application>
  <PresentationFormat>On-screen Show (4:3)</PresentationFormat>
  <Paragraphs>47</Paragraphs>
  <Slides>7</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ＭＳ Ｐゴシック</vt:lpstr>
      <vt:lpstr>Arial</vt:lpstr>
      <vt:lpstr>Calibri</vt:lpstr>
      <vt:lpstr>Courier New</vt:lpstr>
      <vt:lpstr>Helvetica Neue LT Std 35 Thin</vt:lpstr>
      <vt:lpstr>Helvetica Neue LT Std 45 Light</vt:lpstr>
      <vt:lpstr>News Gothic MT</vt:lpstr>
      <vt:lpstr>Times</vt:lpstr>
      <vt:lpstr>ICSU-WDS</vt:lpstr>
      <vt:lpstr>ICSU World Data System</vt:lpstr>
      <vt:lpstr>International Council for Science</vt:lpstr>
      <vt:lpstr>Strategic Targets</vt:lpstr>
      <vt:lpstr>WDS Goals</vt:lpstr>
      <vt:lpstr>WDS Membership (June 2017)</vt:lpstr>
      <vt:lpstr>Disciplinary coverage</vt:lpstr>
      <vt:lpstr>International Coordination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ICSU World Data System</dc:title>
  <dc:creator>Rorie Edmunds</dc:creator>
  <cp:lastModifiedBy>Areg</cp:lastModifiedBy>
  <cp:revision>104</cp:revision>
  <dcterms:created xsi:type="dcterms:W3CDTF">2014-07-30T08:36:56Z</dcterms:created>
  <dcterms:modified xsi:type="dcterms:W3CDTF">2017-06-29T20:42:56Z</dcterms:modified>
</cp:coreProperties>
</file>