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  <p:sldMasterId id="2147485490" r:id="rId2"/>
    <p:sldMasterId id="2147488676" r:id="rId3"/>
    <p:sldMasterId id="2147489397" r:id="rId4"/>
    <p:sldMasterId id="2147489433" r:id="rId5"/>
    <p:sldMasterId id="2147489532" r:id="rId6"/>
  </p:sldMasterIdLst>
  <p:notesMasterIdLst>
    <p:notesMasterId r:id="rId32"/>
  </p:notesMasterIdLst>
  <p:handoutMasterIdLst>
    <p:handoutMasterId r:id="rId33"/>
  </p:handoutMasterIdLst>
  <p:sldIdLst>
    <p:sldId id="2833" r:id="rId7"/>
    <p:sldId id="2798" r:id="rId8"/>
    <p:sldId id="2799" r:id="rId9"/>
    <p:sldId id="2800" r:id="rId10"/>
    <p:sldId id="2803" r:id="rId11"/>
    <p:sldId id="2808" r:id="rId12"/>
    <p:sldId id="2801" r:id="rId13"/>
    <p:sldId id="2805" r:id="rId14"/>
    <p:sldId id="2829" r:id="rId15"/>
    <p:sldId id="2830" r:id="rId16"/>
    <p:sldId id="2831" r:id="rId17"/>
    <p:sldId id="2832" r:id="rId18"/>
    <p:sldId id="2810" r:id="rId19"/>
    <p:sldId id="2809" r:id="rId20"/>
    <p:sldId id="2827" r:id="rId21"/>
    <p:sldId id="2795" r:id="rId22"/>
    <p:sldId id="2806" r:id="rId23"/>
    <p:sldId id="2811" r:id="rId24"/>
    <p:sldId id="2812" r:id="rId25"/>
    <p:sldId id="2813" r:id="rId26"/>
    <p:sldId id="2814" r:id="rId27"/>
    <p:sldId id="2815" r:id="rId28"/>
    <p:sldId id="2816" r:id="rId29"/>
    <p:sldId id="2818" r:id="rId30"/>
    <p:sldId id="2820" r:id="rId31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5566BB"/>
    <a:srgbClr val="5B6CBE"/>
    <a:srgbClr val="3959A1"/>
    <a:srgbClr val="496CBE"/>
    <a:srgbClr val="1E04BC"/>
    <a:srgbClr val="4964B7"/>
    <a:srgbClr val="496CB3"/>
    <a:srgbClr val="4960B3"/>
    <a:srgbClr val="2305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97" autoAdjust="0"/>
    <p:restoredTop sz="94676" autoAdjust="0"/>
  </p:normalViewPr>
  <p:slideViewPr>
    <p:cSldViewPr>
      <p:cViewPr varScale="1">
        <p:scale>
          <a:sx n="66" d="100"/>
          <a:sy n="66" d="100"/>
        </p:scale>
        <p:origin x="560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3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67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84" tIns="46242" rIns="92484" bIns="46242" numCol="1" anchor="t" anchorCtr="0" compatLnSpc="1">
            <a:prstTxWarp prst="textNoShape">
              <a:avLst/>
            </a:prstTxWarp>
          </a:bodyPr>
          <a:lstStyle>
            <a:lvl1pPr defTabSz="925513" eaLnBrk="1" hangingPunct="1">
              <a:defRPr sz="1200">
                <a:latin typeface="Symbol" pitchFamily="18" charset="2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8588" y="0"/>
            <a:ext cx="30114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84" tIns="46242" rIns="92484" bIns="46242" numCol="1" anchor="t" anchorCtr="0" compatLnSpc="1">
            <a:prstTxWarp prst="textNoShape">
              <a:avLst/>
            </a:prstTxWarp>
          </a:bodyPr>
          <a:lstStyle>
            <a:lvl1pPr algn="r" defTabSz="925513" eaLnBrk="1" hangingPunct="1">
              <a:defRPr sz="1200">
                <a:latin typeface="Symbol" pitchFamily="18" charset="2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5700"/>
            <a:ext cx="30114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84" tIns="46242" rIns="92484" bIns="46242" numCol="1" anchor="b" anchorCtr="0" compatLnSpc="1">
            <a:prstTxWarp prst="textNoShape">
              <a:avLst/>
            </a:prstTxWarp>
          </a:bodyPr>
          <a:lstStyle>
            <a:lvl1pPr defTabSz="925513" eaLnBrk="1" hangingPunct="1">
              <a:defRPr sz="1200">
                <a:latin typeface="Symbol" pitchFamily="18" charset="2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8588" y="8775700"/>
            <a:ext cx="30114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84" tIns="46242" rIns="92484" bIns="46242" numCol="1" anchor="b" anchorCtr="0" compatLnSpc="1">
            <a:prstTxWarp prst="textNoShape">
              <a:avLst/>
            </a:prstTxWarp>
          </a:bodyPr>
          <a:lstStyle>
            <a:lvl1pPr algn="r" defTabSz="925513" eaLnBrk="1" hangingPunct="1">
              <a:defRPr sz="1200">
                <a:latin typeface="Symbol" pitchFamily="18" charset="2"/>
                <a:cs typeface="+mn-cs"/>
              </a:defRPr>
            </a:lvl1pPr>
          </a:lstStyle>
          <a:p>
            <a:pPr>
              <a:defRPr/>
            </a:pPr>
            <a:fld id="{CAB66405-41C3-46D3-8C29-29A18A2E03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7435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39D5C93-44E6-4EB6-8D81-1092F3BDC5C3}" type="datetimeFigureOut">
              <a:rPr lang="en-US"/>
              <a:pPr>
                <a:defRPr/>
              </a:pPr>
              <a:t>6/27/2017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2DB32C5-449C-438D-9640-B7B8DCE367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749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DB32C5-449C-438D-9640-B7B8DCE367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DB32C5-449C-438D-9640-B7B8DCE367E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34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35D66-A772-447C-AF9C-F3B0362AD5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BA1AB-EFEA-452B-BA5E-CB97F160A8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70B01-AB22-4767-955E-83ADE123A7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Georgi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Georgi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Georgi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3673475" cy="3748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3075" y="2057400"/>
            <a:ext cx="3673475" cy="3748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Georgi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Georgi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Georgi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Georgi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Georgi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B81D7-29AD-46E6-AF69-FB9724858B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Georgi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Georgi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96975"/>
            <a:ext cx="2058988" cy="46085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96975"/>
            <a:ext cx="6029325" cy="46085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Georgi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C9852-6F28-40D4-9E40-C1534458ED3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969A3-CF9E-46F0-BA34-746F2283BB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42DC0-7617-4A5F-9F3D-AD04525863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AC033-187B-4A4E-AF91-EEE7D195AF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6A1F3-9B42-43C6-A7DD-6179EDA826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D018F-CC0A-4CA0-A77E-197C328820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19556-1947-434D-AAED-4C7903FAB4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10F1D-355A-40A8-92BF-AC10F6FA00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415DC-9ABC-4A9E-8D8B-FE4C91E2E45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CBE81-59F4-41AD-8548-FFD8212D55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97B29-2EDF-427D-98BE-7947A25B081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3DF59-80B1-4AD0-8C81-A2EA81F655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100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38100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5C757-B21B-4BFE-8FF2-3D7C4382BC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Georgi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5116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Georgi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6129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Georgi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50916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3673475" cy="3748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3075" y="2057400"/>
            <a:ext cx="3673475" cy="3748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Georgi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6691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Georgi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8768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66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270FF9-451F-416B-A8E8-2F6D919548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Georgi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1666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Georgi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544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Georgi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3893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Georgi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74490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Georgi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5098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96975"/>
            <a:ext cx="2058988" cy="46085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96975"/>
            <a:ext cx="6029325" cy="46085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Georgi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83007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35D66-A772-447C-AF9C-F3B0362AD5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B81D7-29AD-46E6-AF69-FB9724858B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10F1D-355A-40A8-92BF-AC10F6FA00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66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270FF9-451F-416B-A8E8-2F6D919548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8A45E-36A4-43C5-B472-086E3A7657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8A45E-36A4-43C5-B472-086E3A7657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9F4E9-B0DA-4F30-BCDF-B0A58A16F6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6D2FF-B9B4-41AF-BEDD-013C2268AC1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0E34F-ACFE-4E38-A53B-3D4AAC0A37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D8BF4-0207-403D-AEC3-768BF3A8F2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BA1AB-EFEA-452B-BA5E-CB97F160A8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70B01-AB22-4767-955E-83ADE123A71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E90119-CB6B-4270-8F6A-317289E8080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6795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A2046-48C4-48BB-8081-B464B8E8AE3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00389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ABB01B-535E-41CD-B8C6-D28AFFB80DCB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274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9F4E9-B0DA-4F30-BCDF-B0A58A16F6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4A57F3-FAE2-4D66-A669-5616FBB28066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76264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F00A0B-04AF-44E3-90D9-F9654CBE68B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5669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E48FD4-07DF-4769-A1EE-F4EB08AB7FD2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1888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A63D15-D052-40E1-B638-FF00A6269D77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9759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92ED00-FF67-475E-810F-20E1EF85AA3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52990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41301F-9340-4522-BC02-3ABD1E27FAE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073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146576-3715-46F8-BB23-1FDAC61C201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04739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BAE698-65DF-4CEE-B378-A527F90B131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39490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77724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924300"/>
            <a:ext cx="77724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82D96F-6A07-441E-B377-7ACBED60D290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23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6D2FF-B9B4-41AF-BEDD-013C2268AC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0E34F-ACFE-4E38-A53B-3D4AAC0A37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D8BF4-0207-403D-AEC3-768BF3A8F2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876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0668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717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17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17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004917C3-43B1-46D2-9E92-FB63348434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271" r:id="rId1"/>
    <p:sldLayoutId id="2147488272" r:id="rId2"/>
    <p:sldLayoutId id="2147488273" r:id="rId3"/>
    <p:sldLayoutId id="2147488274" r:id="rId4"/>
    <p:sldLayoutId id="2147488275" r:id="rId5"/>
    <p:sldLayoutId id="2147488276" r:id="rId6"/>
    <p:sldLayoutId id="2147488277" r:id="rId7"/>
    <p:sldLayoutId id="2147488278" r:id="rId8"/>
    <p:sldLayoutId id="2147488279" r:id="rId9"/>
    <p:sldLayoutId id="2147488280" r:id="rId10"/>
    <p:sldLayoutId id="214748828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u="none">
          <a:solidFill>
            <a:srgbClr val="1E04B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1E04BC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1E04BC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1E04BC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1E04BC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u="sng">
          <a:solidFill>
            <a:srgbClr val="1E04BC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u="sng">
          <a:solidFill>
            <a:srgbClr val="1E04BC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u="sng">
          <a:solidFill>
            <a:srgbClr val="1E04BC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u="sng">
          <a:solidFill>
            <a:srgbClr val="1E04BC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Meiryo" pitchFamily="34" charset="-128"/>
          <a:ea typeface="Meiryo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Meiryo" pitchFamily="34" charset="-128"/>
          <a:ea typeface="Meiryo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Meiryo" pitchFamily="34" charset="-128"/>
          <a:ea typeface="Meiryo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Meiryo" pitchFamily="34" charset="-128"/>
          <a:ea typeface="Meiryo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Meiryo" pitchFamily="34" charset="-128"/>
          <a:ea typeface="Meiryo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96975"/>
            <a:ext cx="8229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57400"/>
            <a:ext cx="7499350" cy="374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425" r:id="rId1"/>
    <p:sldLayoutId id="2147488426" r:id="rId2"/>
    <p:sldLayoutId id="2147488427" r:id="rId3"/>
    <p:sldLayoutId id="2147488428" r:id="rId4"/>
    <p:sldLayoutId id="2147488429" r:id="rId5"/>
    <p:sldLayoutId id="2147488430" r:id="rId6"/>
    <p:sldLayoutId id="2147488431" r:id="rId7"/>
    <p:sldLayoutId id="2147488432" r:id="rId8"/>
    <p:sldLayoutId id="2147488433" r:id="rId9"/>
    <p:sldLayoutId id="2147488434" r:id="rId10"/>
    <p:sldLayoutId id="2147488435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Arial" charset="0"/>
        </a:defRPr>
      </a:lvl9pPr>
    </p:titleStyle>
    <p:bodyStyle>
      <a:lvl1pPr marL="274638" indent="-274638" algn="l" rtl="0" eaLnBrk="0" fontAlgn="base" hangingPunct="0">
        <a:spcBef>
          <a:spcPct val="20000"/>
        </a:spcBef>
        <a:spcAft>
          <a:spcPct val="4000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+mn-ea"/>
          <a:cs typeface="+mn-cs"/>
        </a:defRPr>
      </a:lvl2pPr>
      <a:lvl3pPr marL="1147763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A6FB3808-A689-4B5B-9EBD-897EF18602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677" r:id="rId1"/>
    <p:sldLayoutId id="2147488678" r:id="rId2"/>
    <p:sldLayoutId id="2147488679" r:id="rId3"/>
    <p:sldLayoutId id="2147488680" r:id="rId4"/>
    <p:sldLayoutId id="2147488681" r:id="rId5"/>
    <p:sldLayoutId id="2147488682" r:id="rId6"/>
    <p:sldLayoutId id="2147488683" r:id="rId7"/>
    <p:sldLayoutId id="2147488684" r:id="rId8"/>
    <p:sldLayoutId id="2147488685" r:id="rId9"/>
    <p:sldLayoutId id="2147488686" r:id="rId10"/>
    <p:sldLayoutId id="2147488687" r:id="rId11"/>
    <p:sldLayoutId id="214748868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0000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000099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000099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000099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000099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u="sng">
          <a:solidFill>
            <a:srgbClr val="000099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u="sng">
          <a:solidFill>
            <a:srgbClr val="000099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u="sng">
          <a:solidFill>
            <a:srgbClr val="000099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u="sng">
          <a:solidFill>
            <a:srgbClr val="000099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46037"/>
            <a:ext cx="8229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14400"/>
            <a:ext cx="8229600" cy="489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0149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398" r:id="rId1"/>
    <p:sldLayoutId id="2147489399" r:id="rId2"/>
    <p:sldLayoutId id="2147489400" r:id="rId3"/>
    <p:sldLayoutId id="2147489401" r:id="rId4"/>
    <p:sldLayoutId id="2147489402" r:id="rId5"/>
    <p:sldLayoutId id="2147489403" r:id="rId6"/>
    <p:sldLayoutId id="2147489404" r:id="rId7"/>
    <p:sldLayoutId id="2147489405" r:id="rId8"/>
    <p:sldLayoutId id="2147489406" r:id="rId9"/>
    <p:sldLayoutId id="2147489407" r:id="rId10"/>
    <p:sldLayoutId id="2147489408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Meiryo" panose="020B0604030504040204" pitchFamily="34" charset="-128"/>
          <a:ea typeface="Meiryo" panose="020B0604030504040204" pitchFamily="34" charset="-128"/>
          <a:cs typeface="Meiryo" panose="020B0604030504040204" pitchFamily="3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Arial" charset="0"/>
        </a:defRPr>
      </a:lvl9pPr>
    </p:titleStyle>
    <p:bodyStyle>
      <a:lvl1pPr marL="274638" indent="-274638" algn="l" rtl="0" eaLnBrk="0" fontAlgn="base" hangingPunct="0">
        <a:spcBef>
          <a:spcPct val="20000"/>
        </a:spcBef>
        <a:spcAft>
          <a:spcPct val="40000"/>
        </a:spcAft>
        <a:buChar char="•"/>
        <a:defRPr sz="3200">
          <a:solidFill>
            <a:schemeClr val="tx1"/>
          </a:solidFill>
          <a:latin typeface="Meiryo" panose="020B0604030504040204" pitchFamily="34" charset="-128"/>
          <a:ea typeface="Meiryo" panose="020B0604030504040204" pitchFamily="34" charset="-128"/>
          <a:cs typeface="Meiryo" panose="020B0604030504040204" pitchFamily="34" charset="-128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har char="–"/>
        <a:defRPr sz="3200">
          <a:solidFill>
            <a:schemeClr val="tx1"/>
          </a:solidFill>
          <a:latin typeface="Meiryo" panose="020B0604030504040204" pitchFamily="34" charset="-128"/>
          <a:ea typeface="Meiryo" panose="020B0604030504040204" pitchFamily="34" charset="-128"/>
          <a:cs typeface="Meiryo" panose="020B0604030504040204" pitchFamily="34" charset="-128"/>
        </a:defRPr>
      </a:lvl2pPr>
      <a:lvl3pPr marL="1147763" indent="-2286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Meiryo" panose="020B0604030504040204" pitchFamily="34" charset="-128"/>
          <a:ea typeface="Meiryo" panose="020B0604030504040204" pitchFamily="34" charset="-128"/>
          <a:cs typeface="Meiryo" panose="020B060403050404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Meiryo" panose="020B0604030504040204" pitchFamily="34" charset="-128"/>
          <a:ea typeface="Meiryo" panose="020B0604030504040204" pitchFamily="34" charset="-128"/>
          <a:cs typeface="Meiryo" panose="020B060403050404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Meiryo" panose="020B0604030504040204" pitchFamily="34" charset="-128"/>
          <a:ea typeface="Meiryo" panose="020B0604030504040204" pitchFamily="34" charset="-128"/>
          <a:cs typeface="Meiryo" panose="020B060403050404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876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0668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717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717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717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004917C3-43B1-46D2-9E92-FB63348434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434" r:id="rId1"/>
    <p:sldLayoutId id="2147489435" r:id="rId2"/>
    <p:sldLayoutId id="2147489436" r:id="rId3"/>
    <p:sldLayoutId id="2147489437" r:id="rId4"/>
    <p:sldLayoutId id="2147489438" r:id="rId5"/>
    <p:sldLayoutId id="2147489439" r:id="rId6"/>
    <p:sldLayoutId id="2147489440" r:id="rId7"/>
    <p:sldLayoutId id="2147489441" r:id="rId8"/>
    <p:sldLayoutId id="2147489442" r:id="rId9"/>
    <p:sldLayoutId id="2147489443" r:id="rId10"/>
    <p:sldLayoutId id="2147489444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u="none">
          <a:solidFill>
            <a:srgbClr val="1E04B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1E04BC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1E04BC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1E04BC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1E04BC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u="sng">
          <a:solidFill>
            <a:srgbClr val="1E04BC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u="sng">
          <a:solidFill>
            <a:srgbClr val="1E04BC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u="sng">
          <a:solidFill>
            <a:srgbClr val="1E04BC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u="sng">
          <a:solidFill>
            <a:srgbClr val="1E04BC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Meiryo" pitchFamily="34" charset="-128"/>
          <a:ea typeface="Meiryo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Meiryo" pitchFamily="34" charset="-128"/>
          <a:ea typeface="Meiryo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Meiryo" pitchFamily="34" charset="-128"/>
          <a:ea typeface="Meiryo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Meiryo" pitchFamily="34" charset="-128"/>
          <a:ea typeface="Meiryo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Meiryo" pitchFamily="34" charset="-128"/>
          <a:ea typeface="Meiryo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67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467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467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3FCA16-E3EF-4522-8555-AC9D58206AC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4435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533" r:id="rId1"/>
    <p:sldLayoutId id="2147489534" r:id="rId2"/>
    <p:sldLayoutId id="2147489535" r:id="rId3"/>
    <p:sldLayoutId id="2147489536" r:id="rId4"/>
    <p:sldLayoutId id="2147489537" r:id="rId5"/>
    <p:sldLayoutId id="2147489538" r:id="rId6"/>
    <p:sldLayoutId id="2147489539" r:id="rId7"/>
    <p:sldLayoutId id="2147489540" r:id="rId8"/>
    <p:sldLayoutId id="2147489541" r:id="rId9"/>
    <p:sldLayoutId id="2147489542" r:id="rId10"/>
    <p:sldLayoutId id="2147489543" r:id="rId11"/>
    <p:sldLayoutId id="214748954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0000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000099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000099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000099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000099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u="sng">
          <a:solidFill>
            <a:srgbClr val="000099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u="sng">
          <a:solidFill>
            <a:srgbClr val="000099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u="sng">
          <a:solidFill>
            <a:srgbClr val="000099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u="sng">
          <a:solidFill>
            <a:srgbClr val="000099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30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283464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52402" y="4114800"/>
            <a:ext cx="8864493" cy="2705415"/>
            <a:chOff x="152402" y="3314385"/>
            <a:chExt cx="8864493" cy="2705415"/>
          </a:xfrm>
        </p:grpSpPr>
        <p:pic>
          <p:nvPicPr>
            <p:cNvPr id="207874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3368040"/>
              <a:ext cx="2651757" cy="2651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851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 bwMode="auto">
            <a:xfrm rot="16200000">
              <a:off x="171296" y="3295491"/>
              <a:ext cx="2705411" cy="274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157"/>
            <a:stretch/>
          </p:blipFill>
          <p:spPr>
            <a:xfrm>
              <a:off x="6324600" y="3368040"/>
              <a:ext cx="2692295" cy="2651760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496816" y="71735"/>
            <a:ext cx="80762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2400" b="1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Simulating the </a:t>
            </a:r>
            <a:r>
              <a:rPr lang="en-US" sz="2400" b="1" dirty="0" smtClean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HI content of </a:t>
            </a:r>
            <a:r>
              <a:rPr lang="en-US" sz="2400" b="1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galaxies and the </a:t>
            </a:r>
            <a:r>
              <a:rPr lang="en-US" sz="2400" b="1" dirty="0" smtClean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CGM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933832" y="533400"/>
            <a:ext cx="53416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Joop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Schaye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 (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Yope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 Shay), Leiden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583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990600"/>
            <a:ext cx="4764287" cy="44187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39763"/>
          </a:xfrm>
        </p:spPr>
        <p:txBody>
          <a:bodyPr/>
          <a:lstStyle/>
          <a:p>
            <a:r>
              <a:rPr lang="en-US" dirty="0" smtClean="0"/>
              <a:t>Metallicity and kinematics, z~3</a:t>
            </a:r>
            <a:endParaRPr lang="en-US" dirty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477000" y="6172200"/>
            <a:ext cx="2743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0" tIns="45711" rIns="91420" bIns="4571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 pitchFamily="34" charset="-128"/>
                <a:ea typeface="Meiryo" pitchFamily="34" charset="-128"/>
                <a:cs typeface="Arial" charset="0"/>
              </a:rPr>
              <a:t>Pontzen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 pitchFamily="34" charset="-128"/>
                <a:ea typeface="Meiryo" pitchFamily="34" charset="-128"/>
                <a:cs typeface="Arial" charset="0"/>
              </a:rPr>
              <a:t>+ (2008)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990600"/>
            <a:ext cx="4662256" cy="44877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5638800"/>
            <a:ext cx="624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eiryo" panose="020B0604030504040204"/>
                <a:cs typeface="Arial" charset="0"/>
              </a:rPr>
              <a:t>Metallicity and velocity width both increase with halo mass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eiryo" panose="020B0604030504040204"/>
                <a:cs typeface="Arial" charset="0"/>
              </a:rPr>
              <a:t>Large velocity widths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eiryo" panose="020B0604030504040204"/>
                <a:cs typeface="Arial" charset="0"/>
              </a:rPr>
              <a:t>underpredicted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eiryo" panose="020B0604030504040204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90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39763"/>
          </a:xfrm>
        </p:spPr>
        <p:txBody>
          <a:bodyPr/>
          <a:lstStyle/>
          <a:p>
            <a:r>
              <a:rPr lang="en-US" sz="4000" dirty="0" smtClean="0"/>
              <a:t>Kinematics, z~3</a:t>
            </a:r>
            <a:endParaRPr lang="en-US" sz="4000" dirty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172200" y="6172200"/>
            <a:ext cx="2895600" cy="369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0" tIns="45711" rIns="91420" bIns="4571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 pitchFamily="34" charset="-128"/>
                <a:ea typeface="Meiryo" pitchFamily="34" charset="-128"/>
                <a:cs typeface="Arial" charset="0"/>
              </a:rPr>
              <a:t>Illustris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 pitchFamily="34" charset="-128"/>
                <a:ea typeface="Meiryo" pitchFamily="34" charset="-128"/>
                <a:cs typeface="Arial" charset="0"/>
              </a:rPr>
              <a:t>, Bird+ (2015)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066800"/>
            <a:ext cx="4551792" cy="33528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1870" y="1066800"/>
            <a:ext cx="4525930" cy="33851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8606" y="4724400"/>
            <a:ext cx="6248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eiryo" panose="020B0604030504040204"/>
                <a:cs typeface="Arial" charset="0"/>
              </a:rPr>
              <a:t>Large velocity widths still slightly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eiryo" panose="020B0604030504040204"/>
                <a:cs typeface="Arial" charset="0"/>
              </a:rPr>
              <a:t>underpredicted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eiryo" panose="020B0604030504040204"/>
              <a:cs typeface="Arial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eiryo" panose="020B0604030504040204"/>
                <a:cs typeface="Arial" charset="0"/>
              </a:rPr>
              <a:t>Feedback preferentially suppresses DLAs in low-mass haloes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eiryo" panose="020B0604030504040204"/>
                <a:cs typeface="Arial" charset="0"/>
              </a:rPr>
              <a:t>Kinematics trace virial velocities, not rotation or outflows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eiryo" panose="020B0604030504040204"/>
                <a:cs typeface="Arial" charset="0"/>
              </a:rPr>
              <a:t>Detailed self-shielding correction matters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eiryo" panose="020B0604030504040204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7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39763"/>
          </a:xfrm>
        </p:spPr>
        <p:txBody>
          <a:bodyPr/>
          <a:lstStyle/>
          <a:p>
            <a:r>
              <a:rPr lang="en-US" dirty="0" smtClean="0"/>
              <a:t>Metallicity and </a:t>
            </a:r>
            <a:r>
              <a:rPr lang="en-US" dirty="0" smtClean="0"/>
              <a:t>kinematics, z~3</a:t>
            </a:r>
            <a:endParaRPr lang="en-US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172200" y="6172200"/>
            <a:ext cx="2895600" cy="369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0" tIns="45711" rIns="91420" bIns="4571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 pitchFamily="34" charset="-128"/>
                <a:ea typeface="Meiryo" pitchFamily="34" charset="-128"/>
                <a:cs typeface="Arial" charset="0"/>
              </a:rPr>
              <a:t>Illustris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 pitchFamily="34" charset="-128"/>
                <a:ea typeface="Meiryo" pitchFamily="34" charset="-128"/>
                <a:cs typeface="Arial" charset="0"/>
              </a:rPr>
              <a:t>, Bird+ (2015)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899999"/>
            <a:ext cx="5968390" cy="41292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33182"/>
          <a:stretch/>
        </p:blipFill>
        <p:spPr>
          <a:xfrm>
            <a:off x="41287" y="3048000"/>
            <a:ext cx="9091017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362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066800"/>
          </a:xfrm>
        </p:spPr>
        <p:txBody>
          <a:bodyPr/>
          <a:lstStyle/>
          <a:p>
            <a:r>
              <a:rPr lang="en-US" sz="3600" b="1" u="none" dirty="0" smtClean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LLS covering fraction around z~2 </a:t>
            </a:r>
            <a:br>
              <a:rPr lang="en-US" sz="3600" b="1" u="none" dirty="0" smtClean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</a:br>
            <a:r>
              <a:rPr lang="en-US" sz="3600" b="1" u="none" dirty="0" smtClean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quasars and galaxies</a:t>
            </a:r>
            <a:endParaRPr lang="en-US" sz="3600" b="1" u="none" dirty="0">
              <a:solidFill>
                <a:schemeClr val="tx1"/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grpSp>
        <p:nvGrpSpPr>
          <p:cNvPr id="3" name="Group 8"/>
          <p:cNvGrpSpPr/>
          <p:nvPr/>
        </p:nvGrpSpPr>
        <p:grpSpPr>
          <a:xfrm>
            <a:off x="126925" y="1549592"/>
            <a:ext cx="4252083" cy="3825746"/>
            <a:chOff x="985838" y="-4548188"/>
            <a:chExt cx="7172325" cy="6453188"/>
          </a:xfrm>
        </p:grpSpPr>
        <p:pic>
          <p:nvPicPr>
            <p:cNvPr id="2447363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b="65284"/>
            <a:stretch>
              <a:fillRect/>
            </a:stretch>
          </p:blipFill>
          <p:spPr bwMode="auto">
            <a:xfrm>
              <a:off x="985838" y="-4548188"/>
              <a:ext cx="7172325" cy="5538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47365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t="94418"/>
            <a:stretch>
              <a:fillRect/>
            </a:stretch>
          </p:blipFill>
          <p:spPr bwMode="auto">
            <a:xfrm>
              <a:off x="985838" y="1014412"/>
              <a:ext cx="7172325" cy="890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4379008" y="1866312"/>
            <a:ext cx="4575910" cy="3696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477000" y="6172200"/>
            <a:ext cx="2743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0" tIns="45711" rIns="91420" bIns="4571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 pitchFamily="34" charset="-128"/>
                <a:ea typeface="Meiryo" pitchFamily="34" charset="-128"/>
                <a:cs typeface="Arial" charset="0"/>
              </a:rPr>
              <a:t>Rahmati,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 pitchFamily="34" charset="-128"/>
                <a:ea typeface="Meiryo" pitchFamily="34" charset="-128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 pitchFamily="34" charset="-128"/>
                <a:ea typeface="Meiryo" pitchFamily="34" charset="-128"/>
                <a:cs typeface="Arial" charset="0"/>
              </a:rPr>
              <a:t>JS+ (2015) </a:t>
            </a:r>
          </a:p>
        </p:txBody>
      </p:sp>
    </p:spTree>
    <p:extLst>
      <p:ext uri="{BB962C8B-B14F-4D97-AF65-F5344CB8AC3E}">
        <p14:creationId xmlns:p14="http://schemas.microsoft.com/office/powerpoint/2010/main" val="48510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39763"/>
          </a:xfrm>
        </p:spPr>
        <p:txBody>
          <a:bodyPr/>
          <a:lstStyle/>
          <a:p>
            <a:r>
              <a:rPr lang="en-US" sz="3200" dirty="0"/>
              <a:t>T</a:t>
            </a:r>
            <a:r>
              <a:rPr lang="en-US" sz="3200" dirty="0" smtClean="0"/>
              <a:t>he </a:t>
            </a:r>
            <a:r>
              <a:rPr lang="en-US" sz="3200" dirty="0" smtClean="0"/>
              <a:t>covering fraction of LLSs</a:t>
            </a:r>
            <a:endParaRPr lang="en-US" sz="3200" dirty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477000" y="6172200"/>
            <a:ext cx="2743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0" tIns="45711" rIns="91420" bIns="4571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 pitchFamily="34" charset="-128"/>
                <a:ea typeface="Meiryo" pitchFamily="34" charset="-128"/>
                <a:cs typeface="Arial" charset="0"/>
              </a:rPr>
              <a:t>Rahmati,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 pitchFamily="34" charset="-128"/>
                <a:ea typeface="Meiryo" pitchFamily="34" charset="-128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 pitchFamily="34" charset="-128"/>
                <a:ea typeface="Meiryo" pitchFamily="34" charset="-128"/>
                <a:cs typeface="Arial" charset="0"/>
              </a:rPr>
              <a:t>JS+ (2015)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865" y="914400"/>
            <a:ext cx="6168735" cy="5029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606" y="6172200"/>
            <a:ext cx="6169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eiryo" panose="020B0604030504040204"/>
              </a:rPr>
              <a:t>More sensitive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eiryo" panose="020B0604030504040204"/>
              </a:rPr>
              <a:t> to redshift than to halo mass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Meiryo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50461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522056"/>
            <a:ext cx="4557834" cy="37027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39763"/>
          </a:xfrm>
        </p:spPr>
        <p:txBody>
          <a:bodyPr/>
          <a:lstStyle/>
          <a:p>
            <a:r>
              <a:rPr lang="en-US" sz="3200" dirty="0" smtClean="0"/>
              <a:t>Effect of feedback on covering factor </a:t>
            </a:r>
            <a:endParaRPr lang="en-US" sz="3200" dirty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477000" y="6172200"/>
            <a:ext cx="2743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0" tIns="45711" rIns="91420" bIns="4571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 pitchFamily="34" charset="-128"/>
                <a:ea typeface="Meiryo" pitchFamily="34" charset="-128"/>
                <a:cs typeface="Arial" charset="0"/>
              </a:rPr>
              <a:t>Rahmati,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 pitchFamily="34" charset="-128"/>
                <a:ea typeface="Meiryo" pitchFamily="34" charset="-128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 pitchFamily="34" charset="-128"/>
                <a:ea typeface="Meiryo" pitchFamily="34" charset="-128"/>
                <a:cs typeface="Arial" charset="0"/>
              </a:rPr>
              <a:t>JS+ (2015)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1526870"/>
            <a:ext cx="4572000" cy="3730930"/>
          </a:xfrm>
          <a:prstGeom prst="rect">
            <a:avLst/>
          </a:prstGeom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447800" y="1119870"/>
            <a:ext cx="2209800" cy="400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0" tIns="45711" rIns="91420" bIns="4571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 pitchFamily="34" charset="-128"/>
                <a:ea typeface="Meiryo" pitchFamily="34" charset="-128"/>
                <a:cs typeface="Arial" charset="0"/>
              </a:rPr>
              <a:t>M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 pitchFamily="34" charset="-128"/>
                <a:ea typeface="Meiryo" pitchFamily="34" charset="-128"/>
                <a:cs typeface="Arial" charset="0"/>
              </a:rPr>
              <a:t>200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 pitchFamily="34" charset="-128"/>
                <a:ea typeface="Meiryo" pitchFamily="34" charset="-128"/>
                <a:cs typeface="Arial" charset="0"/>
              </a:rPr>
              <a:t> = 10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 pitchFamily="34" charset="-128"/>
                <a:ea typeface="Meiryo" pitchFamily="34" charset="-128"/>
                <a:cs typeface="Arial" charset="0"/>
              </a:rPr>
              <a:t>12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 pitchFamily="34" charset="-128"/>
                <a:ea typeface="Meiryo" pitchFamily="34" charset="-128"/>
                <a:cs typeface="Arial" charset="0"/>
              </a:rPr>
              <a:t> M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 pitchFamily="34" charset="-128"/>
                <a:ea typeface="Meiryo" pitchFamily="34" charset="-128"/>
                <a:cs typeface="Arial" charset="0"/>
                <a:sym typeface="Wingdings 2" panose="05020102010507070707" pitchFamily="18" charset="2"/>
              </a:rPr>
              <a:t>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" pitchFamily="34" charset="-128"/>
              <a:ea typeface="Meiryo" pitchFamily="34" charset="-128"/>
              <a:cs typeface="Arial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019800" y="1119870"/>
            <a:ext cx="2209800" cy="400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0" tIns="45711" rIns="91420" bIns="4571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 pitchFamily="34" charset="-128"/>
                <a:ea typeface="Meiryo" pitchFamily="34" charset="-128"/>
                <a:cs typeface="Arial" charset="0"/>
              </a:rPr>
              <a:t>M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 pitchFamily="34" charset="-128"/>
                <a:ea typeface="Meiryo" pitchFamily="34" charset="-128"/>
                <a:cs typeface="Arial" charset="0"/>
              </a:rPr>
              <a:t>*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 pitchFamily="34" charset="-128"/>
                <a:ea typeface="Meiryo" pitchFamily="34" charset="-128"/>
                <a:cs typeface="Arial" charset="0"/>
              </a:rPr>
              <a:t> = 10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 pitchFamily="34" charset="-128"/>
                <a:ea typeface="Meiryo" pitchFamily="34" charset="-128"/>
                <a:cs typeface="Arial" charset="0"/>
              </a:rPr>
              <a:t>10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 pitchFamily="34" charset="-128"/>
                <a:ea typeface="Meiryo" pitchFamily="34" charset="-128"/>
                <a:cs typeface="Arial" charset="0"/>
              </a:rPr>
              <a:t> M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 pitchFamily="34" charset="-128"/>
                <a:ea typeface="Meiryo" pitchFamily="34" charset="-128"/>
                <a:cs typeface="Arial" charset="0"/>
                <a:sym typeface="Wingdings 2" panose="05020102010507070707" pitchFamily="18" charset="2"/>
              </a:rPr>
              <a:t>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" pitchFamily="34" charset="-128"/>
              <a:ea typeface="Meiryo" pitchFamily="34" charset="-128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1006" y="5867400"/>
            <a:ext cx="6169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eiryo" panose="020B0604030504040204"/>
              </a:rPr>
              <a:t>Feedback </a:t>
            </a:r>
            <a:r>
              <a:rPr lang="en-US" sz="2400" dirty="0" smtClean="0">
                <a:solidFill>
                  <a:srgbClr val="000000"/>
                </a:solidFill>
                <a:ea typeface="Meiryo" panose="020B0604030504040204"/>
              </a:rPr>
              <a:t>is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eiryo" panose="020B0604030504040204"/>
              </a:rPr>
              <a:t>mor</a:t>
            </a:r>
            <a:r>
              <a:rPr lang="en-US" sz="2400" dirty="0" smtClean="0">
                <a:solidFill>
                  <a:srgbClr val="000000"/>
                </a:solidFill>
                <a:ea typeface="Meiryo" panose="020B0604030504040204"/>
              </a:rPr>
              <a:t>e important at fixed stellar mass than at fixed halo mass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Meiryo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94836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50400" b="55925"/>
          <a:stretch/>
        </p:blipFill>
        <p:spPr>
          <a:xfrm>
            <a:off x="2057400" y="914401"/>
            <a:ext cx="4724400" cy="4724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49600" b="55925"/>
          <a:stretch/>
        </p:blipFill>
        <p:spPr>
          <a:xfrm>
            <a:off x="2057400" y="914401"/>
            <a:ext cx="4800600" cy="4724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t="44075" r="50400" b="11849"/>
          <a:stretch/>
        </p:blipFill>
        <p:spPr>
          <a:xfrm>
            <a:off x="2057400" y="914401"/>
            <a:ext cx="4724400" cy="4724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49600" t="44075" b="11849"/>
          <a:stretch/>
        </p:blipFill>
        <p:spPr>
          <a:xfrm>
            <a:off x="2057400" y="914400"/>
            <a:ext cx="4800600" cy="472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059"/>
            <a:ext cx="8229600" cy="639763"/>
          </a:xfrm>
        </p:spPr>
        <p:txBody>
          <a:bodyPr/>
          <a:lstStyle/>
          <a:p>
            <a:r>
              <a:rPr lang="en-US" sz="4000" dirty="0" smtClean="0"/>
              <a:t>There is always a smaller fish…</a:t>
            </a:r>
            <a:endParaRPr lang="en-US" sz="4000" dirty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248400" y="6172200"/>
            <a:ext cx="2743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0" tIns="45711" rIns="91420" bIns="4571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 pitchFamily="34" charset="-128"/>
                <a:ea typeface="Meiryo" pitchFamily="34" charset="-128"/>
                <a:cs typeface="Arial" charset="0"/>
              </a:rPr>
              <a:t>Rahmati &amp; JS (2014) </a:t>
            </a:r>
          </a:p>
        </p:txBody>
      </p:sp>
    </p:spTree>
    <p:extLst>
      <p:ext uri="{BB962C8B-B14F-4D97-AF65-F5344CB8AC3E}">
        <p14:creationId xmlns:p14="http://schemas.microsoft.com/office/powerpoint/2010/main" val="290171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342128"/>
            <a:ext cx="5988450" cy="4982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837"/>
            <a:ext cx="8229600" cy="639763"/>
          </a:xfrm>
        </p:spPr>
        <p:txBody>
          <a:bodyPr/>
          <a:lstStyle/>
          <a:p>
            <a:r>
              <a:rPr lang="en-US" sz="4000" dirty="0" smtClean="0"/>
              <a:t>But strong DLAs are hosted by relatively massive galaxies</a:t>
            </a:r>
            <a:endParaRPr lang="en-US" sz="4000" dirty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477000" y="6172200"/>
            <a:ext cx="2743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0" tIns="45711" rIns="91420" bIns="4571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 pitchFamily="34" charset="-128"/>
                <a:ea typeface="Meiryo" pitchFamily="34" charset="-128"/>
                <a:cs typeface="Arial" charset="0"/>
              </a:rPr>
              <a:t>Rahmati &amp; JS (2014) </a:t>
            </a:r>
          </a:p>
        </p:txBody>
      </p:sp>
    </p:spTree>
    <p:extLst>
      <p:ext uri="{BB962C8B-B14F-4D97-AF65-F5344CB8AC3E}">
        <p14:creationId xmlns:p14="http://schemas.microsoft.com/office/powerpoint/2010/main" val="28708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nl-NL" sz="3600" b="1" u="none" dirty="0" smtClean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ISM </a:t>
            </a:r>
            <a:r>
              <a:rPr lang="nl-NL" sz="3600" b="1" u="none" dirty="0" err="1" smtClean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phases</a:t>
            </a:r>
            <a:endParaRPr lang="en-US" sz="3600" b="1" u="none" dirty="0">
              <a:solidFill>
                <a:schemeClr val="tx1"/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5105400" y="6336272"/>
            <a:ext cx="3874769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5" tIns="45718" rIns="91435" bIns="4571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Lagos,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Theuns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, JS et al. (2015b)</a:t>
            </a:r>
          </a:p>
        </p:txBody>
      </p:sp>
      <p:pic>
        <p:nvPicPr>
          <p:cNvPr id="2007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1"/>
          <a:stretch/>
        </p:blipFill>
        <p:spPr bwMode="auto">
          <a:xfrm>
            <a:off x="0" y="1099457"/>
            <a:ext cx="8991600" cy="343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07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4761064"/>
            <a:ext cx="4381500" cy="2069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77631" y="685800"/>
            <a:ext cx="521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</a:t>
            </a:r>
            <a:r>
              <a:rPr kumimoji="0" lang="nl-NL" sz="24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2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685800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 I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96194" y="685800"/>
            <a:ext cx="1433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Stars </a:t>
            </a:r>
            <a:r>
              <a:rPr kumimoji="0" lang="nl-NL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gri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92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en-US" sz="3600" b="1" u="none" dirty="0" smtClean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H</a:t>
            </a:r>
            <a:r>
              <a:rPr lang="en-US" sz="3600" b="1" u="none" baseline="-25000" dirty="0" smtClean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2</a:t>
            </a:r>
            <a:r>
              <a:rPr lang="en-US" sz="3600" b="1" u="none" dirty="0" smtClean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 Mass </a:t>
            </a:r>
            <a:r>
              <a:rPr lang="en-US" sz="3600" b="1" u="none" dirty="0" smtClean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function, z=0</a:t>
            </a:r>
            <a:endParaRPr lang="en-US" sz="3600" b="1" u="none" dirty="0">
              <a:solidFill>
                <a:schemeClr val="tx1"/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5486400" y="6260072"/>
            <a:ext cx="349319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5" tIns="45718" rIns="91435" bIns="4571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Lagos, Crain, JS et al. (2015)</a:t>
            </a:r>
          </a:p>
        </p:txBody>
      </p:sp>
      <p:pic>
        <p:nvPicPr>
          <p:cNvPr id="2444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1812" y="609600"/>
            <a:ext cx="5673388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31006" y="6167735"/>
            <a:ext cx="6169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eiryo" panose="020B0604030504040204"/>
              </a:rPr>
              <a:t>H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eiryo" panose="020B0604030504040204"/>
              </a:rPr>
              <a:t>2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eiryo" panose="020B0604030504040204"/>
              </a:rPr>
              <a:t> fraction is uncertain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Meiryo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333788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eaLnBrk="1" hangingPunct="1"/>
            <a:r>
              <a:rPr lang="en-US" sz="3200" b="1" u="none" dirty="0" smtClean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HI column density distribution at z~3</a:t>
            </a:r>
          </a:p>
        </p:txBody>
      </p:sp>
      <p:sp>
        <p:nvSpPr>
          <p:cNvPr id="33797" name="Rectangle 7"/>
          <p:cNvSpPr>
            <a:spLocks noChangeArrowheads="1"/>
          </p:cNvSpPr>
          <p:nvPr/>
        </p:nvSpPr>
        <p:spPr bwMode="auto">
          <a:xfrm>
            <a:off x="1143000" y="4419600"/>
            <a:ext cx="3124200" cy="16002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33798" name="Rectangle 8"/>
          <p:cNvSpPr>
            <a:spLocks noChangeArrowheads="1"/>
          </p:cNvSpPr>
          <p:nvPr/>
        </p:nvSpPr>
        <p:spPr bwMode="auto">
          <a:xfrm>
            <a:off x="3733800" y="5257800"/>
            <a:ext cx="533400" cy="46038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33799" name="Freeform 9"/>
          <p:cNvSpPr>
            <a:spLocks/>
          </p:cNvSpPr>
          <p:nvPr/>
        </p:nvSpPr>
        <p:spPr bwMode="auto">
          <a:xfrm>
            <a:off x="1154113" y="4344988"/>
            <a:ext cx="3465512" cy="1577975"/>
          </a:xfrm>
          <a:custGeom>
            <a:avLst/>
            <a:gdLst>
              <a:gd name="T0" fmla="*/ 107752 w 3464754"/>
              <a:gd name="T1" fmla="*/ 0 h 1577947"/>
              <a:gd name="T2" fmla="*/ 107752 w 3464754"/>
              <a:gd name="T3" fmla="*/ 0 h 1577947"/>
              <a:gd name="T4" fmla="*/ 772313 w 3464754"/>
              <a:gd name="T5" fmla="*/ 8092 h 1577947"/>
              <a:gd name="T6" fmla="*/ 1112699 w 3464754"/>
              <a:gd name="T7" fmla="*/ 32375 h 1577947"/>
              <a:gd name="T8" fmla="*/ 1372041 w 3464754"/>
              <a:gd name="T9" fmla="*/ 24276 h 1577947"/>
              <a:gd name="T10" fmla="*/ 1412564 w 3464754"/>
              <a:gd name="T11" fmla="*/ 8092 h 1577947"/>
              <a:gd name="T12" fmla="*/ 2117644 w 3464754"/>
              <a:gd name="T13" fmla="*/ 16184 h 1577947"/>
              <a:gd name="T14" fmla="*/ 2231112 w 3464754"/>
              <a:gd name="T15" fmla="*/ 24276 h 1577947"/>
              <a:gd name="T16" fmla="*/ 2312156 w 3464754"/>
              <a:gd name="T17" fmla="*/ 40467 h 1577947"/>
              <a:gd name="T18" fmla="*/ 2458034 w 3464754"/>
              <a:gd name="T19" fmla="*/ 56651 h 1577947"/>
              <a:gd name="T20" fmla="*/ 2490451 w 3464754"/>
              <a:gd name="T21" fmla="*/ 64743 h 1577947"/>
              <a:gd name="T22" fmla="*/ 2555285 w 3464754"/>
              <a:gd name="T23" fmla="*/ 72835 h 1577947"/>
              <a:gd name="T24" fmla="*/ 2595810 w 3464754"/>
              <a:gd name="T25" fmla="*/ 80927 h 1577947"/>
              <a:gd name="T26" fmla="*/ 2693059 w 3464754"/>
              <a:gd name="T27" fmla="*/ 89026 h 1577947"/>
              <a:gd name="T28" fmla="*/ 2798420 w 3464754"/>
              <a:gd name="T29" fmla="*/ 105210 h 1577947"/>
              <a:gd name="T30" fmla="*/ 2814626 w 3464754"/>
              <a:gd name="T31" fmla="*/ 153770 h 1577947"/>
              <a:gd name="T32" fmla="*/ 2822728 w 3464754"/>
              <a:gd name="T33" fmla="*/ 194230 h 1577947"/>
              <a:gd name="T34" fmla="*/ 2847045 w 3464754"/>
              <a:gd name="T35" fmla="*/ 202329 h 1577947"/>
              <a:gd name="T36" fmla="*/ 2944300 w 3464754"/>
              <a:gd name="T37" fmla="*/ 218513 h 1577947"/>
              <a:gd name="T38" fmla="*/ 2992927 w 3464754"/>
              <a:gd name="T39" fmla="*/ 242789 h 1577947"/>
              <a:gd name="T40" fmla="*/ 3017240 w 3464754"/>
              <a:gd name="T41" fmla="*/ 258980 h 1577947"/>
              <a:gd name="T42" fmla="*/ 3049655 w 3464754"/>
              <a:gd name="T43" fmla="*/ 267072 h 1577947"/>
              <a:gd name="T44" fmla="*/ 3073972 w 3464754"/>
              <a:gd name="T45" fmla="*/ 275164 h 1577947"/>
              <a:gd name="T46" fmla="*/ 3090178 w 3464754"/>
              <a:gd name="T47" fmla="*/ 291348 h 1577947"/>
              <a:gd name="T48" fmla="*/ 3106384 w 3464754"/>
              <a:gd name="T49" fmla="*/ 339907 h 1577947"/>
              <a:gd name="T50" fmla="*/ 3114489 w 3464754"/>
              <a:gd name="T51" fmla="*/ 404651 h 1577947"/>
              <a:gd name="T52" fmla="*/ 3130701 w 3464754"/>
              <a:gd name="T53" fmla="*/ 453210 h 1577947"/>
              <a:gd name="T54" fmla="*/ 3146912 w 3464754"/>
              <a:gd name="T55" fmla="*/ 509861 h 1577947"/>
              <a:gd name="T56" fmla="*/ 3155014 w 3464754"/>
              <a:gd name="T57" fmla="*/ 598888 h 1577947"/>
              <a:gd name="T58" fmla="*/ 3163116 w 3464754"/>
              <a:gd name="T59" fmla="*/ 704098 h 1577947"/>
              <a:gd name="T60" fmla="*/ 3211747 w 3464754"/>
              <a:gd name="T61" fmla="*/ 801210 h 1577947"/>
              <a:gd name="T62" fmla="*/ 3260369 w 3464754"/>
              <a:gd name="T63" fmla="*/ 849769 h 1577947"/>
              <a:gd name="T64" fmla="*/ 3284687 w 3464754"/>
              <a:gd name="T65" fmla="*/ 882144 h 1577947"/>
              <a:gd name="T66" fmla="*/ 3406251 w 3464754"/>
              <a:gd name="T67" fmla="*/ 954979 h 1577947"/>
              <a:gd name="T68" fmla="*/ 3430566 w 3464754"/>
              <a:gd name="T69" fmla="*/ 1205867 h 1577947"/>
              <a:gd name="T70" fmla="*/ 3462979 w 3464754"/>
              <a:gd name="T71" fmla="*/ 1213959 h 1577947"/>
              <a:gd name="T72" fmla="*/ 3454876 w 3464754"/>
              <a:gd name="T73" fmla="*/ 1335354 h 1577947"/>
              <a:gd name="T74" fmla="*/ 3446772 w 3464754"/>
              <a:gd name="T75" fmla="*/ 1367722 h 1577947"/>
              <a:gd name="T76" fmla="*/ 3398145 w 3464754"/>
              <a:gd name="T77" fmla="*/ 1392005 h 1577947"/>
              <a:gd name="T78" fmla="*/ 3373832 w 3464754"/>
              <a:gd name="T79" fmla="*/ 1424373 h 1577947"/>
              <a:gd name="T80" fmla="*/ 3357626 w 3464754"/>
              <a:gd name="T81" fmla="*/ 1448656 h 1577947"/>
              <a:gd name="T82" fmla="*/ 3308996 w 3464754"/>
              <a:gd name="T83" fmla="*/ 1489117 h 1577947"/>
              <a:gd name="T84" fmla="*/ 3284687 w 3464754"/>
              <a:gd name="T85" fmla="*/ 1497216 h 1577947"/>
              <a:gd name="T86" fmla="*/ 2936198 w 3464754"/>
              <a:gd name="T87" fmla="*/ 1513400 h 1577947"/>
              <a:gd name="T88" fmla="*/ 2725482 w 3464754"/>
              <a:gd name="T89" fmla="*/ 1529584 h 1577947"/>
              <a:gd name="T90" fmla="*/ 2401300 w 3464754"/>
              <a:gd name="T91" fmla="*/ 1537676 h 1577947"/>
              <a:gd name="T92" fmla="*/ 2368886 w 3464754"/>
              <a:gd name="T93" fmla="*/ 1553867 h 1577947"/>
              <a:gd name="T94" fmla="*/ 2352675 w 3464754"/>
              <a:gd name="T95" fmla="*/ 1578143 h 1577947"/>
              <a:gd name="T96" fmla="*/ 10493 w 3464754"/>
              <a:gd name="T97" fmla="*/ 1570051 h 1577947"/>
              <a:gd name="T98" fmla="*/ 18599 w 3464754"/>
              <a:gd name="T99" fmla="*/ 1189676 h 1577947"/>
              <a:gd name="T100" fmla="*/ 51016 w 3464754"/>
              <a:gd name="T101" fmla="*/ 1181584 h 1577947"/>
              <a:gd name="T102" fmla="*/ 2394 w 3464754"/>
              <a:gd name="T103" fmla="*/ 1092565 h 1577947"/>
              <a:gd name="T104" fmla="*/ 10493 w 3464754"/>
              <a:gd name="T105" fmla="*/ 906420 h 1577947"/>
              <a:gd name="T106" fmla="*/ 2394 w 3464754"/>
              <a:gd name="T107" fmla="*/ 882144 h 1577947"/>
              <a:gd name="T108" fmla="*/ 10493 w 3464754"/>
              <a:gd name="T109" fmla="*/ 307532 h 1577947"/>
              <a:gd name="T110" fmla="*/ 34811 w 3464754"/>
              <a:gd name="T111" fmla="*/ 291348 h 1577947"/>
              <a:gd name="T112" fmla="*/ 42910 w 3464754"/>
              <a:gd name="T113" fmla="*/ 169954 h 1577947"/>
              <a:gd name="T114" fmla="*/ 51016 w 3464754"/>
              <a:gd name="T115" fmla="*/ 145678 h 1577947"/>
              <a:gd name="T116" fmla="*/ 59122 w 3464754"/>
              <a:gd name="T117" fmla="*/ 48559 h 1577947"/>
              <a:gd name="T118" fmla="*/ 67228 w 3464754"/>
              <a:gd name="T119" fmla="*/ 24276 h 1577947"/>
              <a:gd name="T120" fmla="*/ 107752 w 3464754"/>
              <a:gd name="T121" fmla="*/ 0 h 157794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464754"/>
              <a:gd name="T184" fmla="*/ 0 h 1577947"/>
              <a:gd name="T185" fmla="*/ 3464754 w 3464754"/>
              <a:gd name="T186" fmla="*/ 1577947 h 157794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464754" h="1577947">
                <a:moveTo>
                  <a:pt x="107584" y="0"/>
                </a:moveTo>
                <a:lnTo>
                  <a:pt x="107584" y="0"/>
                </a:lnTo>
                <a:lnTo>
                  <a:pt x="771130" y="8092"/>
                </a:lnTo>
                <a:cubicBezTo>
                  <a:pt x="1036053" y="12740"/>
                  <a:pt x="952249" y="619"/>
                  <a:pt x="1110996" y="32368"/>
                </a:cubicBezTo>
                <a:cubicBezTo>
                  <a:pt x="1197311" y="29671"/>
                  <a:pt x="1283866" y="31255"/>
                  <a:pt x="1369941" y="24276"/>
                </a:cubicBezTo>
                <a:cubicBezTo>
                  <a:pt x="1384419" y="23102"/>
                  <a:pt x="1395876" y="8250"/>
                  <a:pt x="1410401" y="8092"/>
                </a:cubicBezTo>
                <a:lnTo>
                  <a:pt x="2114408" y="16184"/>
                </a:lnTo>
                <a:cubicBezTo>
                  <a:pt x="2152171" y="18881"/>
                  <a:pt x="2190130" y="19580"/>
                  <a:pt x="2227697" y="24276"/>
                </a:cubicBezTo>
                <a:cubicBezTo>
                  <a:pt x="2254992" y="27688"/>
                  <a:pt x="2281222" y="37970"/>
                  <a:pt x="2308617" y="40460"/>
                </a:cubicBezTo>
                <a:cubicBezTo>
                  <a:pt x="2358960" y="45037"/>
                  <a:pt x="2405052" y="47695"/>
                  <a:pt x="2454274" y="56644"/>
                </a:cubicBezTo>
                <a:cubicBezTo>
                  <a:pt x="2465216" y="58633"/>
                  <a:pt x="2475672" y="62908"/>
                  <a:pt x="2486642" y="64736"/>
                </a:cubicBezTo>
                <a:cubicBezTo>
                  <a:pt x="2508093" y="68311"/>
                  <a:pt x="2529884" y="69521"/>
                  <a:pt x="2551378" y="72828"/>
                </a:cubicBezTo>
                <a:cubicBezTo>
                  <a:pt x="2564972" y="74919"/>
                  <a:pt x="2578178" y="79313"/>
                  <a:pt x="2591838" y="80920"/>
                </a:cubicBezTo>
                <a:cubicBezTo>
                  <a:pt x="2624096" y="84715"/>
                  <a:pt x="2656624" y="85780"/>
                  <a:pt x="2688943" y="89012"/>
                </a:cubicBezTo>
                <a:cubicBezTo>
                  <a:pt x="2747730" y="94891"/>
                  <a:pt x="2744748" y="95318"/>
                  <a:pt x="2794139" y="105196"/>
                </a:cubicBezTo>
                <a:cubicBezTo>
                  <a:pt x="2799534" y="121380"/>
                  <a:pt x="2806977" y="137021"/>
                  <a:pt x="2810323" y="153749"/>
                </a:cubicBezTo>
                <a:cubicBezTo>
                  <a:pt x="2813020" y="167236"/>
                  <a:pt x="2810786" y="182765"/>
                  <a:pt x="2818415" y="194209"/>
                </a:cubicBezTo>
                <a:cubicBezTo>
                  <a:pt x="2823146" y="201306"/>
                  <a:pt x="2834327" y="200628"/>
                  <a:pt x="2842691" y="202301"/>
                </a:cubicBezTo>
                <a:cubicBezTo>
                  <a:pt x="2874869" y="208736"/>
                  <a:pt x="2939796" y="218485"/>
                  <a:pt x="2939796" y="218485"/>
                </a:cubicBezTo>
                <a:cubicBezTo>
                  <a:pt x="3009368" y="264866"/>
                  <a:pt x="2921343" y="209259"/>
                  <a:pt x="2988348" y="242761"/>
                </a:cubicBezTo>
                <a:cubicBezTo>
                  <a:pt x="2997047" y="247110"/>
                  <a:pt x="3003685" y="255114"/>
                  <a:pt x="3012624" y="258945"/>
                </a:cubicBezTo>
                <a:cubicBezTo>
                  <a:pt x="3022846" y="263326"/>
                  <a:pt x="3034299" y="263982"/>
                  <a:pt x="3044992" y="267037"/>
                </a:cubicBezTo>
                <a:cubicBezTo>
                  <a:pt x="3053194" y="269380"/>
                  <a:pt x="3061176" y="272432"/>
                  <a:pt x="3069268" y="275129"/>
                </a:cubicBezTo>
                <a:cubicBezTo>
                  <a:pt x="3074663" y="280524"/>
                  <a:pt x="3082041" y="284489"/>
                  <a:pt x="3085453" y="291313"/>
                </a:cubicBezTo>
                <a:cubicBezTo>
                  <a:pt x="3093082" y="306571"/>
                  <a:pt x="3101637" y="339865"/>
                  <a:pt x="3101637" y="339865"/>
                </a:cubicBezTo>
                <a:cubicBezTo>
                  <a:pt x="3104334" y="361444"/>
                  <a:pt x="3105172" y="383338"/>
                  <a:pt x="3109729" y="404602"/>
                </a:cubicBezTo>
                <a:cubicBezTo>
                  <a:pt x="3113303" y="421283"/>
                  <a:pt x="3121775" y="436604"/>
                  <a:pt x="3125913" y="453154"/>
                </a:cubicBezTo>
                <a:cubicBezTo>
                  <a:pt x="3136074" y="493797"/>
                  <a:pt x="3130488" y="474971"/>
                  <a:pt x="3142097" y="509798"/>
                </a:cubicBezTo>
                <a:cubicBezTo>
                  <a:pt x="3144794" y="539469"/>
                  <a:pt x="3147715" y="569121"/>
                  <a:pt x="3150189" y="598811"/>
                </a:cubicBezTo>
                <a:cubicBezTo>
                  <a:pt x="3153110" y="633858"/>
                  <a:pt x="3152796" y="669268"/>
                  <a:pt x="3158281" y="704007"/>
                </a:cubicBezTo>
                <a:cubicBezTo>
                  <a:pt x="3163968" y="740028"/>
                  <a:pt x="3183984" y="773692"/>
                  <a:pt x="3206833" y="801112"/>
                </a:cubicBezTo>
                <a:cubicBezTo>
                  <a:pt x="3221485" y="818695"/>
                  <a:pt x="3240074" y="832652"/>
                  <a:pt x="3255385" y="849664"/>
                </a:cubicBezTo>
                <a:cubicBezTo>
                  <a:pt x="3264407" y="859689"/>
                  <a:pt x="3269056" y="873700"/>
                  <a:pt x="3279661" y="882032"/>
                </a:cubicBezTo>
                <a:cubicBezTo>
                  <a:pt x="3327000" y="919227"/>
                  <a:pt x="3355002" y="931840"/>
                  <a:pt x="3401042" y="954860"/>
                </a:cubicBezTo>
                <a:cubicBezTo>
                  <a:pt x="3464754" y="1050427"/>
                  <a:pt x="3373310" y="904063"/>
                  <a:pt x="3425318" y="1205713"/>
                </a:cubicBezTo>
                <a:cubicBezTo>
                  <a:pt x="3427208" y="1216673"/>
                  <a:pt x="3446897" y="1211108"/>
                  <a:pt x="3457686" y="1213805"/>
                </a:cubicBezTo>
                <a:cubicBezTo>
                  <a:pt x="3454989" y="1254265"/>
                  <a:pt x="3453839" y="1294859"/>
                  <a:pt x="3449594" y="1335186"/>
                </a:cubicBezTo>
                <a:cubicBezTo>
                  <a:pt x="3448430" y="1346246"/>
                  <a:pt x="3447671" y="1358300"/>
                  <a:pt x="3441502" y="1367554"/>
                </a:cubicBezTo>
                <a:cubicBezTo>
                  <a:pt x="3432538" y="1381000"/>
                  <a:pt x="3406798" y="1387214"/>
                  <a:pt x="3392950" y="1391830"/>
                </a:cubicBezTo>
                <a:cubicBezTo>
                  <a:pt x="3384858" y="1402619"/>
                  <a:pt x="3376513" y="1413223"/>
                  <a:pt x="3368674" y="1424198"/>
                </a:cubicBezTo>
                <a:cubicBezTo>
                  <a:pt x="3363021" y="1432112"/>
                  <a:pt x="3358716" y="1441003"/>
                  <a:pt x="3352490" y="1448474"/>
                </a:cubicBezTo>
                <a:cubicBezTo>
                  <a:pt x="3339709" y="1463812"/>
                  <a:pt x="3322122" y="1479843"/>
                  <a:pt x="3303938" y="1488935"/>
                </a:cubicBezTo>
                <a:cubicBezTo>
                  <a:pt x="3296309" y="1492750"/>
                  <a:pt x="3288125" y="1495969"/>
                  <a:pt x="3279661" y="1497027"/>
                </a:cubicBezTo>
                <a:cubicBezTo>
                  <a:pt x="3191249" y="1508078"/>
                  <a:pt x="2985127" y="1511430"/>
                  <a:pt x="2931704" y="1513211"/>
                </a:cubicBezTo>
                <a:cubicBezTo>
                  <a:pt x="2836640" y="1529055"/>
                  <a:pt x="2877261" y="1524197"/>
                  <a:pt x="2721311" y="1529395"/>
                </a:cubicBezTo>
                <a:lnTo>
                  <a:pt x="2397630" y="1537487"/>
                </a:lnTo>
                <a:cubicBezTo>
                  <a:pt x="2386840" y="1542882"/>
                  <a:pt x="2374528" y="1545948"/>
                  <a:pt x="2365261" y="1553671"/>
                </a:cubicBezTo>
                <a:cubicBezTo>
                  <a:pt x="2357790" y="1559897"/>
                  <a:pt x="2358802" y="1577880"/>
                  <a:pt x="2349077" y="1577947"/>
                </a:cubicBezTo>
                <a:lnTo>
                  <a:pt x="10479" y="1569855"/>
                </a:lnTo>
                <a:cubicBezTo>
                  <a:pt x="13176" y="1443080"/>
                  <a:pt x="5433" y="1315651"/>
                  <a:pt x="18571" y="1189529"/>
                </a:cubicBezTo>
                <a:cubicBezTo>
                  <a:pt x="19723" y="1178467"/>
                  <a:pt x="48013" y="1192167"/>
                  <a:pt x="50939" y="1181437"/>
                </a:cubicBezTo>
                <a:cubicBezTo>
                  <a:pt x="74917" y="1093519"/>
                  <a:pt x="52463" y="1102440"/>
                  <a:pt x="2387" y="1092425"/>
                </a:cubicBezTo>
                <a:cubicBezTo>
                  <a:pt x="5084" y="1030386"/>
                  <a:pt x="10479" y="968406"/>
                  <a:pt x="10479" y="906308"/>
                </a:cubicBezTo>
                <a:cubicBezTo>
                  <a:pt x="10479" y="897778"/>
                  <a:pt x="2387" y="890562"/>
                  <a:pt x="2387" y="882032"/>
                </a:cubicBezTo>
                <a:cubicBezTo>
                  <a:pt x="2387" y="690501"/>
                  <a:pt x="0" y="498741"/>
                  <a:pt x="10479" y="307497"/>
                </a:cubicBezTo>
                <a:cubicBezTo>
                  <a:pt x="11011" y="297786"/>
                  <a:pt x="26663" y="296708"/>
                  <a:pt x="34755" y="291313"/>
                </a:cubicBezTo>
                <a:cubicBezTo>
                  <a:pt x="37452" y="250853"/>
                  <a:pt x="38369" y="210235"/>
                  <a:pt x="42847" y="169933"/>
                </a:cubicBezTo>
                <a:cubicBezTo>
                  <a:pt x="43789" y="161455"/>
                  <a:pt x="49812" y="154112"/>
                  <a:pt x="50939" y="145657"/>
                </a:cubicBezTo>
                <a:cubicBezTo>
                  <a:pt x="55232" y="113461"/>
                  <a:pt x="54738" y="80748"/>
                  <a:pt x="59031" y="48552"/>
                </a:cubicBezTo>
                <a:cubicBezTo>
                  <a:pt x="60158" y="40097"/>
                  <a:pt x="61795" y="30937"/>
                  <a:pt x="67123" y="24276"/>
                </a:cubicBezTo>
                <a:cubicBezTo>
                  <a:pt x="73634" y="16137"/>
                  <a:pt x="96831" y="5376"/>
                  <a:pt x="107584" y="0"/>
                </a:cubicBezTo>
                <a:close/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33800" name="Freeform 14"/>
          <p:cNvSpPr>
            <a:spLocks/>
          </p:cNvSpPr>
          <p:nvPr/>
        </p:nvSpPr>
        <p:spPr bwMode="auto">
          <a:xfrm>
            <a:off x="898525" y="4248150"/>
            <a:ext cx="3778250" cy="1771650"/>
          </a:xfrm>
          <a:custGeom>
            <a:avLst/>
            <a:gdLst>
              <a:gd name="T0" fmla="*/ 1569198 w 3778183"/>
              <a:gd name="T1" fmla="*/ 113128 h 1772155"/>
              <a:gd name="T2" fmla="*/ 2427034 w 3778183"/>
              <a:gd name="T3" fmla="*/ 161610 h 1772155"/>
              <a:gd name="T4" fmla="*/ 2872134 w 3778183"/>
              <a:gd name="T5" fmla="*/ 282816 h 1772155"/>
              <a:gd name="T6" fmla="*/ 2985434 w 3778183"/>
              <a:gd name="T7" fmla="*/ 315139 h 1772155"/>
              <a:gd name="T8" fmla="*/ 3333422 w 3778183"/>
              <a:gd name="T9" fmla="*/ 404026 h 1772155"/>
              <a:gd name="T10" fmla="*/ 3430536 w 3778183"/>
              <a:gd name="T11" fmla="*/ 476750 h 1772155"/>
              <a:gd name="T12" fmla="*/ 3479089 w 3778183"/>
              <a:gd name="T13" fmla="*/ 622201 h 1772155"/>
              <a:gd name="T14" fmla="*/ 3560018 w 3778183"/>
              <a:gd name="T15" fmla="*/ 783809 h 1772155"/>
              <a:gd name="T16" fmla="*/ 3689500 w 3778183"/>
              <a:gd name="T17" fmla="*/ 1018144 h 1772155"/>
              <a:gd name="T18" fmla="*/ 3762338 w 3778183"/>
              <a:gd name="T19" fmla="*/ 1203998 h 1772155"/>
              <a:gd name="T20" fmla="*/ 3770430 w 3778183"/>
              <a:gd name="T21" fmla="*/ 1422170 h 1772155"/>
              <a:gd name="T22" fmla="*/ 3681408 w 3778183"/>
              <a:gd name="T23" fmla="*/ 1551458 h 1772155"/>
              <a:gd name="T24" fmla="*/ 3592387 w 3778183"/>
              <a:gd name="T25" fmla="*/ 1624184 h 1772155"/>
              <a:gd name="T26" fmla="*/ 3551926 w 3778183"/>
              <a:gd name="T27" fmla="*/ 1672666 h 1772155"/>
              <a:gd name="T28" fmla="*/ 3470997 w 3778183"/>
              <a:gd name="T29" fmla="*/ 1753471 h 1772155"/>
              <a:gd name="T30" fmla="*/ 3341514 w 3778183"/>
              <a:gd name="T31" fmla="*/ 1761551 h 1772155"/>
              <a:gd name="T32" fmla="*/ 2855950 w 3778183"/>
              <a:gd name="T33" fmla="*/ 1737310 h 1772155"/>
              <a:gd name="T34" fmla="*/ 2669814 w 3778183"/>
              <a:gd name="T35" fmla="*/ 1713068 h 1772155"/>
              <a:gd name="T36" fmla="*/ 2273265 w 3778183"/>
              <a:gd name="T37" fmla="*/ 1680747 h 1772155"/>
              <a:gd name="T38" fmla="*/ 598069 w 3778183"/>
              <a:gd name="T39" fmla="*/ 1656505 h 1772155"/>
              <a:gd name="T40" fmla="*/ 444305 w 3778183"/>
              <a:gd name="T41" fmla="*/ 1640343 h 1772155"/>
              <a:gd name="T42" fmla="*/ 355282 w 3778183"/>
              <a:gd name="T43" fmla="*/ 1608022 h 1772155"/>
              <a:gd name="T44" fmla="*/ 282449 w 3778183"/>
              <a:gd name="T45" fmla="*/ 1583780 h 1772155"/>
              <a:gd name="T46" fmla="*/ 39668 w 3778183"/>
              <a:gd name="T47" fmla="*/ 1511055 h 1772155"/>
              <a:gd name="T48" fmla="*/ 63944 w 3778183"/>
              <a:gd name="T49" fmla="*/ 1292882 h 1772155"/>
              <a:gd name="T50" fmla="*/ 88225 w 3778183"/>
              <a:gd name="T51" fmla="*/ 1131273 h 1772155"/>
              <a:gd name="T52" fmla="*/ 120593 w 3778183"/>
              <a:gd name="T53" fmla="*/ 832294 h 1772155"/>
              <a:gd name="T54" fmla="*/ 169151 w 3778183"/>
              <a:gd name="T55" fmla="*/ 638360 h 1772155"/>
              <a:gd name="T56" fmla="*/ 209616 w 3778183"/>
              <a:gd name="T57" fmla="*/ 468668 h 1772155"/>
              <a:gd name="T58" fmla="*/ 347190 w 3778183"/>
              <a:gd name="T59" fmla="*/ 193933 h 1772155"/>
              <a:gd name="T60" fmla="*/ 468581 w 3778183"/>
              <a:gd name="T61" fmla="*/ 129287 h 1772155"/>
              <a:gd name="T62" fmla="*/ 873223 w 3778183"/>
              <a:gd name="T63" fmla="*/ 16159 h 1772155"/>
              <a:gd name="T64" fmla="*/ 1261675 w 3778183"/>
              <a:gd name="T65" fmla="*/ 16159 h 1772155"/>
              <a:gd name="T66" fmla="*/ 1350693 w 3778183"/>
              <a:gd name="T67" fmla="*/ 48482 h 1772155"/>
              <a:gd name="T68" fmla="*/ 1472088 w 3778183"/>
              <a:gd name="T69" fmla="*/ 96964 h 1772155"/>
              <a:gd name="T70" fmla="*/ 1666312 w 3778183"/>
              <a:gd name="T71" fmla="*/ 113128 h 1772155"/>
              <a:gd name="T72" fmla="*/ 2006208 w 3778183"/>
              <a:gd name="T73" fmla="*/ 129287 h 177215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778183"/>
              <a:gd name="T112" fmla="*/ 0 h 1772155"/>
              <a:gd name="T113" fmla="*/ 3778183 w 3778183"/>
              <a:gd name="T114" fmla="*/ 1772155 h 1772155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778183" h="1772155">
                <a:moveTo>
                  <a:pt x="1569058" y="113288"/>
                </a:moveTo>
                <a:lnTo>
                  <a:pt x="1569058" y="113288"/>
                </a:lnTo>
                <a:lnTo>
                  <a:pt x="2248789" y="145656"/>
                </a:lnTo>
                <a:cubicBezTo>
                  <a:pt x="2308280" y="149023"/>
                  <a:pt x="2367764" y="153860"/>
                  <a:pt x="2426814" y="161840"/>
                </a:cubicBezTo>
                <a:cubicBezTo>
                  <a:pt x="2467704" y="167366"/>
                  <a:pt x="2508279" y="175662"/>
                  <a:pt x="2548194" y="186116"/>
                </a:cubicBezTo>
                <a:cubicBezTo>
                  <a:pt x="2647179" y="212041"/>
                  <a:pt x="2768788" y="252295"/>
                  <a:pt x="2871875" y="283221"/>
                </a:cubicBezTo>
                <a:cubicBezTo>
                  <a:pt x="2890684" y="288864"/>
                  <a:pt x="2909638" y="294010"/>
                  <a:pt x="2928520" y="299405"/>
                </a:cubicBezTo>
                <a:cubicBezTo>
                  <a:pt x="2947401" y="304800"/>
                  <a:pt x="2965794" y="312361"/>
                  <a:pt x="2985164" y="315589"/>
                </a:cubicBezTo>
                <a:cubicBezTo>
                  <a:pt x="3113580" y="336992"/>
                  <a:pt x="3017318" y="323134"/>
                  <a:pt x="3276477" y="331773"/>
                </a:cubicBezTo>
                <a:cubicBezTo>
                  <a:pt x="3291807" y="377763"/>
                  <a:pt x="3278537" y="350017"/>
                  <a:pt x="3333122" y="404601"/>
                </a:cubicBezTo>
                <a:cubicBezTo>
                  <a:pt x="3363430" y="434909"/>
                  <a:pt x="3346541" y="425258"/>
                  <a:pt x="3381674" y="436969"/>
                </a:cubicBezTo>
                <a:cubicBezTo>
                  <a:pt x="3396782" y="447042"/>
                  <a:pt x="3421064" y="460939"/>
                  <a:pt x="3430226" y="477430"/>
                </a:cubicBezTo>
                <a:cubicBezTo>
                  <a:pt x="3443214" y="500809"/>
                  <a:pt x="3455610" y="569767"/>
                  <a:pt x="3462594" y="590718"/>
                </a:cubicBezTo>
                <a:cubicBezTo>
                  <a:pt x="3466409" y="602162"/>
                  <a:pt x="3472793" y="612612"/>
                  <a:pt x="3478778" y="623086"/>
                </a:cubicBezTo>
                <a:cubicBezTo>
                  <a:pt x="3494385" y="650398"/>
                  <a:pt x="3515647" y="674801"/>
                  <a:pt x="3527330" y="704007"/>
                </a:cubicBezTo>
                <a:cubicBezTo>
                  <a:pt x="3538120" y="730980"/>
                  <a:pt x="3546707" y="758943"/>
                  <a:pt x="3559699" y="784927"/>
                </a:cubicBezTo>
                <a:cubicBezTo>
                  <a:pt x="3571079" y="807687"/>
                  <a:pt x="3587866" y="827383"/>
                  <a:pt x="3600159" y="849663"/>
                </a:cubicBezTo>
                <a:cubicBezTo>
                  <a:pt x="3631049" y="905652"/>
                  <a:pt x="3659500" y="962952"/>
                  <a:pt x="3689171" y="1019596"/>
                </a:cubicBezTo>
                <a:cubicBezTo>
                  <a:pt x="3702658" y="1051964"/>
                  <a:pt x="3716280" y="1084276"/>
                  <a:pt x="3729631" y="1116700"/>
                </a:cubicBezTo>
                <a:cubicBezTo>
                  <a:pt x="3742392" y="1147691"/>
                  <a:pt x="3752682" y="1173104"/>
                  <a:pt x="3761999" y="1205713"/>
                </a:cubicBezTo>
                <a:cubicBezTo>
                  <a:pt x="3768110" y="1227100"/>
                  <a:pt x="3778183" y="1270449"/>
                  <a:pt x="3778183" y="1270449"/>
                </a:cubicBezTo>
                <a:cubicBezTo>
                  <a:pt x="3775486" y="1321699"/>
                  <a:pt x="3774537" y="1373070"/>
                  <a:pt x="3770091" y="1424198"/>
                </a:cubicBezTo>
                <a:cubicBezTo>
                  <a:pt x="3767480" y="1454220"/>
                  <a:pt x="3750331" y="1484418"/>
                  <a:pt x="3729631" y="1505118"/>
                </a:cubicBezTo>
                <a:cubicBezTo>
                  <a:pt x="3713447" y="1521302"/>
                  <a:pt x="3693775" y="1534626"/>
                  <a:pt x="3681079" y="1553670"/>
                </a:cubicBezTo>
                <a:cubicBezTo>
                  <a:pt x="3675684" y="1561762"/>
                  <a:pt x="3672279" y="1571617"/>
                  <a:pt x="3664895" y="1577946"/>
                </a:cubicBezTo>
                <a:cubicBezTo>
                  <a:pt x="3610966" y="1624172"/>
                  <a:pt x="3638651" y="1579915"/>
                  <a:pt x="3592067" y="1626499"/>
                </a:cubicBezTo>
                <a:cubicBezTo>
                  <a:pt x="3585190" y="1633376"/>
                  <a:pt x="3582109" y="1643304"/>
                  <a:pt x="3575883" y="1650775"/>
                </a:cubicBezTo>
                <a:cubicBezTo>
                  <a:pt x="3568557" y="1659566"/>
                  <a:pt x="3558932" y="1666260"/>
                  <a:pt x="3551606" y="1675051"/>
                </a:cubicBezTo>
                <a:cubicBezTo>
                  <a:pt x="3545380" y="1682522"/>
                  <a:pt x="3541751" y="1691943"/>
                  <a:pt x="3535422" y="1699327"/>
                </a:cubicBezTo>
                <a:cubicBezTo>
                  <a:pt x="3522905" y="1713930"/>
                  <a:pt x="3489286" y="1746671"/>
                  <a:pt x="3470686" y="1755971"/>
                </a:cubicBezTo>
                <a:cubicBezTo>
                  <a:pt x="3455428" y="1763600"/>
                  <a:pt x="3422134" y="1772155"/>
                  <a:pt x="3422134" y="1772155"/>
                </a:cubicBezTo>
                <a:cubicBezTo>
                  <a:pt x="3395161" y="1769458"/>
                  <a:pt x="3368007" y="1768185"/>
                  <a:pt x="3341214" y="1764063"/>
                </a:cubicBezTo>
                <a:cubicBezTo>
                  <a:pt x="3261224" y="1751757"/>
                  <a:pt x="3409496" y="1753114"/>
                  <a:pt x="3260293" y="1747879"/>
                </a:cubicBezTo>
                <a:cubicBezTo>
                  <a:pt x="3125482" y="1743149"/>
                  <a:pt x="2990558" y="1742484"/>
                  <a:pt x="2855691" y="1739787"/>
                </a:cubicBezTo>
                <a:cubicBezTo>
                  <a:pt x="2807139" y="1734392"/>
                  <a:pt x="2757937" y="1733183"/>
                  <a:pt x="2710035" y="1723603"/>
                </a:cubicBezTo>
                <a:cubicBezTo>
                  <a:pt x="2696548" y="1720906"/>
                  <a:pt x="2683208" y="1717329"/>
                  <a:pt x="2669575" y="1715511"/>
                </a:cubicBezTo>
                <a:cubicBezTo>
                  <a:pt x="2611275" y="1707738"/>
                  <a:pt x="2531491" y="1703644"/>
                  <a:pt x="2475366" y="1699327"/>
                </a:cubicBezTo>
                <a:lnTo>
                  <a:pt x="2273065" y="1683143"/>
                </a:lnTo>
                <a:cubicBezTo>
                  <a:pt x="2168987" y="1674704"/>
                  <a:pt x="2112896" y="1668138"/>
                  <a:pt x="1997936" y="1666959"/>
                </a:cubicBezTo>
                <a:lnTo>
                  <a:pt x="598014" y="1658867"/>
                </a:lnTo>
                <a:cubicBezTo>
                  <a:pt x="560251" y="1656170"/>
                  <a:pt x="522376" y="1654738"/>
                  <a:pt x="484725" y="1650775"/>
                </a:cubicBezTo>
                <a:cubicBezTo>
                  <a:pt x="471047" y="1649335"/>
                  <a:pt x="457797" y="1645143"/>
                  <a:pt x="444265" y="1642683"/>
                </a:cubicBezTo>
                <a:cubicBezTo>
                  <a:pt x="428122" y="1639748"/>
                  <a:pt x="411897" y="1637288"/>
                  <a:pt x="395713" y="1634591"/>
                </a:cubicBezTo>
                <a:cubicBezTo>
                  <a:pt x="382226" y="1626499"/>
                  <a:pt x="369625" y="1616703"/>
                  <a:pt x="355252" y="1610315"/>
                </a:cubicBezTo>
                <a:cubicBezTo>
                  <a:pt x="345089" y="1605798"/>
                  <a:pt x="333435" y="1605740"/>
                  <a:pt x="322884" y="1602223"/>
                </a:cubicBezTo>
                <a:cubicBezTo>
                  <a:pt x="309104" y="1597630"/>
                  <a:pt x="296369" y="1590106"/>
                  <a:pt x="282424" y="1586039"/>
                </a:cubicBezTo>
                <a:cubicBezTo>
                  <a:pt x="231549" y="1571200"/>
                  <a:pt x="177879" y="1565260"/>
                  <a:pt x="128675" y="1545578"/>
                </a:cubicBezTo>
                <a:cubicBezTo>
                  <a:pt x="72376" y="1523058"/>
                  <a:pt x="101995" y="1533987"/>
                  <a:pt x="39663" y="1513210"/>
                </a:cubicBezTo>
                <a:cubicBezTo>
                  <a:pt x="0" y="1453716"/>
                  <a:pt x="10537" y="1481633"/>
                  <a:pt x="47755" y="1351369"/>
                </a:cubicBezTo>
                <a:cubicBezTo>
                  <a:pt x="53150" y="1332488"/>
                  <a:pt x="59825" y="1313926"/>
                  <a:pt x="63939" y="1294725"/>
                </a:cubicBezTo>
                <a:cubicBezTo>
                  <a:pt x="68398" y="1273918"/>
                  <a:pt x="77314" y="1191601"/>
                  <a:pt x="80123" y="1173345"/>
                </a:cubicBezTo>
                <a:cubicBezTo>
                  <a:pt x="82214" y="1159751"/>
                  <a:pt x="85518" y="1146372"/>
                  <a:pt x="88215" y="1132885"/>
                </a:cubicBezTo>
                <a:cubicBezTo>
                  <a:pt x="88745" y="1123881"/>
                  <a:pt x="101100" y="904027"/>
                  <a:pt x="104399" y="882031"/>
                </a:cubicBezTo>
                <a:cubicBezTo>
                  <a:pt x="106930" y="865160"/>
                  <a:pt x="115188" y="849663"/>
                  <a:pt x="120583" y="833479"/>
                </a:cubicBezTo>
                <a:cubicBezTo>
                  <a:pt x="128847" y="775628"/>
                  <a:pt x="127516" y="771067"/>
                  <a:pt x="144860" y="712099"/>
                </a:cubicBezTo>
                <a:cubicBezTo>
                  <a:pt x="152081" y="687549"/>
                  <a:pt x="161685" y="663751"/>
                  <a:pt x="169136" y="639270"/>
                </a:cubicBezTo>
                <a:cubicBezTo>
                  <a:pt x="180571" y="601698"/>
                  <a:pt x="195950" y="564861"/>
                  <a:pt x="201504" y="525982"/>
                </a:cubicBezTo>
                <a:cubicBezTo>
                  <a:pt x="204201" y="507101"/>
                  <a:pt x="204742" y="487783"/>
                  <a:pt x="209596" y="469338"/>
                </a:cubicBezTo>
                <a:cubicBezTo>
                  <a:pt x="223033" y="418278"/>
                  <a:pt x="243833" y="364138"/>
                  <a:pt x="266240" y="315589"/>
                </a:cubicBezTo>
                <a:cubicBezTo>
                  <a:pt x="285991" y="272796"/>
                  <a:pt x="310476" y="224777"/>
                  <a:pt x="347160" y="194208"/>
                </a:cubicBezTo>
                <a:cubicBezTo>
                  <a:pt x="363344" y="180721"/>
                  <a:pt x="377124" y="163662"/>
                  <a:pt x="395713" y="153748"/>
                </a:cubicBezTo>
                <a:cubicBezTo>
                  <a:pt x="418292" y="141706"/>
                  <a:pt x="445653" y="140916"/>
                  <a:pt x="468541" y="129472"/>
                </a:cubicBezTo>
                <a:cubicBezTo>
                  <a:pt x="553968" y="86759"/>
                  <a:pt x="479320" y="119176"/>
                  <a:pt x="589922" y="89012"/>
                </a:cubicBezTo>
                <a:cubicBezTo>
                  <a:pt x="688028" y="62256"/>
                  <a:pt x="767581" y="25781"/>
                  <a:pt x="873143" y="16184"/>
                </a:cubicBezTo>
                <a:lnTo>
                  <a:pt x="1051168" y="0"/>
                </a:lnTo>
                <a:lnTo>
                  <a:pt x="1261560" y="16184"/>
                </a:lnTo>
                <a:cubicBezTo>
                  <a:pt x="1275250" y="17509"/>
                  <a:pt x="1289095" y="19576"/>
                  <a:pt x="1302021" y="24276"/>
                </a:cubicBezTo>
                <a:cubicBezTo>
                  <a:pt x="1319026" y="30460"/>
                  <a:pt x="1334101" y="41065"/>
                  <a:pt x="1350573" y="48552"/>
                </a:cubicBezTo>
                <a:cubicBezTo>
                  <a:pt x="1534982" y="132374"/>
                  <a:pt x="1297373" y="22284"/>
                  <a:pt x="1415309" y="72828"/>
                </a:cubicBezTo>
                <a:cubicBezTo>
                  <a:pt x="1427500" y="78053"/>
                  <a:pt x="1455895" y="95644"/>
                  <a:pt x="1471953" y="97104"/>
                </a:cubicBezTo>
                <a:cubicBezTo>
                  <a:pt x="1636145" y="112030"/>
                  <a:pt x="1588920" y="68414"/>
                  <a:pt x="1633794" y="113288"/>
                </a:cubicBezTo>
                <a:lnTo>
                  <a:pt x="1666162" y="113288"/>
                </a:lnTo>
                <a:lnTo>
                  <a:pt x="1666162" y="242761"/>
                </a:lnTo>
                <a:lnTo>
                  <a:pt x="2006028" y="129472"/>
                </a:lnTo>
                <a:lnTo>
                  <a:pt x="1771359" y="129472"/>
                </a:lnTo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33801" name="Freeform 16"/>
          <p:cNvSpPr>
            <a:spLocks/>
          </p:cNvSpPr>
          <p:nvPr/>
        </p:nvSpPr>
        <p:spPr bwMode="auto">
          <a:xfrm>
            <a:off x="3516313" y="2322513"/>
            <a:ext cx="1411287" cy="1173162"/>
          </a:xfrm>
          <a:custGeom>
            <a:avLst/>
            <a:gdLst>
              <a:gd name="T0" fmla="*/ 213637 w 1411791"/>
              <a:gd name="T1" fmla="*/ 24248 h 1173345"/>
              <a:gd name="T2" fmla="*/ 213637 w 1411791"/>
              <a:gd name="T3" fmla="*/ 24248 h 1173345"/>
              <a:gd name="T4" fmla="*/ 867453 w 1411791"/>
              <a:gd name="T5" fmla="*/ 40418 h 1173345"/>
              <a:gd name="T6" fmla="*/ 964315 w 1411791"/>
              <a:gd name="T7" fmla="*/ 88915 h 1173345"/>
              <a:gd name="T8" fmla="*/ 1117681 w 1411791"/>
              <a:gd name="T9" fmla="*/ 185914 h 1173345"/>
              <a:gd name="T10" fmla="*/ 1279117 w 1411791"/>
              <a:gd name="T11" fmla="*/ 396076 h 1173345"/>
              <a:gd name="T12" fmla="*/ 1367907 w 1411791"/>
              <a:gd name="T13" fmla="*/ 541576 h 1173345"/>
              <a:gd name="T14" fmla="*/ 1384051 w 1411791"/>
              <a:gd name="T15" fmla="*/ 598160 h 1173345"/>
              <a:gd name="T16" fmla="*/ 1400195 w 1411791"/>
              <a:gd name="T17" fmla="*/ 670904 h 1173345"/>
              <a:gd name="T18" fmla="*/ 1408267 w 1411791"/>
              <a:gd name="T19" fmla="*/ 703237 h 1173345"/>
              <a:gd name="T20" fmla="*/ 1392122 w 1411791"/>
              <a:gd name="T21" fmla="*/ 945732 h 1173345"/>
              <a:gd name="T22" fmla="*/ 1375979 w 1411791"/>
              <a:gd name="T23" fmla="*/ 978065 h 1173345"/>
              <a:gd name="T24" fmla="*/ 1295260 w 1411791"/>
              <a:gd name="T25" fmla="*/ 1034647 h 1173345"/>
              <a:gd name="T26" fmla="*/ 1246830 w 1411791"/>
              <a:gd name="T27" fmla="*/ 1075065 h 1173345"/>
              <a:gd name="T28" fmla="*/ 1109609 w 1411791"/>
              <a:gd name="T29" fmla="*/ 1139731 h 1173345"/>
              <a:gd name="T30" fmla="*/ 1028889 w 1411791"/>
              <a:gd name="T31" fmla="*/ 1155901 h 1173345"/>
              <a:gd name="T32" fmla="*/ 891668 w 1411791"/>
              <a:gd name="T33" fmla="*/ 1172064 h 1173345"/>
              <a:gd name="T34" fmla="*/ 584940 w 1411791"/>
              <a:gd name="T35" fmla="*/ 1147816 h 1173345"/>
              <a:gd name="T36" fmla="*/ 528436 w 1411791"/>
              <a:gd name="T37" fmla="*/ 1131646 h 1173345"/>
              <a:gd name="T38" fmla="*/ 334710 w 1411791"/>
              <a:gd name="T39" fmla="*/ 1075065 h 1173345"/>
              <a:gd name="T40" fmla="*/ 237850 w 1411791"/>
              <a:gd name="T41" fmla="*/ 1026569 h 1173345"/>
              <a:gd name="T42" fmla="*/ 116771 w 1411791"/>
              <a:gd name="T43" fmla="*/ 969982 h 1173345"/>
              <a:gd name="T44" fmla="*/ 76416 w 1411791"/>
              <a:gd name="T45" fmla="*/ 937651 h 1173345"/>
              <a:gd name="T46" fmla="*/ 52196 w 1411791"/>
              <a:gd name="T47" fmla="*/ 905321 h 1173345"/>
              <a:gd name="T48" fmla="*/ 44125 w 1411791"/>
              <a:gd name="T49" fmla="*/ 881066 h 1173345"/>
              <a:gd name="T50" fmla="*/ 19911 w 1411791"/>
              <a:gd name="T51" fmla="*/ 743655 h 1173345"/>
              <a:gd name="T52" fmla="*/ 27983 w 1411791"/>
              <a:gd name="T53" fmla="*/ 379913 h 1173345"/>
              <a:gd name="T54" fmla="*/ 68345 w 1411791"/>
              <a:gd name="T55" fmla="*/ 339495 h 1173345"/>
              <a:gd name="T56" fmla="*/ 92558 w 1411791"/>
              <a:gd name="T57" fmla="*/ 307162 h 1173345"/>
              <a:gd name="T58" fmla="*/ 108700 w 1411791"/>
              <a:gd name="T59" fmla="*/ 290998 h 1173345"/>
              <a:gd name="T60" fmla="*/ 132916 w 1411791"/>
              <a:gd name="T61" fmla="*/ 258665 h 1173345"/>
              <a:gd name="T62" fmla="*/ 205563 w 1411791"/>
              <a:gd name="T63" fmla="*/ 202077 h 1173345"/>
              <a:gd name="T64" fmla="*/ 262064 w 1411791"/>
              <a:gd name="T65" fmla="*/ 161666 h 1173345"/>
              <a:gd name="T66" fmla="*/ 342784 w 1411791"/>
              <a:gd name="T67" fmla="*/ 113163 h 1173345"/>
              <a:gd name="T68" fmla="*/ 350857 w 1411791"/>
              <a:gd name="T69" fmla="*/ 88915 h 1173345"/>
              <a:gd name="T70" fmla="*/ 342784 w 1411791"/>
              <a:gd name="T71" fmla="*/ 56581 h 1173345"/>
              <a:gd name="T72" fmla="*/ 310497 w 1411791"/>
              <a:gd name="T73" fmla="*/ 8085 h 1173345"/>
              <a:gd name="T74" fmla="*/ 286284 w 1411791"/>
              <a:gd name="T75" fmla="*/ 0 h 1173345"/>
              <a:gd name="T76" fmla="*/ 213637 w 1411791"/>
              <a:gd name="T77" fmla="*/ 24248 h 1173345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411791"/>
              <a:gd name="T118" fmla="*/ 0 h 1173345"/>
              <a:gd name="T119" fmla="*/ 1411791 w 1411791"/>
              <a:gd name="T120" fmla="*/ 1173345 h 1173345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411791" h="1173345">
                <a:moveTo>
                  <a:pt x="214169" y="24276"/>
                </a:moveTo>
                <a:lnTo>
                  <a:pt x="214169" y="24276"/>
                </a:lnTo>
                <a:cubicBezTo>
                  <a:pt x="432654" y="29671"/>
                  <a:pt x="651877" y="21729"/>
                  <a:pt x="869624" y="40460"/>
                </a:cubicBezTo>
                <a:cubicBezTo>
                  <a:pt x="905680" y="43562"/>
                  <a:pt x="935433" y="70841"/>
                  <a:pt x="966729" y="89013"/>
                </a:cubicBezTo>
                <a:cubicBezTo>
                  <a:pt x="1019148" y="119450"/>
                  <a:pt x="1080373" y="140666"/>
                  <a:pt x="1120477" y="186117"/>
                </a:cubicBezTo>
                <a:cubicBezTo>
                  <a:pt x="1334618" y="428810"/>
                  <a:pt x="1178379" y="231940"/>
                  <a:pt x="1282318" y="396510"/>
                </a:cubicBezTo>
                <a:cubicBezTo>
                  <a:pt x="1329643" y="471440"/>
                  <a:pt x="1341204" y="466852"/>
                  <a:pt x="1371330" y="542167"/>
                </a:cubicBezTo>
                <a:cubicBezTo>
                  <a:pt x="1378623" y="560399"/>
                  <a:pt x="1382751" y="579760"/>
                  <a:pt x="1387514" y="598811"/>
                </a:cubicBezTo>
                <a:cubicBezTo>
                  <a:pt x="1393546" y="622937"/>
                  <a:pt x="1398107" y="647408"/>
                  <a:pt x="1403699" y="671639"/>
                </a:cubicBezTo>
                <a:cubicBezTo>
                  <a:pt x="1406200" y="682476"/>
                  <a:pt x="1409094" y="693218"/>
                  <a:pt x="1411791" y="704007"/>
                </a:cubicBezTo>
                <a:cubicBezTo>
                  <a:pt x="1406396" y="784927"/>
                  <a:pt x="1405082" y="866224"/>
                  <a:pt x="1395606" y="946768"/>
                </a:cubicBezTo>
                <a:cubicBezTo>
                  <a:pt x="1394197" y="958748"/>
                  <a:pt x="1386433" y="969320"/>
                  <a:pt x="1379422" y="979136"/>
                </a:cubicBezTo>
                <a:cubicBezTo>
                  <a:pt x="1356195" y="1011654"/>
                  <a:pt x="1333868" y="1011297"/>
                  <a:pt x="1298502" y="1035781"/>
                </a:cubicBezTo>
                <a:cubicBezTo>
                  <a:pt x="1281181" y="1047772"/>
                  <a:pt x="1267671" y="1064849"/>
                  <a:pt x="1249950" y="1076241"/>
                </a:cubicBezTo>
                <a:cubicBezTo>
                  <a:pt x="1233997" y="1086496"/>
                  <a:pt x="1127378" y="1136242"/>
                  <a:pt x="1112385" y="1140977"/>
                </a:cubicBezTo>
                <a:cubicBezTo>
                  <a:pt x="1086154" y="1149260"/>
                  <a:pt x="1058501" y="1152092"/>
                  <a:pt x="1031465" y="1157161"/>
                </a:cubicBezTo>
                <a:cubicBezTo>
                  <a:pt x="970335" y="1168623"/>
                  <a:pt x="968727" y="1166543"/>
                  <a:pt x="893900" y="1173345"/>
                </a:cubicBezTo>
                <a:cubicBezTo>
                  <a:pt x="791401" y="1165253"/>
                  <a:pt x="688592" y="1160423"/>
                  <a:pt x="586403" y="1149069"/>
                </a:cubicBezTo>
                <a:cubicBezTo>
                  <a:pt x="566886" y="1146900"/>
                  <a:pt x="548749" y="1137882"/>
                  <a:pt x="529759" y="1132885"/>
                </a:cubicBezTo>
                <a:cubicBezTo>
                  <a:pt x="456742" y="1113670"/>
                  <a:pt x="405825" y="1105522"/>
                  <a:pt x="335550" y="1076241"/>
                </a:cubicBezTo>
                <a:cubicBezTo>
                  <a:pt x="302145" y="1062322"/>
                  <a:pt x="271118" y="1043248"/>
                  <a:pt x="238445" y="1027689"/>
                </a:cubicBezTo>
                <a:cubicBezTo>
                  <a:pt x="221745" y="1019737"/>
                  <a:pt x="139885" y="985566"/>
                  <a:pt x="117065" y="971044"/>
                </a:cubicBezTo>
                <a:cubicBezTo>
                  <a:pt x="102494" y="961771"/>
                  <a:pt x="88818" y="950889"/>
                  <a:pt x="76605" y="938676"/>
                </a:cubicBezTo>
                <a:cubicBezTo>
                  <a:pt x="67068" y="929139"/>
                  <a:pt x="60421" y="917097"/>
                  <a:pt x="52329" y="906308"/>
                </a:cubicBezTo>
                <a:cubicBezTo>
                  <a:pt x="49632" y="898216"/>
                  <a:pt x="46155" y="890343"/>
                  <a:pt x="44237" y="882032"/>
                </a:cubicBezTo>
                <a:cubicBezTo>
                  <a:pt x="29295" y="817283"/>
                  <a:pt x="28489" y="804162"/>
                  <a:pt x="19960" y="744467"/>
                </a:cubicBezTo>
                <a:cubicBezTo>
                  <a:pt x="16115" y="648330"/>
                  <a:pt x="0" y="480513"/>
                  <a:pt x="28053" y="380326"/>
                </a:cubicBezTo>
                <a:cubicBezTo>
                  <a:pt x="33196" y="361959"/>
                  <a:pt x="55842" y="354121"/>
                  <a:pt x="68513" y="339866"/>
                </a:cubicBezTo>
                <a:cubicBezTo>
                  <a:pt x="77473" y="329786"/>
                  <a:pt x="84155" y="317859"/>
                  <a:pt x="92789" y="307498"/>
                </a:cubicBezTo>
                <a:cubicBezTo>
                  <a:pt x="97673" y="301637"/>
                  <a:pt x="104089" y="297174"/>
                  <a:pt x="108973" y="291313"/>
                </a:cubicBezTo>
                <a:cubicBezTo>
                  <a:pt x="117607" y="280952"/>
                  <a:pt x="123307" y="268058"/>
                  <a:pt x="133249" y="258945"/>
                </a:cubicBezTo>
                <a:cubicBezTo>
                  <a:pt x="155920" y="238164"/>
                  <a:pt x="184330" y="224048"/>
                  <a:pt x="206077" y="202301"/>
                </a:cubicBezTo>
                <a:cubicBezTo>
                  <a:pt x="248988" y="159390"/>
                  <a:pt x="209465" y="193795"/>
                  <a:pt x="262722" y="161841"/>
                </a:cubicBezTo>
                <a:cubicBezTo>
                  <a:pt x="360377" y="103248"/>
                  <a:pt x="269649" y="150286"/>
                  <a:pt x="343642" y="113289"/>
                </a:cubicBezTo>
                <a:cubicBezTo>
                  <a:pt x="346339" y="105197"/>
                  <a:pt x="351734" y="97543"/>
                  <a:pt x="351734" y="89013"/>
                </a:cubicBezTo>
                <a:cubicBezTo>
                  <a:pt x="351734" y="77891"/>
                  <a:pt x="346697" y="67338"/>
                  <a:pt x="343642" y="56644"/>
                </a:cubicBezTo>
                <a:cubicBezTo>
                  <a:pt x="336656" y="32191"/>
                  <a:pt x="335243" y="24071"/>
                  <a:pt x="311274" y="8092"/>
                </a:cubicBezTo>
                <a:cubicBezTo>
                  <a:pt x="304177" y="3361"/>
                  <a:pt x="295090" y="2697"/>
                  <a:pt x="286998" y="0"/>
                </a:cubicBezTo>
                <a:cubicBezTo>
                  <a:pt x="226577" y="8631"/>
                  <a:pt x="226307" y="20230"/>
                  <a:pt x="214169" y="24276"/>
                </a:cubicBezTo>
                <a:close/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Arial" charset="0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0" y="762000"/>
            <a:ext cx="5638800" cy="5824538"/>
            <a:chOff x="0" y="762000"/>
            <a:chExt cx="5638800" cy="5824538"/>
          </a:xfrm>
        </p:grpSpPr>
        <p:pic>
          <p:nvPicPr>
            <p:cNvPr id="3380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499" t="4443" r="5000"/>
            <a:stretch>
              <a:fillRect/>
            </a:stretch>
          </p:blipFill>
          <p:spPr bwMode="auto">
            <a:xfrm>
              <a:off x="0" y="762000"/>
              <a:ext cx="5638800" cy="5824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Freeform 18"/>
            <p:cNvSpPr/>
            <p:nvPr/>
          </p:nvSpPr>
          <p:spPr bwMode="auto">
            <a:xfrm>
              <a:off x="1116013" y="4114800"/>
              <a:ext cx="3530600" cy="1622425"/>
            </a:xfrm>
            <a:custGeom>
              <a:avLst/>
              <a:gdLst>
                <a:gd name="connsiteX0" fmla="*/ 90359 w 3532030"/>
                <a:gd name="connsiteY0" fmla="*/ 16184 h 2160560"/>
                <a:gd name="connsiteX1" fmla="*/ 90359 w 3532030"/>
                <a:gd name="connsiteY1" fmla="*/ 16184 h 2160560"/>
                <a:gd name="connsiteX2" fmla="*/ 664894 w 3532030"/>
                <a:gd name="connsiteY2" fmla="*/ 8092 h 2160560"/>
                <a:gd name="connsiteX3" fmla="*/ 761998 w 3532030"/>
                <a:gd name="connsiteY3" fmla="*/ 0 h 2160560"/>
                <a:gd name="connsiteX4" fmla="*/ 1466005 w 3532030"/>
                <a:gd name="connsiteY4" fmla="*/ 8092 h 2160560"/>
                <a:gd name="connsiteX5" fmla="*/ 1538834 w 3532030"/>
                <a:gd name="connsiteY5" fmla="*/ 40460 h 2160560"/>
                <a:gd name="connsiteX6" fmla="*/ 1563110 w 3532030"/>
                <a:gd name="connsiteY6" fmla="*/ 56644 h 2160560"/>
                <a:gd name="connsiteX7" fmla="*/ 1611662 w 3532030"/>
                <a:gd name="connsiteY7" fmla="*/ 72828 h 2160560"/>
                <a:gd name="connsiteX8" fmla="*/ 1644030 w 3532030"/>
                <a:gd name="connsiteY8" fmla="*/ 89012 h 2160560"/>
                <a:gd name="connsiteX9" fmla="*/ 1781595 w 3532030"/>
                <a:gd name="connsiteY9" fmla="*/ 97105 h 2160560"/>
                <a:gd name="connsiteX10" fmla="*/ 1894883 w 3532030"/>
                <a:gd name="connsiteY10" fmla="*/ 129473 h 2160560"/>
                <a:gd name="connsiteX11" fmla="*/ 1927251 w 3532030"/>
                <a:gd name="connsiteY11" fmla="*/ 137565 h 2160560"/>
                <a:gd name="connsiteX12" fmla="*/ 1975804 w 3532030"/>
                <a:gd name="connsiteY12" fmla="*/ 153749 h 2160560"/>
                <a:gd name="connsiteX13" fmla="*/ 2040540 w 3532030"/>
                <a:gd name="connsiteY13" fmla="*/ 161841 h 2160560"/>
                <a:gd name="connsiteX14" fmla="*/ 2072908 w 3532030"/>
                <a:gd name="connsiteY14" fmla="*/ 169933 h 2160560"/>
                <a:gd name="connsiteX15" fmla="*/ 2712179 w 3532030"/>
                <a:gd name="connsiteY15" fmla="*/ 178025 h 2160560"/>
                <a:gd name="connsiteX16" fmla="*/ 2817375 w 3532030"/>
                <a:gd name="connsiteY16" fmla="*/ 186117 h 2160560"/>
                <a:gd name="connsiteX17" fmla="*/ 2825467 w 3532030"/>
                <a:gd name="connsiteY17" fmla="*/ 210393 h 2160560"/>
                <a:gd name="connsiteX18" fmla="*/ 3011584 w 3532030"/>
                <a:gd name="connsiteY18" fmla="*/ 218485 h 2160560"/>
                <a:gd name="connsiteX19" fmla="*/ 3132965 w 3532030"/>
                <a:gd name="connsiteY19" fmla="*/ 258945 h 2160560"/>
                <a:gd name="connsiteX20" fmla="*/ 3141057 w 3532030"/>
                <a:gd name="connsiteY20" fmla="*/ 283221 h 2160560"/>
                <a:gd name="connsiteX21" fmla="*/ 3173425 w 3532030"/>
                <a:gd name="connsiteY21" fmla="*/ 347958 h 2160560"/>
                <a:gd name="connsiteX22" fmla="*/ 3189609 w 3532030"/>
                <a:gd name="connsiteY22" fmla="*/ 485522 h 2160560"/>
                <a:gd name="connsiteX23" fmla="*/ 3197701 w 3532030"/>
                <a:gd name="connsiteY23" fmla="*/ 517890 h 2160560"/>
                <a:gd name="connsiteX24" fmla="*/ 3213885 w 3532030"/>
                <a:gd name="connsiteY24" fmla="*/ 550258 h 2160560"/>
                <a:gd name="connsiteX25" fmla="*/ 3238161 w 3532030"/>
                <a:gd name="connsiteY25" fmla="*/ 614995 h 2160560"/>
                <a:gd name="connsiteX26" fmla="*/ 3262437 w 3532030"/>
                <a:gd name="connsiteY26" fmla="*/ 720191 h 2160560"/>
                <a:gd name="connsiteX27" fmla="*/ 3310989 w 3532030"/>
                <a:gd name="connsiteY27" fmla="*/ 825388 h 2160560"/>
                <a:gd name="connsiteX28" fmla="*/ 3319081 w 3532030"/>
                <a:gd name="connsiteY28" fmla="*/ 849664 h 2160560"/>
                <a:gd name="connsiteX29" fmla="*/ 3343358 w 3532030"/>
                <a:gd name="connsiteY29" fmla="*/ 890124 h 2160560"/>
                <a:gd name="connsiteX30" fmla="*/ 3359542 w 3532030"/>
                <a:gd name="connsiteY30" fmla="*/ 946768 h 2160560"/>
                <a:gd name="connsiteX31" fmla="*/ 3383818 w 3532030"/>
                <a:gd name="connsiteY31" fmla="*/ 995320 h 2160560"/>
                <a:gd name="connsiteX32" fmla="*/ 3416186 w 3532030"/>
                <a:gd name="connsiteY32" fmla="*/ 1043873 h 2160560"/>
                <a:gd name="connsiteX33" fmla="*/ 3432370 w 3532030"/>
                <a:gd name="connsiteY33" fmla="*/ 1068149 h 2160560"/>
                <a:gd name="connsiteX34" fmla="*/ 3464738 w 3532030"/>
                <a:gd name="connsiteY34" fmla="*/ 1124793 h 2160560"/>
                <a:gd name="connsiteX35" fmla="*/ 3505198 w 3532030"/>
                <a:gd name="connsiteY35" fmla="*/ 1189529 h 2160560"/>
                <a:gd name="connsiteX36" fmla="*/ 3505198 w 3532030"/>
                <a:gd name="connsiteY36" fmla="*/ 1399922 h 2160560"/>
                <a:gd name="connsiteX37" fmla="*/ 3448554 w 3532030"/>
                <a:gd name="connsiteY37" fmla="*/ 1432290 h 2160560"/>
                <a:gd name="connsiteX38" fmla="*/ 3432370 w 3532030"/>
                <a:gd name="connsiteY38" fmla="*/ 1456566 h 2160560"/>
                <a:gd name="connsiteX39" fmla="*/ 3375726 w 3532030"/>
                <a:gd name="connsiteY39" fmla="*/ 1464658 h 2160560"/>
                <a:gd name="connsiteX40" fmla="*/ 3351450 w 3532030"/>
                <a:gd name="connsiteY40" fmla="*/ 1472751 h 2160560"/>
                <a:gd name="connsiteX41" fmla="*/ 3254345 w 3532030"/>
                <a:gd name="connsiteY41" fmla="*/ 1480843 h 2160560"/>
                <a:gd name="connsiteX42" fmla="*/ 2072908 w 3532030"/>
                <a:gd name="connsiteY42" fmla="*/ 1513211 h 2160560"/>
                <a:gd name="connsiteX43" fmla="*/ 2056724 w 3532030"/>
                <a:gd name="connsiteY43" fmla="*/ 1537487 h 2160560"/>
                <a:gd name="connsiteX44" fmla="*/ 2048632 w 3532030"/>
                <a:gd name="connsiteY44" fmla="*/ 1561763 h 2160560"/>
                <a:gd name="connsiteX45" fmla="*/ 2024356 w 3532030"/>
                <a:gd name="connsiteY45" fmla="*/ 1569855 h 2160560"/>
                <a:gd name="connsiteX46" fmla="*/ 1870607 w 3532030"/>
                <a:gd name="connsiteY46" fmla="*/ 1561763 h 2160560"/>
                <a:gd name="connsiteX47" fmla="*/ 33715 w 3532030"/>
                <a:gd name="connsiteY47" fmla="*/ 1472751 h 2160560"/>
                <a:gd name="connsiteX48" fmla="*/ 25623 w 3532030"/>
                <a:gd name="connsiteY48" fmla="*/ 1189529 h 2160560"/>
                <a:gd name="connsiteX49" fmla="*/ 33715 w 3532030"/>
                <a:gd name="connsiteY49" fmla="*/ 1165253 h 2160560"/>
                <a:gd name="connsiteX50" fmla="*/ 82267 w 3532030"/>
                <a:gd name="connsiteY50" fmla="*/ 1140977 h 2160560"/>
                <a:gd name="connsiteX51" fmla="*/ 98451 w 3532030"/>
                <a:gd name="connsiteY51" fmla="*/ 1116701 h 2160560"/>
                <a:gd name="connsiteX52" fmla="*/ 82267 w 3532030"/>
                <a:gd name="connsiteY52" fmla="*/ 1092425 h 2160560"/>
                <a:gd name="connsiteX53" fmla="*/ 33715 w 3532030"/>
                <a:gd name="connsiteY53" fmla="*/ 1068149 h 2160560"/>
                <a:gd name="connsiteX54" fmla="*/ 17531 w 3532030"/>
                <a:gd name="connsiteY54" fmla="*/ 1043873 h 2160560"/>
                <a:gd name="connsiteX55" fmla="*/ 41807 w 3532030"/>
                <a:gd name="connsiteY55" fmla="*/ 865848 h 2160560"/>
                <a:gd name="connsiteX56" fmla="*/ 49899 w 3532030"/>
                <a:gd name="connsiteY56" fmla="*/ 267037 h 2160560"/>
                <a:gd name="connsiteX57" fmla="*/ 66083 w 3532030"/>
                <a:gd name="connsiteY57" fmla="*/ 218485 h 2160560"/>
                <a:gd name="connsiteX58" fmla="*/ 74175 w 3532030"/>
                <a:gd name="connsiteY58" fmla="*/ 56644 h 2160560"/>
                <a:gd name="connsiteX59" fmla="*/ 98451 w 3532030"/>
                <a:gd name="connsiteY59" fmla="*/ 8092 h 2160560"/>
                <a:gd name="connsiteX60" fmla="*/ 90359 w 3532030"/>
                <a:gd name="connsiteY60" fmla="*/ 16184 h 2160560"/>
                <a:gd name="connsiteX0" fmla="*/ 292662 w 3734333"/>
                <a:gd name="connsiteY0" fmla="*/ 16184 h 1673028"/>
                <a:gd name="connsiteX1" fmla="*/ 292662 w 3734333"/>
                <a:gd name="connsiteY1" fmla="*/ 16184 h 1673028"/>
                <a:gd name="connsiteX2" fmla="*/ 867197 w 3734333"/>
                <a:gd name="connsiteY2" fmla="*/ 8092 h 1673028"/>
                <a:gd name="connsiteX3" fmla="*/ 964301 w 3734333"/>
                <a:gd name="connsiteY3" fmla="*/ 0 h 1673028"/>
                <a:gd name="connsiteX4" fmla="*/ 1668308 w 3734333"/>
                <a:gd name="connsiteY4" fmla="*/ 8092 h 1673028"/>
                <a:gd name="connsiteX5" fmla="*/ 1741137 w 3734333"/>
                <a:gd name="connsiteY5" fmla="*/ 40460 h 1673028"/>
                <a:gd name="connsiteX6" fmla="*/ 1765413 w 3734333"/>
                <a:gd name="connsiteY6" fmla="*/ 56644 h 1673028"/>
                <a:gd name="connsiteX7" fmla="*/ 1813965 w 3734333"/>
                <a:gd name="connsiteY7" fmla="*/ 72828 h 1673028"/>
                <a:gd name="connsiteX8" fmla="*/ 1846333 w 3734333"/>
                <a:gd name="connsiteY8" fmla="*/ 89012 h 1673028"/>
                <a:gd name="connsiteX9" fmla="*/ 1983898 w 3734333"/>
                <a:gd name="connsiteY9" fmla="*/ 97105 h 1673028"/>
                <a:gd name="connsiteX10" fmla="*/ 2097186 w 3734333"/>
                <a:gd name="connsiteY10" fmla="*/ 129473 h 1673028"/>
                <a:gd name="connsiteX11" fmla="*/ 2129554 w 3734333"/>
                <a:gd name="connsiteY11" fmla="*/ 137565 h 1673028"/>
                <a:gd name="connsiteX12" fmla="*/ 2178107 w 3734333"/>
                <a:gd name="connsiteY12" fmla="*/ 153749 h 1673028"/>
                <a:gd name="connsiteX13" fmla="*/ 2242843 w 3734333"/>
                <a:gd name="connsiteY13" fmla="*/ 161841 h 1673028"/>
                <a:gd name="connsiteX14" fmla="*/ 2275211 w 3734333"/>
                <a:gd name="connsiteY14" fmla="*/ 169933 h 1673028"/>
                <a:gd name="connsiteX15" fmla="*/ 2914482 w 3734333"/>
                <a:gd name="connsiteY15" fmla="*/ 178025 h 1673028"/>
                <a:gd name="connsiteX16" fmla="*/ 3019678 w 3734333"/>
                <a:gd name="connsiteY16" fmla="*/ 186117 h 1673028"/>
                <a:gd name="connsiteX17" fmla="*/ 3027770 w 3734333"/>
                <a:gd name="connsiteY17" fmla="*/ 210393 h 1673028"/>
                <a:gd name="connsiteX18" fmla="*/ 3213887 w 3734333"/>
                <a:gd name="connsiteY18" fmla="*/ 218485 h 1673028"/>
                <a:gd name="connsiteX19" fmla="*/ 3335268 w 3734333"/>
                <a:gd name="connsiteY19" fmla="*/ 258945 h 1673028"/>
                <a:gd name="connsiteX20" fmla="*/ 3343360 w 3734333"/>
                <a:gd name="connsiteY20" fmla="*/ 283221 h 1673028"/>
                <a:gd name="connsiteX21" fmla="*/ 3375728 w 3734333"/>
                <a:gd name="connsiteY21" fmla="*/ 347958 h 1673028"/>
                <a:gd name="connsiteX22" fmla="*/ 3391912 w 3734333"/>
                <a:gd name="connsiteY22" fmla="*/ 485522 h 1673028"/>
                <a:gd name="connsiteX23" fmla="*/ 3400004 w 3734333"/>
                <a:gd name="connsiteY23" fmla="*/ 517890 h 1673028"/>
                <a:gd name="connsiteX24" fmla="*/ 3416188 w 3734333"/>
                <a:gd name="connsiteY24" fmla="*/ 550258 h 1673028"/>
                <a:gd name="connsiteX25" fmla="*/ 3440464 w 3734333"/>
                <a:gd name="connsiteY25" fmla="*/ 614995 h 1673028"/>
                <a:gd name="connsiteX26" fmla="*/ 3464740 w 3734333"/>
                <a:gd name="connsiteY26" fmla="*/ 720191 h 1673028"/>
                <a:gd name="connsiteX27" fmla="*/ 3513292 w 3734333"/>
                <a:gd name="connsiteY27" fmla="*/ 825388 h 1673028"/>
                <a:gd name="connsiteX28" fmla="*/ 3521384 w 3734333"/>
                <a:gd name="connsiteY28" fmla="*/ 849664 h 1673028"/>
                <a:gd name="connsiteX29" fmla="*/ 3545661 w 3734333"/>
                <a:gd name="connsiteY29" fmla="*/ 890124 h 1673028"/>
                <a:gd name="connsiteX30" fmla="*/ 3561845 w 3734333"/>
                <a:gd name="connsiteY30" fmla="*/ 946768 h 1673028"/>
                <a:gd name="connsiteX31" fmla="*/ 3586121 w 3734333"/>
                <a:gd name="connsiteY31" fmla="*/ 995320 h 1673028"/>
                <a:gd name="connsiteX32" fmla="*/ 3618489 w 3734333"/>
                <a:gd name="connsiteY32" fmla="*/ 1043873 h 1673028"/>
                <a:gd name="connsiteX33" fmla="*/ 3634673 w 3734333"/>
                <a:gd name="connsiteY33" fmla="*/ 1068149 h 1673028"/>
                <a:gd name="connsiteX34" fmla="*/ 3667041 w 3734333"/>
                <a:gd name="connsiteY34" fmla="*/ 1124793 h 1673028"/>
                <a:gd name="connsiteX35" fmla="*/ 3707501 w 3734333"/>
                <a:gd name="connsiteY35" fmla="*/ 1189529 h 1673028"/>
                <a:gd name="connsiteX36" fmla="*/ 3707501 w 3734333"/>
                <a:gd name="connsiteY36" fmla="*/ 1399922 h 1673028"/>
                <a:gd name="connsiteX37" fmla="*/ 3650857 w 3734333"/>
                <a:gd name="connsiteY37" fmla="*/ 1432290 h 1673028"/>
                <a:gd name="connsiteX38" fmla="*/ 3634673 w 3734333"/>
                <a:gd name="connsiteY38" fmla="*/ 1456566 h 1673028"/>
                <a:gd name="connsiteX39" fmla="*/ 3578029 w 3734333"/>
                <a:gd name="connsiteY39" fmla="*/ 1464658 h 1673028"/>
                <a:gd name="connsiteX40" fmla="*/ 3553753 w 3734333"/>
                <a:gd name="connsiteY40" fmla="*/ 1472751 h 1673028"/>
                <a:gd name="connsiteX41" fmla="*/ 3456648 w 3734333"/>
                <a:gd name="connsiteY41" fmla="*/ 1480843 h 1673028"/>
                <a:gd name="connsiteX42" fmla="*/ 2275211 w 3734333"/>
                <a:gd name="connsiteY42" fmla="*/ 1513211 h 1673028"/>
                <a:gd name="connsiteX43" fmla="*/ 2259027 w 3734333"/>
                <a:gd name="connsiteY43" fmla="*/ 1537487 h 1673028"/>
                <a:gd name="connsiteX44" fmla="*/ 2250935 w 3734333"/>
                <a:gd name="connsiteY44" fmla="*/ 1561763 h 1673028"/>
                <a:gd name="connsiteX45" fmla="*/ 2226659 w 3734333"/>
                <a:gd name="connsiteY45" fmla="*/ 1569855 h 1673028"/>
                <a:gd name="connsiteX46" fmla="*/ 2072910 w 3734333"/>
                <a:gd name="connsiteY46" fmla="*/ 1561763 h 1673028"/>
                <a:gd name="connsiteX47" fmla="*/ 306149 w 3734333"/>
                <a:gd name="connsiteY47" fmla="*/ 1658193 h 1673028"/>
                <a:gd name="connsiteX48" fmla="*/ 236018 w 3734333"/>
                <a:gd name="connsiteY48" fmla="*/ 1472751 h 1673028"/>
                <a:gd name="connsiteX49" fmla="*/ 227926 w 3734333"/>
                <a:gd name="connsiteY49" fmla="*/ 1189529 h 1673028"/>
                <a:gd name="connsiteX50" fmla="*/ 236018 w 3734333"/>
                <a:gd name="connsiteY50" fmla="*/ 1165253 h 1673028"/>
                <a:gd name="connsiteX51" fmla="*/ 284570 w 3734333"/>
                <a:gd name="connsiteY51" fmla="*/ 1140977 h 1673028"/>
                <a:gd name="connsiteX52" fmla="*/ 300754 w 3734333"/>
                <a:gd name="connsiteY52" fmla="*/ 1116701 h 1673028"/>
                <a:gd name="connsiteX53" fmla="*/ 284570 w 3734333"/>
                <a:gd name="connsiteY53" fmla="*/ 1092425 h 1673028"/>
                <a:gd name="connsiteX54" fmla="*/ 236018 w 3734333"/>
                <a:gd name="connsiteY54" fmla="*/ 1068149 h 1673028"/>
                <a:gd name="connsiteX55" fmla="*/ 219834 w 3734333"/>
                <a:gd name="connsiteY55" fmla="*/ 1043873 h 1673028"/>
                <a:gd name="connsiteX56" fmla="*/ 244110 w 3734333"/>
                <a:gd name="connsiteY56" fmla="*/ 865848 h 1673028"/>
                <a:gd name="connsiteX57" fmla="*/ 252202 w 3734333"/>
                <a:gd name="connsiteY57" fmla="*/ 267037 h 1673028"/>
                <a:gd name="connsiteX58" fmla="*/ 268386 w 3734333"/>
                <a:gd name="connsiteY58" fmla="*/ 218485 h 1673028"/>
                <a:gd name="connsiteX59" fmla="*/ 276478 w 3734333"/>
                <a:gd name="connsiteY59" fmla="*/ 56644 h 1673028"/>
                <a:gd name="connsiteX60" fmla="*/ 300754 w 3734333"/>
                <a:gd name="connsiteY60" fmla="*/ 8092 h 1673028"/>
                <a:gd name="connsiteX61" fmla="*/ 292662 w 3734333"/>
                <a:gd name="connsiteY61" fmla="*/ 16184 h 1673028"/>
                <a:gd name="connsiteX0" fmla="*/ 292662 w 3734333"/>
                <a:gd name="connsiteY0" fmla="*/ 16184 h 1658193"/>
                <a:gd name="connsiteX1" fmla="*/ 292662 w 3734333"/>
                <a:gd name="connsiteY1" fmla="*/ 16184 h 1658193"/>
                <a:gd name="connsiteX2" fmla="*/ 867197 w 3734333"/>
                <a:gd name="connsiteY2" fmla="*/ 8092 h 1658193"/>
                <a:gd name="connsiteX3" fmla="*/ 964301 w 3734333"/>
                <a:gd name="connsiteY3" fmla="*/ 0 h 1658193"/>
                <a:gd name="connsiteX4" fmla="*/ 1668308 w 3734333"/>
                <a:gd name="connsiteY4" fmla="*/ 8092 h 1658193"/>
                <a:gd name="connsiteX5" fmla="*/ 1741137 w 3734333"/>
                <a:gd name="connsiteY5" fmla="*/ 40460 h 1658193"/>
                <a:gd name="connsiteX6" fmla="*/ 1765413 w 3734333"/>
                <a:gd name="connsiteY6" fmla="*/ 56644 h 1658193"/>
                <a:gd name="connsiteX7" fmla="*/ 1813965 w 3734333"/>
                <a:gd name="connsiteY7" fmla="*/ 72828 h 1658193"/>
                <a:gd name="connsiteX8" fmla="*/ 1846333 w 3734333"/>
                <a:gd name="connsiteY8" fmla="*/ 89012 h 1658193"/>
                <a:gd name="connsiteX9" fmla="*/ 1983898 w 3734333"/>
                <a:gd name="connsiteY9" fmla="*/ 97105 h 1658193"/>
                <a:gd name="connsiteX10" fmla="*/ 2097186 w 3734333"/>
                <a:gd name="connsiteY10" fmla="*/ 129473 h 1658193"/>
                <a:gd name="connsiteX11" fmla="*/ 2129554 w 3734333"/>
                <a:gd name="connsiteY11" fmla="*/ 137565 h 1658193"/>
                <a:gd name="connsiteX12" fmla="*/ 2178107 w 3734333"/>
                <a:gd name="connsiteY12" fmla="*/ 153749 h 1658193"/>
                <a:gd name="connsiteX13" fmla="*/ 2242843 w 3734333"/>
                <a:gd name="connsiteY13" fmla="*/ 161841 h 1658193"/>
                <a:gd name="connsiteX14" fmla="*/ 2275211 w 3734333"/>
                <a:gd name="connsiteY14" fmla="*/ 169933 h 1658193"/>
                <a:gd name="connsiteX15" fmla="*/ 2914482 w 3734333"/>
                <a:gd name="connsiteY15" fmla="*/ 178025 h 1658193"/>
                <a:gd name="connsiteX16" fmla="*/ 3019678 w 3734333"/>
                <a:gd name="connsiteY16" fmla="*/ 186117 h 1658193"/>
                <a:gd name="connsiteX17" fmla="*/ 3027770 w 3734333"/>
                <a:gd name="connsiteY17" fmla="*/ 210393 h 1658193"/>
                <a:gd name="connsiteX18" fmla="*/ 3213887 w 3734333"/>
                <a:gd name="connsiteY18" fmla="*/ 218485 h 1658193"/>
                <a:gd name="connsiteX19" fmla="*/ 3335268 w 3734333"/>
                <a:gd name="connsiteY19" fmla="*/ 258945 h 1658193"/>
                <a:gd name="connsiteX20" fmla="*/ 3343360 w 3734333"/>
                <a:gd name="connsiteY20" fmla="*/ 283221 h 1658193"/>
                <a:gd name="connsiteX21" fmla="*/ 3375728 w 3734333"/>
                <a:gd name="connsiteY21" fmla="*/ 347958 h 1658193"/>
                <a:gd name="connsiteX22" fmla="*/ 3391912 w 3734333"/>
                <a:gd name="connsiteY22" fmla="*/ 485522 h 1658193"/>
                <a:gd name="connsiteX23" fmla="*/ 3400004 w 3734333"/>
                <a:gd name="connsiteY23" fmla="*/ 517890 h 1658193"/>
                <a:gd name="connsiteX24" fmla="*/ 3416188 w 3734333"/>
                <a:gd name="connsiteY24" fmla="*/ 550258 h 1658193"/>
                <a:gd name="connsiteX25" fmla="*/ 3440464 w 3734333"/>
                <a:gd name="connsiteY25" fmla="*/ 614995 h 1658193"/>
                <a:gd name="connsiteX26" fmla="*/ 3464740 w 3734333"/>
                <a:gd name="connsiteY26" fmla="*/ 720191 h 1658193"/>
                <a:gd name="connsiteX27" fmla="*/ 3513292 w 3734333"/>
                <a:gd name="connsiteY27" fmla="*/ 825388 h 1658193"/>
                <a:gd name="connsiteX28" fmla="*/ 3521384 w 3734333"/>
                <a:gd name="connsiteY28" fmla="*/ 849664 h 1658193"/>
                <a:gd name="connsiteX29" fmla="*/ 3545661 w 3734333"/>
                <a:gd name="connsiteY29" fmla="*/ 890124 h 1658193"/>
                <a:gd name="connsiteX30" fmla="*/ 3561845 w 3734333"/>
                <a:gd name="connsiteY30" fmla="*/ 946768 h 1658193"/>
                <a:gd name="connsiteX31" fmla="*/ 3586121 w 3734333"/>
                <a:gd name="connsiteY31" fmla="*/ 995320 h 1658193"/>
                <a:gd name="connsiteX32" fmla="*/ 3618489 w 3734333"/>
                <a:gd name="connsiteY32" fmla="*/ 1043873 h 1658193"/>
                <a:gd name="connsiteX33" fmla="*/ 3634673 w 3734333"/>
                <a:gd name="connsiteY33" fmla="*/ 1068149 h 1658193"/>
                <a:gd name="connsiteX34" fmla="*/ 3667041 w 3734333"/>
                <a:gd name="connsiteY34" fmla="*/ 1124793 h 1658193"/>
                <a:gd name="connsiteX35" fmla="*/ 3707501 w 3734333"/>
                <a:gd name="connsiteY35" fmla="*/ 1189529 h 1658193"/>
                <a:gd name="connsiteX36" fmla="*/ 3707501 w 3734333"/>
                <a:gd name="connsiteY36" fmla="*/ 1399922 h 1658193"/>
                <a:gd name="connsiteX37" fmla="*/ 3650857 w 3734333"/>
                <a:gd name="connsiteY37" fmla="*/ 1432290 h 1658193"/>
                <a:gd name="connsiteX38" fmla="*/ 3634673 w 3734333"/>
                <a:gd name="connsiteY38" fmla="*/ 1456566 h 1658193"/>
                <a:gd name="connsiteX39" fmla="*/ 3578029 w 3734333"/>
                <a:gd name="connsiteY39" fmla="*/ 1464658 h 1658193"/>
                <a:gd name="connsiteX40" fmla="*/ 3553753 w 3734333"/>
                <a:gd name="connsiteY40" fmla="*/ 1472751 h 1658193"/>
                <a:gd name="connsiteX41" fmla="*/ 3456648 w 3734333"/>
                <a:gd name="connsiteY41" fmla="*/ 1480843 h 1658193"/>
                <a:gd name="connsiteX42" fmla="*/ 2275211 w 3734333"/>
                <a:gd name="connsiteY42" fmla="*/ 1513211 h 1658193"/>
                <a:gd name="connsiteX43" fmla="*/ 2259027 w 3734333"/>
                <a:gd name="connsiteY43" fmla="*/ 1537487 h 1658193"/>
                <a:gd name="connsiteX44" fmla="*/ 2250935 w 3734333"/>
                <a:gd name="connsiteY44" fmla="*/ 1561763 h 1658193"/>
                <a:gd name="connsiteX45" fmla="*/ 2226659 w 3734333"/>
                <a:gd name="connsiteY45" fmla="*/ 1569855 h 1658193"/>
                <a:gd name="connsiteX46" fmla="*/ 2072910 w 3734333"/>
                <a:gd name="connsiteY46" fmla="*/ 1561763 h 1658193"/>
                <a:gd name="connsiteX47" fmla="*/ 306149 w 3734333"/>
                <a:gd name="connsiteY47" fmla="*/ 1658193 h 1658193"/>
                <a:gd name="connsiteX48" fmla="*/ 236018 w 3734333"/>
                <a:gd name="connsiteY48" fmla="*/ 1472751 h 1658193"/>
                <a:gd name="connsiteX49" fmla="*/ 227926 w 3734333"/>
                <a:gd name="connsiteY49" fmla="*/ 1189529 h 1658193"/>
                <a:gd name="connsiteX50" fmla="*/ 236018 w 3734333"/>
                <a:gd name="connsiteY50" fmla="*/ 1165253 h 1658193"/>
                <a:gd name="connsiteX51" fmla="*/ 284570 w 3734333"/>
                <a:gd name="connsiteY51" fmla="*/ 1140977 h 1658193"/>
                <a:gd name="connsiteX52" fmla="*/ 300754 w 3734333"/>
                <a:gd name="connsiteY52" fmla="*/ 1116701 h 1658193"/>
                <a:gd name="connsiteX53" fmla="*/ 284570 w 3734333"/>
                <a:gd name="connsiteY53" fmla="*/ 1092425 h 1658193"/>
                <a:gd name="connsiteX54" fmla="*/ 236018 w 3734333"/>
                <a:gd name="connsiteY54" fmla="*/ 1068149 h 1658193"/>
                <a:gd name="connsiteX55" fmla="*/ 219834 w 3734333"/>
                <a:gd name="connsiteY55" fmla="*/ 1043873 h 1658193"/>
                <a:gd name="connsiteX56" fmla="*/ 244110 w 3734333"/>
                <a:gd name="connsiteY56" fmla="*/ 865848 h 1658193"/>
                <a:gd name="connsiteX57" fmla="*/ 252202 w 3734333"/>
                <a:gd name="connsiteY57" fmla="*/ 267037 h 1658193"/>
                <a:gd name="connsiteX58" fmla="*/ 268386 w 3734333"/>
                <a:gd name="connsiteY58" fmla="*/ 218485 h 1658193"/>
                <a:gd name="connsiteX59" fmla="*/ 276478 w 3734333"/>
                <a:gd name="connsiteY59" fmla="*/ 56644 h 1658193"/>
                <a:gd name="connsiteX60" fmla="*/ 300754 w 3734333"/>
                <a:gd name="connsiteY60" fmla="*/ 8092 h 1658193"/>
                <a:gd name="connsiteX61" fmla="*/ 292662 w 3734333"/>
                <a:gd name="connsiteY61" fmla="*/ 16184 h 1658193"/>
                <a:gd name="connsiteX0" fmla="*/ 292661 w 3734332"/>
                <a:gd name="connsiteY0" fmla="*/ 16184 h 1621980"/>
                <a:gd name="connsiteX1" fmla="*/ 292661 w 3734332"/>
                <a:gd name="connsiteY1" fmla="*/ 16184 h 1621980"/>
                <a:gd name="connsiteX2" fmla="*/ 867196 w 3734332"/>
                <a:gd name="connsiteY2" fmla="*/ 8092 h 1621980"/>
                <a:gd name="connsiteX3" fmla="*/ 964300 w 3734332"/>
                <a:gd name="connsiteY3" fmla="*/ 0 h 1621980"/>
                <a:gd name="connsiteX4" fmla="*/ 1668307 w 3734332"/>
                <a:gd name="connsiteY4" fmla="*/ 8092 h 1621980"/>
                <a:gd name="connsiteX5" fmla="*/ 1741136 w 3734332"/>
                <a:gd name="connsiteY5" fmla="*/ 40460 h 1621980"/>
                <a:gd name="connsiteX6" fmla="*/ 1765412 w 3734332"/>
                <a:gd name="connsiteY6" fmla="*/ 56644 h 1621980"/>
                <a:gd name="connsiteX7" fmla="*/ 1813964 w 3734332"/>
                <a:gd name="connsiteY7" fmla="*/ 72828 h 1621980"/>
                <a:gd name="connsiteX8" fmla="*/ 1846332 w 3734332"/>
                <a:gd name="connsiteY8" fmla="*/ 89012 h 1621980"/>
                <a:gd name="connsiteX9" fmla="*/ 1983897 w 3734332"/>
                <a:gd name="connsiteY9" fmla="*/ 97105 h 1621980"/>
                <a:gd name="connsiteX10" fmla="*/ 2097185 w 3734332"/>
                <a:gd name="connsiteY10" fmla="*/ 129473 h 1621980"/>
                <a:gd name="connsiteX11" fmla="*/ 2129553 w 3734332"/>
                <a:gd name="connsiteY11" fmla="*/ 137565 h 1621980"/>
                <a:gd name="connsiteX12" fmla="*/ 2178106 w 3734332"/>
                <a:gd name="connsiteY12" fmla="*/ 153749 h 1621980"/>
                <a:gd name="connsiteX13" fmla="*/ 2242842 w 3734332"/>
                <a:gd name="connsiteY13" fmla="*/ 161841 h 1621980"/>
                <a:gd name="connsiteX14" fmla="*/ 2275210 w 3734332"/>
                <a:gd name="connsiteY14" fmla="*/ 169933 h 1621980"/>
                <a:gd name="connsiteX15" fmla="*/ 2914481 w 3734332"/>
                <a:gd name="connsiteY15" fmla="*/ 178025 h 1621980"/>
                <a:gd name="connsiteX16" fmla="*/ 3019677 w 3734332"/>
                <a:gd name="connsiteY16" fmla="*/ 186117 h 1621980"/>
                <a:gd name="connsiteX17" fmla="*/ 3027769 w 3734332"/>
                <a:gd name="connsiteY17" fmla="*/ 210393 h 1621980"/>
                <a:gd name="connsiteX18" fmla="*/ 3213886 w 3734332"/>
                <a:gd name="connsiteY18" fmla="*/ 218485 h 1621980"/>
                <a:gd name="connsiteX19" fmla="*/ 3335267 w 3734332"/>
                <a:gd name="connsiteY19" fmla="*/ 258945 h 1621980"/>
                <a:gd name="connsiteX20" fmla="*/ 3343359 w 3734332"/>
                <a:gd name="connsiteY20" fmla="*/ 283221 h 1621980"/>
                <a:gd name="connsiteX21" fmla="*/ 3375727 w 3734332"/>
                <a:gd name="connsiteY21" fmla="*/ 347958 h 1621980"/>
                <a:gd name="connsiteX22" fmla="*/ 3391911 w 3734332"/>
                <a:gd name="connsiteY22" fmla="*/ 485522 h 1621980"/>
                <a:gd name="connsiteX23" fmla="*/ 3400003 w 3734332"/>
                <a:gd name="connsiteY23" fmla="*/ 517890 h 1621980"/>
                <a:gd name="connsiteX24" fmla="*/ 3416187 w 3734332"/>
                <a:gd name="connsiteY24" fmla="*/ 550258 h 1621980"/>
                <a:gd name="connsiteX25" fmla="*/ 3440463 w 3734332"/>
                <a:gd name="connsiteY25" fmla="*/ 614995 h 1621980"/>
                <a:gd name="connsiteX26" fmla="*/ 3464739 w 3734332"/>
                <a:gd name="connsiteY26" fmla="*/ 720191 h 1621980"/>
                <a:gd name="connsiteX27" fmla="*/ 3513291 w 3734332"/>
                <a:gd name="connsiteY27" fmla="*/ 825388 h 1621980"/>
                <a:gd name="connsiteX28" fmla="*/ 3521383 w 3734332"/>
                <a:gd name="connsiteY28" fmla="*/ 849664 h 1621980"/>
                <a:gd name="connsiteX29" fmla="*/ 3545660 w 3734332"/>
                <a:gd name="connsiteY29" fmla="*/ 890124 h 1621980"/>
                <a:gd name="connsiteX30" fmla="*/ 3561844 w 3734332"/>
                <a:gd name="connsiteY30" fmla="*/ 946768 h 1621980"/>
                <a:gd name="connsiteX31" fmla="*/ 3586120 w 3734332"/>
                <a:gd name="connsiteY31" fmla="*/ 995320 h 1621980"/>
                <a:gd name="connsiteX32" fmla="*/ 3618488 w 3734332"/>
                <a:gd name="connsiteY32" fmla="*/ 1043873 h 1621980"/>
                <a:gd name="connsiteX33" fmla="*/ 3634672 w 3734332"/>
                <a:gd name="connsiteY33" fmla="*/ 1068149 h 1621980"/>
                <a:gd name="connsiteX34" fmla="*/ 3667040 w 3734332"/>
                <a:gd name="connsiteY34" fmla="*/ 1124793 h 1621980"/>
                <a:gd name="connsiteX35" fmla="*/ 3707500 w 3734332"/>
                <a:gd name="connsiteY35" fmla="*/ 1189529 h 1621980"/>
                <a:gd name="connsiteX36" fmla="*/ 3707500 w 3734332"/>
                <a:gd name="connsiteY36" fmla="*/ 1399922 h 1621980"/>
                <a:gd name="connsiteX37" fmla="*/ 3650856 w 3734332"/>
                <a:gd name="connsiteY37" fmla="*/ 1432290 h 1621980"/>
                <a:gd name="connsiteX38" fmla="*/ 3634672 w 3734332"/>
                <a:gd name="connsiteY38" fmla="*/ 1456566 h 1621980"/>
                <a:gd name="connsiteX39" fmla="*/ 3578028 w 3734332"/>
                <a:gd name="connsiteY39" fmla="*/ 1464658 h 1621980"/>
                <a:gd name="connsiteX40" fmla="*/ 3553752 w 3734332"/>
                <a:gd name="connsiteY40" fmla="*/ 1472751 h 1621980"/>
                <a:gd name="connsiteX41" fmla="*/ 3456647 w 3734332"/>
                <a:gd name="connsiteY41" fmla="*/ 1480843 h 1621980"/>
                <a:gd name="connsiteX42" fmla="*/ 2275210 w 3734332"/>
                <a:gd name="connsiteY42" fmla="*/ 1513211 h 1621980"/>
                <a:gd name="connsiteX43" fmla="*/ 2259026 w 3734332"/>
                <a:gd name="connsiteY43" fmla="*/ 1537487 h 1621980"/>
                <a:gd name="connsiteX44" fmla="*/ 2250934 w 3734332"/>
                <a:gd name="connsiteY44" fmla="*/ 1561763 h 1621980"/>
                <a:gd name="connsiteX45" fmla="*/ 2226658 w 3734332"/>
                <a:gd name="connsiteY45" fmla="*/ 1569855 h 1621980"/>
                <a:gd name="connsiteX46" fmla="*/ 2072909 w 3734332"/>
                <a:gd name="connsiteY46" fmla="*/ 1561763 h 1621980"/>
                <a:gd name="connsiteX47" fmla="*/ 306149 w 3734332"/>
                <a:gd name="connsiteY47" fmla="*/ 1581994 h 1621980"/>
                <a:gd name="connsiteX48" fmla="*/ 236017 w 3734332"/>
                <a:gd name="connsiteY48" fmla="*/ 1472751 h 1621980"/>
                <a:gd name="connsiteX49" fmla="*/ 227925 w 3734332"/>
                <a:gd name="connsiteY49" fmla="*/ 1189529 h 1621980"/>
                <a:gd name="connsiteX50" fmla="*/ 236017 w 3734332"/>
                <a:gd name="connsiteY50" fmla="*/ 1165253 h 1621980"/>
                <a:gd name="connsiteX51" fmla="*/ 284569 w 3734332"/>
                <a:gd name="connsiteY51" fmla="*/ 1140977 h 1621980"/>
                <a:gd name="connsiteX52" fmla="*/ 300753 w 3734332"/>
                <a:gd name="connsiteY52" fmla="*/ 1116701 h 1621980"/>
                <a:gd name="connsiteX53" fmla="*/ 284569 w 3734332"/>
                <a:gd name="connsiteY53" fmla="*/ 1092425 h 1621980"/>
                <a:gd name="connsiteX54" fmla="*/ 236017 w 3734332"/>
                <a:gd name="connsiteY54" fmla="*/ 1068149 h 1621980"/>
                <a:gd name="connsiteX55" fmla="*/ 219833 w 3734332"/>
                <a:gd name="connsiteY55" fmla="*/ 1043873 h 1621980"/>
                <a:gd name="connsiteX56" fmla="*/ 244109 w 3734332"/>
                <a:gd name="connsiteY56" fmla="*/ 865848 h 1621980"/>
                <a:gd name="connsiteX57" fmla="*/ 252201 w 3734332"/>
                <a:gd name="connsiteY57" fmla="*/ 267037 h 1621980"/>
                <a:gd name="connsiteX58" fmla="*/ 268385 w 3734332"/>
                <a:gd name="connsiteY58" fmla="*/ 218485 h 1621980"/>
                <a:gd name="connsiteX59" fmla="*/ 276477 w 3734332"/>
                <a:gd name="connsiteY59" fmla="*/ 56644 h 1621980"/>
                <a:gd name="connsiteX60" fmla="*/ 300753 w 3734332"/>
                <a:gd name="connsiteY60" fmla="*/ 8092 h 1621980"/>
                <a:gd name="connsiteX61" fmla="*/ 292661 w 3734332"/>
                <a:gd name="connsiteY61" fmla="*/ 16184 h 1621980"/>
                <a:gd name="connsiteX0" fmla="*/ 90359 w 3532030"/>
                <a:gd name="connsiteY0" fmla="*/ 16184 h 1621980"/>
                <a:gd name="connsiteX1" fmla="*/ 90359 w 3532030"/>
                <a:gd name="connsiteY1" fmla="*/ 16184 h 1621980"/>
                <a:gd name="connsiteX2" fmla="*/ 664894 w 3532030"/>
                <a:gd name="connsiteY2" fmla="*/ 8092 h 1621980"/>
                <a:gd name="connsiteX3" fmla="*/ 761998 w 3532030"/>
                <a:gd name="connsiteY3" fmla="*/ 0 h 1621980"/>
                <a:gd name="connsiteX4" fmla="*/ 1466005 w 3532030"/>
                <a:gd name="connsiteY4" fmla="*/ 8092 h 1621980"/>
                <a:gd name="connsiteX5" fmla="*/ 1538834 w 3532030"/>
                <a:gd name="connsiteY5" fmla="*/ 40460 h 1621980"/>
                <a:gd name="connsiteX6" fmla="*/ 1563110 w 3532030"/>
                <a:gd name="connsiteY6" fmla="*/ 56644 h 1621980"/>
                <a:gd name="connsiteX7" fmla="*/ 1611662 w 3532030"/>
                <a:gd name="connsiteY7" fmla="*/ 72828 h 1621980"/>
                <a:gd name="connsiteX8" fmla="*/ 1644030 w 3532030"/>
                <a:gd name="connsiteY8" fmla="*/ 89012 h 1621980"/>
                <a:gd name="connsiteX9" fmla="*/ 1781595 w 3532030"/>
                <a:gd name="connsiteY9" fmla="*/ 97105 h 1621980"/>
                <a:gd name="connsiteX10" fmla="*/ 1894883 w 3532030"/>
                <a:gd name="connsiteY10" fmla="*/ 129473 h 1621980"/>
                <a:gd name="connsiteX11" fmla="*/ 1927251 w 3532030"/>
                <a:gd name="connsiteY11" fmla="*/ 137565 h 1621980"/>
                <a:gd name="connsiteX12" fmla="*/ 1975804 w 3532030"/>
                <a:gd name="connsiteY12" fmla="*/ 153749 h 1621980"/>
                <a:gd name="connsiteX13" fmla="*/ 2040540 w 3532030"/>
                <a:gd name="connsiteY13" fmla="*/ 161841 h 1621980"/>
                <a:gd name="connsiteX14" fmla="*/ 2072908 w 3532030"/>
                <a:gd name="connsiteY14" fmla="*/ 169933 h 1621980"/>
                <a:gd name="connsiteX15" fmla="*/ 2712179 w 3532030"/>
                <a:gd name="connsiteY15" fmla="*/ 178025 h 1621980"/>
                <a:gd name="connsiteX16" fmla="*/ 2817375 w 3532030"/>
                <a:gd name="connsiteY16" fmla="*/ 186117 h 1621980"/>
                <a:gd name="connsiteX17" fmla="*/ 2825467 w 3532030"/>
                <a:gd name="connsiteY17" fmla="*/ 210393 h 1621980"/>
                <a:gd name="connsiteX18" fmla="*/ 3011584 w 3532030"/>
                <a:gd name="connsiteY18" fmla="*/ 218485 h 1621980"/>
                <a:gd name="connsiteX19" fmla="*/ 3132965 w 3532030"/>
                <a:gd name="connsiteY19" fmla="*/ 258945 h 1621980"/>
                <a:gd name="connsiteX20" fmla="*/ 3141057 w 3532030"/>
                <a:gd name="connsiteY20" fmla="*/ 283221 h 1621980"/>
                <a:gd name="connsiteX21" fmla="*/ 3173425 w 3532030"/>
                <a:gd name="connsiteY21" fmla="*/ 347958 h 1621980"/>
                <a:gd name="connsiteX22" fmla="*/ 3189609 w 3532030"/>
                <a:gd name="connsiteY22" fmla="*/ 485522 h 1621980"/>
                <a:gd name="connsiteX23" fmla="*/ 3197701 w 3532030"/>
                <a:gd name="connsiteY23" fmla="*/ 517890 h 1621980"/>
                <a:gd name="connsiteX24" fmla="*/ 3213885 w 3532030"/>
                <a:gd name="connsiteY24" fmla="*/ 550258 h 1621980"/>
                <a:gd name="connsiteX25" fmla="*/ 3238161 w 3532030"/>
                <a:gd name="connsiteY25" fmla="*/ 614995 h 1621980"/>
                <a:gd name="connsiteX26" fmla="*/ 3262437 w 3532030"/>
                <a:gd name="connsiteY26" fmla="*/ 720191 h 1621980"/>
                <a:gd name="connsiteX27" fmla="*/ 3310989 w 3532030"/>
                <a:gd name="connsiteY27" fmla="*/ 825388 h 1621980"/>
                <a:gd name="connsiteX28" fmla="*/ 3319081 w 3532030"/>
                <a:gd name="connsiteY28" fmla="*/ 849664 h 1621980"/>
                <a:gd name="connsiteX29" fmla="*/ 3343358 w 3532030"/>
                <a:gd name="connsiteY29" fmla="*/ 890124 h 1621980"/>
                <a:gd name="connsiteX30" fmla="*/ 3359542 w 3532030"/>
                <a:gd name="connsiteY30" fmla="*/ 946768 h 1621980"/>
                <a:gd name="connsiteX31" fmla="*/ 3383818 w 3532030"/>
                <a:gd name="connsiteY31" fmla="*/ 995320 h 1621980"/>
                <a:gd name="connsiteX32" fmla="*/ 3416186 w 3532030"/>
                <a:gd name="connsiteY32" fmla="*/ 1043873 h 1621980"/>
                <a:gd name="connsiteX33" fmla="*/ 3432370 w 3532030"/>
                <a:gd name="connsiteY33" fmla="*/ 1068149 h 1621980"/>
                <a:gd name="connsiteX34" fmla="*/ 3464738 w 3532030"/>
                <a:gd name="connsiteY34" fmla="*/ 1124793 h 1621980"/>
                <a:gd name="connsiteX35" fmla="*/ 3505198 w 3532030"/>
                <a:gd name="connsiteY35" fmla="*/ 1189529 h 1621980"/>
                <a:gd name="connsiteX36" fmla="*/ 3505198 w 3532030"/>
                <a:gd name="connsiteY36" fmla="*/ 1399922 h 1621980"/>
                <a:gd name="connsiteX37" fmla="*/ 3448554 w 3532030"/>
                <a:gd name="connsiteY37" fmla="*/ 1432290 h 1621980"/>
                <a:gd name="connsiteX38" fmla="*/ 3432370 w 3532030"/>
                <a:gd name="connsiteY38" fmla="*/ 1456566 h 1621980"/>
                <a:gd name="connsiteX39" fmla="*/ 3375726 w 3532030"/>
                <a:gd name="connsiteY39" fmla="*/ 1464658 h 1621980"/>
                <a:gd name="connsiteX40" fmla="*/ 3351450 w 3532030"/>
                <a:gd name="connsiteY40" fmla="*/ 1472751 h 1621980"/>
                <a:gd name="connsiteX41" fmla="*/ 3254345 w 3532030"/>
                <a:gd name="connsiteY41" fmla="*/ 1480843 h 1621980"/>
                <a:gd name="connsiteX42" fmla="*/ 2072908 w 3532030"/>
                <a:gd name="connsiteY42" fmla="*/ 1513211 h 1621980"/>
                <a:gd name="connsiteX43" fmla="*/ 2056724 w 3532030"/>
                <a:gd name="connsiteY43" fmla="*/ 1537487 h 1621980"/>
                <a:gd name="connsiteX44" fmla="*/ 2048632 w 3532030"/>
                <a:gd name="connsiteY44" fmla="*/ 1561763 h 1621980"/>
                <a:gd name="connsiteX45" fmla="*/ 2024356 w 3532030"/>
                <a:gd name="connsiteY45" fmla="*/ 1569855 h 1621980"/>
                <a:gd name="connsiteX46" fmla="*/ 1870607 w 3532030"/>
                <a:gd name="connsiteY46" fmla="*/ 1561763 h 1621980"/>
                <a:gd name="connsiteX47" fmla="*/ 103847 w 3532030"/>
                <a:gd name="connsiteY47" fmla="*/ 1581994 h 1621980"/>
                <a:gd name="connsiteX48" fmla="*/ 33715 w 3532030"/>
                <a:gd name="connsiteY48" fmla="*/ 1472751 h 1621980"/>
                <a:gd name="connsiteX49" fmla="*/ 25623 w 3532030"/>
                <a:gd name="connsiteY49" fmla="*/ 1189529 h 1621980"/>
                <a:gd name="connsiteX50" fmla="*/ 33715 w 3532030"/>
                <a:gd name="connsiteY50" fmla="*/ 1165253 h 1621980"/>
                <a:gd name="connsiteX51" fmla="*/ 82267 w 3532030"/>
                <a:gd name="connsiteY51" fmla="*/ 1140977 h 1621980"/>
                <a:gd name="connsiteX52" fmla="*/ 98451 w 3532030"/>
                <a:gd name="connsiteY52" fmla="*/ 1116701 h 1621980"/>
                <a:gd name="connsiteX53" fmla="*/ 82267 w 3532030"/>
                <a:gd name="connsiteY53" fmla="*/ 1092425 h 1621980"/>
                <a:gd name="connsiteX54" fmla="*/ 33715 w 3532030"/>
                <a:gd name="connsiteY54" fmla="*/ 1068149 h 1621980"/>
                <a:gd name="connsiteX55" fmla="*/ 17531 w 3532030"/>
                <a:gd name="connsiteY55" fmla="*/ 1043873 h 1621980"/>
                <a:gd name="connsiteX56" fmla="*/ 41807 w 3532030"/>
                <a:gd name="connsiteY56" fmla="*/ 865848 h 1621980"/>
                <a:gd name="connsiteX57" fmla="*/ 49899 w 3532030"/>
                <a:gd name="connsiteY57" fmla="*/ 267037 h 1621980"/>
                <a:gd name="connsiteX58" fmla="*/ 66083 w 3532030"/>
                <a:gd name="connsiteY58" fmla="*/ 218485 h 1621980"/>
                <a:gd name="connsiteX59" fmla="*/ 74175 w 3532030"/>
                <a:gd name="connsiteY59" fmla="*/ 56644 h 1621980"/>
                <a:gd name="connsiteX60" fmla="*/ 98451 w 3532030"/>
                <a:gd name="connsiteY60" fmla="*/ 8092 h 1621980"/>
                <a:gd name="connsiteX61" fmla="*/ 90359 w 3532030"/>
                <a:gd name="connsiteY61" fmla="*/ 16184 h 1621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532030" h="1621980">
                  <a:moveTo>
                    <a:pt x="90359" y="16184"/>
                  </a:moveTo>
                  <a:lnTo>
                    <a:pt x="90359" y="16184"/>
                  </a:lnTo>
                  <a:lnTo>
                    <a:pt x="664894" y="8092"/>
                  </a:lnTo>
                  <a:cubicBezTo>
                    <a:pt x="697365" y="7310"/>
                    <a:pt x="729518" y="0"/>
                    <a:pt x="761998" y="0"/>
                  </a:cubicBezTo>
                  <a:cubicBezTo>
                    <a:pt x="996683" y="0"/>
                    <a:pt x="1231336" y="5395"/>
                    <a:pt x="1466005" y="8092"/>
                  </a:cubicBezTo>
                  <a:cubicBezTo>
                    <a:pt x="1494904" y="19651"/>
                    <a:pt x="1512376" y="25341"/>
                    <a:pt x="1538834" y="40460"/>
                  </a:cubicBezTo>
                  <a:cubicBezTo>
                    <a:pt x="1547278" y="45285"/>
                    <a:pt x="1554223" y="52694"/>
                    <a:pt x="1563110" y="56644"/>
                  </a:cubicBezTo>
                  <a:cubicBezTo>
                    <a:pt x="1578699" y="63572"/>
                    <a:pt x="1596404" y="65199"/>
                    <a:pt x="1611662" y="72828"/>
                  </a:cubicBezTo>
                  <a:cubicBezTo>
                    <a:pt x="1622451" y="78223"/>
                    <a:pt x="1632088" y="87306"/>
                    <a:pt x="1644030" y="89012"/>
                  </a:cubicBezTo>
                  <a:cubicBezTo>
                    <a:pt x="1689503" y="95508"/>
                    <a:pt x="1735740" y="94407"/>
                    <a:pt x="1781595" y="97105"/>
                  </a:cubicBezTo>
                  <a:cubicBezTo>
                    <a:pt x="1819358" y="107894"/>
                    <a:pt x="1856782" y="119948"/>
                    <a:pt x="1894883" y="129473"/>
                  </a:cubicBezTo>
                  <a:cubicBezTo>
                    <a:pt x="1905672" y="132170"/>
                    <a:pt x="1916599" y="134369"/>
                    <a:pt x="1927251" y="137565"/>
                  </a:cubicBezTo>
                  <a:cubicBezTo>
                    <a:pt x="1943591" y="142467"/>
                    <a:pt x="1959123" y="150175"/>
                    <a:pt x="1975804" y="153749"/>
                  </a:cubicBezTo>
                  <a:cubicBezTo>
                    <a:pt x="1997068" y="158306"/>
                    <a:pt x="2019089" y="158266"/>
                    <a:pt x="2040540" y="161841"/>
                  </a:cubicBezTo>
                  <a:cubicBezTo>
                    <a:pt x="2051510" y="163669"/>
                    <a:pt x="2061790" y="169665"/>
                    <a:pt x="2072908" y="169933"/>
                  </a:cubicBezTo>
                  <a:cubicBezTo>
                    <a:pt x="2285954" y="175067"/>
                    <a:pt x="2499089" y="175328"/>
                    <a:pt x="2712179" y="178025"/>
                  </a:cubicBezTo>
                  <a:cubicBezTo>
                    <a:pt x="2747244" y="180722"/>
                    <a:pt x="2783559" y="176455"/>
                    <a:pt x="2817375" y="186117"/>
                  </a:cubicBezTo>
                  <a:cubicBezTo>
                    <a:pt x="2825577" y="188460"/>
                    <a:pt x="2817053" y="208991"/>
                    <a:pt x="2825467" y="210393"/>
                  </a:cubicBezTo>
                  <a:cubicBezTo>
                    <a:pt x="2886720" y="220602"/>
                    <a:pt x="2949545" y="215788"/>
                    <a:pt x="3011584" y="218485"/>
                  </a:cubicBezTo>
                  <a:cubicBezTo>
                    <a:pt x="3030769" y="295225"/>
                    <a:pt x="3002078" y="224042"/>
                    <a:pt x="3132965" y="258945"/>
                  </a:cubicBezTo>
                  <a:cubicBezTo>
                    <a:pt x="3141207" y="261143"/>
                    <a:pt x="3137527" y="275456"/>
                    <a:pt x="3141057" y="283221"/>
                  </a:cubicBezTo>
                  <a:cubicBezTo>
                    <a:pt x="3151040" y="305185"/>
                    <a:pt x="3173425" y="347958"/>
                    <a:pt x="3173425" y="347958"/>
                  </a:cubicBezTo>
                  <a:cubicBezTo>
                    <a:pt x="3178820" y="393813"/>
                    <a:pt x="3183079" y="439815"/>
                    <a:pt x="3189609" y="485522"/>
                  </a:cubicBezTo>
                  <a:cubicBezTo>
                    <a:pt x="3191182" y="496532"/>
                    <a:pt x="3193796" y="507477"/>
                    <a:pt x="3197701" y="517890"/>
                  </a:cubicBezTo>
                  <a:cubicBezTo>
                    <a:pt x="3201937" y="529185"/>
                    <a:pt x="3208986" y="539235"/>
                    <a:pt x="3213885" y="550258"/>
                  </a:cubicBezTo>
                  <a:cubicBezTo>
                    <a:pt x="3222123" y="568794"/>
                    <a:pt x="3232002" y="594464"/>
                    <a:pt x="3238161" y="614995"/>
                  </a:cubicBezTo>
                  <a:cubicBezTo>
                    <a:pt x="3273316" y="732179"/>
                    <a:pt x="3239032" y="614868"/>
                    <a:pt x="3262437" y="720191"/>
                  </a:cubicBezTo>
                  <a:cubicBezTo>
                    <a:pt x="3270785" y="757758"/>
                    <a:pt x="3299526" y="790999"/>
                    <a:pt x="3310989" y="825388"/>
                  </a:cubicBezTo>
                  <a:cubicBezTo>
                    <a:pt x="3313686" y="833480"/>
                    <a:pt x="3315266" y="842035"/>
                    <a:pt x="3319081" y="849664"/>
                  </a:cubicBezTo>
                  <a:cubicBezTo>
                    <a:pt x="3326115" y="863732"/>
                    <a:pt x="3336324" y="876056"/>
                    <a:pt x="3343358" y="890124"/>
                  </a:cubicBezTo>
                  <a:cubicBezTo>
                    <a:pt x="3355126" y="913660"/>
                    <a:pt x="3349173" y="920846"/>
                    <a:pt x="3359542" y="946768"/>
                  </a:cubicBezTo>
                  <a:cubicBezTo>
                    <a:pt x="3366262" y="963568"/>
                    <a:pt x="3374701" y="979691"/>
                    <a:pt x="3383818" y="995320"/>
                  </a:cubicBezTo>
                  <a:cubicBezTo>
                    <a:pt x="3393619" y="1012121"/>
                    <a:pt x="3405397" y="1027689"/>
                    <a:pt x="3416186" y="1043873"/>
                  </a:cubicBezTo>
                  <a:lnTo>
                    <a:pt x="3432370" y="1068149"/>
                  </a:lnTo>
                  <a:cubicBezTo>
                    <a:pt x="3454596" y="1157051"/>
                    <a:pt x="3420911" y="1045904"/>
                    <a:pt x="3464738" y="1124793"/>
                  </a:cubicBezTo>
                  <a:cubicBezTo>
                    <a:pt x="3504390" y="1196166"/>
                    <a:pt x="3455102" y="1156132"/>
                    <a:pt x="3505198" y="1189529"/>
                  </a:cubicBezTo>
                  <a:cubicBezTo>
                    <a:pt x="3530404" y="1265146"/>
                    <a:pt x="3532030" y="1260393"/>
                    <a:pt x="3505198" y="1399922"/>
                  </a:cubicBezTo>
                  <a:cubicBezTo>
                    <a:pt x="3501843" y="1417370"/>
                    <a:pt x="3462960" y="1427488"/>
                    <a:pt x="3448554" y="1432290"/>
                  </a:cubicBezTo>
                  <a:cubicBezTo>
                    <a:pt x="3443159" y="1440382"/>
                    <a:pt x="3441257" y="1452616"/>
                    <a:pt x="3432370" y="1456566"/>
                  </a:cubicBezTo>
                  <a:cubicBezTo>
                    <a:pt x="3414941" y="1464312"/>
                    <a:pt x="3394429" y="1460917"/>
                    <a:pt x="3375726" y="1464658"/>
                  </a:cubicBezTo>
                  <a:cubicBezTo>
                    <a:pt x="3367362" y="1466331"/>
                    <a:pt x="3359905" y="1471624"/>
                    <a:pt x="3351450" y="1472751"/>
                  </a:cubicBezTo>
                  <a:cubicBezTo>
                    <a:pt x="3319254" y="1477044"/>
                    <a:pt x="3286713" y="1478146"/>
                    <a:pt x="3254345" y="1480843"/>
                  </a:cubicBezTo>
                  <a:cubicBezTo>
                    <a:pt x="2830935" y="1621980"/>
                    <a:pt x="3207105" y="1504932"/>
                    <a:pt x="2072908" y="1513211"/>
                  </a:cubicBezTo>
                  <a:cubicBezTo>
                    <a:pt x="2067513" y="1521303"/>
                    <a:pt x="2061073" y="1528788"/>
                    <a:pt x="2056724" y="1537487"/>
                  </a:cubicBezTo>
                  <a:cubicBezTo>
                    <a:pt x="2052909" y="1545116"/>
                    <a:pt x="2054663" y="1555732"/>
                    <a:pt x="2048632" y="1561763"/>
                  </a:cubicBezTo>
                  <a:cubicBezTo>
                    <a:pt x="2042601" y="1567794"/>
                    <a:pt x="2032448" y="1567158"/>
                    <a:pt x="2024356" y="1569855"/>
                  </a:cubicBezTo>
                  <a:cubicBezTo>
                    <a:pt x="1973106" y="1567158"/>
                    <a:pt x="1921926" y="1562182"/>
                    <a:pt x="1870607" y="1561763"/>
                  </a:cubicBezTo>
                  <a:cubicBezTo>
                    <a:pt x="1550972" y="1598177"/>
                    <a:pt x="407299" y="1540859"/>
                    <a:pt x="103847" y="1581994"/>
                  </a:cubicBezTo>
                  <a:cubicBezTo>
                    <a:pt x="32367" y="1538837"/>
                    <a:pt x="47202" y="1572553"/>
                    <a:pt x="33715" y="1472751"/>
                  </a:cubicBezTo>
                  <a:cubicBezTo>
                    <a:pt x="31018" y="1378344"/>
                    <a:pt x="25623" y="1283975"/>
                    <a:pt x="25623" y="1189529"/>
                  </a:cubicBezTo>
                  <a:cubicBezTo>
                    <a:pt x="25623" y="1180999"/>
                    <a:pt x="28387" y="1171914"/>
                    <a:pt x="33715" y="1165253"/>
                  </a:cubicBezTo>
                  <a:cubicBezTo>
                    <a:pt x="45123" y="1150992"/>
                    <a:pt x="66275" y="1146308"/>
                    <a:pt x="82267" y="1140977"/>
                  </a:cubicBezTo>
                  <a:cubicBezTo>
                    <a:pt x="87662" y="1132885"/>
                    <a:pt x="98451" y="1126426"/>
                    <a:pt x="98451" y="1116701"/>
                  </a:cubicBezTo>
                  <a:cubicBezTo>
                    <a:pt x="98451" y="1106976"/>
                    <a:pt x="89144" y="1099302"/>
                    <a:pt x="82267" y="1092425"/>
                  </a:cubicBezTo>
                  <a:cubicBezTo>
                    <a:pt x="66580" y="1076738"/>
                    <a:pt x="53459" y="1074730"/>
                    <a:pt x="33715" y="1068149"/>
                  </a:cubicBezTo>
                  <a:cubicBezTo>
                    <a:pt x="28320" y="1060057"/>
                    <a:pt x="17973" y="1053588"/>
                    <a:pt x="17531" y="1043873"/>
                  </a:cubicBezTo>
                  <a:cubicBezTo>
                    <a:pt x="11124" y="902927"/>
                    <a:pt x="0" y="928559"/>
                    <a:pt x="41807" y="865848"/>
                  </a:cubicBezTo>
                  <a:cubicBezTo>
                    <a:pt x="44504" y="666244"/>
                    <a:pt x="42418" y="466519"/>
                    <a:pt x="49899" y="267037"/>
                  </a:cubicBezTo>
                  <a:cubicBezTo>
                    <a:pt x="50538" y="249990"/>
                    <a:pt x="66083" y="218485"/>
                    <a:pt x="66083" y="218485"/>
                  </a:cubicBezTo>
                  <a:cubicBezTo>
                    <a:pt x="68780" y="164538"/>
                    <a:pt x="69496" y="110455"/>
                    <a:pt x="74175" y="56644"/>
                  </a:cubicBezTo>
                  <a:cubicBezTo>
                    <a:pt x="75169" y="45211"/>
                    <a:pt x="89135" y="14303"/>
                    <a:pt x="98451" y="8092"/>
                  </a:cubicBezTo>
                  <a:cubicBezTo>
                    <a:pt x="101625" y="5976"/>
                    <a:pt x="103846" y="13487"/>
                    <a:pt x="90359" y="161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</p:grpSp>
      <p:sp>
        <p:nvSpPr>
          <p:cNvPr id="33803" name="Text Box 10"/>
          <p:cNvSpPr txBox="1">
            <a:spLocks noChangeArrowheads="1"/>
          </p:cNvSpPr>
          <p:nvPr/>
        </p:nvSpPr>
        <p:spPr bwMode="auto">
          <a:xfrm>
            <a:off x="3276600" y="6454018"/>
            <a:ext cx="5867400" cy="327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Altay,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Theuns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, JS,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Crighton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,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Dalla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Vecchia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 (2011)</a:t>
            </a:r>
          </a:p>
        </p:txBody>
      </p:sp>
    </p:spTree>
    <p:extLst>
      <p:ext uri="{BB962C8B-B14F-4D97-AF65-F5344CB8AC3E}">
        <p14:creationId xmlns:p14="http://schemas.microsoft.com/office/powerpoint/2010/main" val="66124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nl-NL" sz="3600" b="1" u="none" dirty="0" smtClean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Neutral gas </a:t>
            </a:r>
            <a:r>
              <a:rPr lang="nl-NL" sz="3600" b="1" u="none" dirty="0" err="1" smtClean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fraction</a:t>
            </a:r>
            <a:r>
              <a:rPr lang="nl-NL" sz="3600" b="1" u="none" dirty="0" smtClean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, </a:t>
            </a:r>
            <a:r>
              <a:rPr lang="nl-NL" sz="3600" b="1" u="none" dirty="0" err="1" smtClean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z</a:t>
            </a:r>
            <a:r>
              <a:rPr lang="nl-NL" sz="3600" b="1" u="none" dirty="0" smtClean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=0</a:t>
            </a:r>
            <a:endParaRPr lang="en-US" sz="3600" b="1" u="none" dirty="0">
              <a:solidFill>
                <a:schemeClr val="tx1"/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6737467" y="6336272"/>
            <a:ext cx="2323062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5" tIns="45718" rIns="91435" bIns="4571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Bahé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et al. (2015)</a:t>
            </a:r>
          </a:p>
        </p:txBody>
      </p:sp>
      <p:pic>
        <p:nvPicPr>
          <p:cNvPr id="1996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39" y="685800"/>
            <a:ext cx="6443662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155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nl-NL" sz="3600" b="1" u="none" dirty="0" smtClean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Sizes of HI disks</a:t>
            </a:r>
            <a:endParaRPr lang="en-US" sz="3600" b="1" u="none" dirty="0">
              <a:solidFill>
                <a:schemeClr val="tx1"/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6737467" y="6336272"/>
            <a:ext cx="2323062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5" tIns="45718" rIns="91435" bIns="45718">
            <a:spAutoFit/>
          </a:bodyPr>
          <a:lstStyle/>
          <a:p>
            <a:pPr lvl="0" eaLnBrk="0" hangingPunct="0">
              <a:defRPr/>
            </a:pPr>
            <a:r>
              <a:rPr lang="en-US" dirty="0" err="1">
                <a:solidFill>
                  <a:srgbClr val="0000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Bahé</a:t>
            </a:r>
            <a:r>
              <a:rPr lang="en-US" dirty="0">
                <a:solidFill>
                  <a:srgbClr val="0000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et al. (2016)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143000" y="609600"/>
            <a:ext cx="7162800" cy="5584708"/>
            <a:chOff x="2514600" y="609600"/>
            <a:chExt cx="4130928" cy="3220811"/>
          </a:xfrm>
        </p:grpSpPr>
        <p:pic>
          <p:nvPicPr>
            <p:cNvPr id="406530" name="Picture 2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b="53693"/>
            <a:stretch/>
          </p:blipFill>
          <p:spPr bwMode="auto">
            <a:xfrm>
              <a:off x="2514600" y="609600"/>
              <a:ext cx="4130928" cy="2721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t="90577"/>
            <a:stretch/>
          </p:blipFill>
          <p:spPr bwMode="auto">
            <a:xfrm>
              <a:off x="2514600" y="3276600"/>
              <a:ext cx="4130928" cy="5538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8183" t="47974" r="46506" b="42950"/>
          <a:stretch/>
        </p:blipFill>
        <p:spPr bwMode="auto">
          <a:xfrm>
            <a:off x="2438399" y="1658203"/>
            <a:ext cx="2133601" cy="78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5842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nl-NL" sz="3600" b="1" u="none" dirty="0" smtClean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HI: Environmental dependence</a:t>
            </a:r>
            <a:endParaRPr lang="en-US" sz="3600" b="1" u="none" dirty="0">
              <a:solidFill>
                <a:schemeClr val="tx1"/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5823641" y="6336272"/>
            <a:ext cx="3015559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5" tIns="45718" rIns="91435" bIns="4571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Marasco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, Crain, JS+ (2016)</a:t>
            </a:r>
          </a:p>
        </p:txBody>
      </p:sp>
      <p:pic>
        <p:nvPicPr>
          <p:cNvPr id="407555" name="Picture 3"/>
          <p:cNvPicPr>
            <a:picLocks noChangeAspect="1" noChangeArrowheads="1"/>
          </p:cNvPicPr>
          <p:nvPr/>
        </p:nvPicPr>
        <p:blipFill>
          <a:blip r:embed="rId2" cstate="print"/>
          <a:srcRect t="7838"/>
          <a:stretch>
            <a:fillRect/>
          </a:stretch>
        </p:blipFill>
        <p:spPr bwMode="auto">
          <a:xfrm>
            <a:off x="389659" y="838200"/>
            <a:ext cx="8328594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57200" y="5638800"/>
            <a:ext cx="6769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eiryo" panose="020B0604030504040204"/>
              </a:rPr>
              <a:t>Cat13: GASS survey with SDSS group catalog (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eiryo" panose="020B0604030504040204"/>
              </a:rPr>
              <a:t>Catinella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eiryo" panose="020B0604030504040204"/>
              </a:rPr>
              <a:t>+ 2013)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Meiryo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32713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nl-NL" sz="3600" b="1" u="none" dirty="0" smtClean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Environment of </a:t>
            </a:r>
            <a:r>
              <a:rPr lang="nl-NL" sz="3600" b="1" u="none" dirty="0" err="1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o</a:t>
            </a:r>
            <a:r>
              <a:rPr lang="nl-NL" sz="3600" b="1" u="none" dirty="0" err="1" smtClean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ngoing</a:t>
            </a:r>
            <a:r>
              <a:rPr lang="nl-NL" sz="3600" b="1" u="none" dirty="0" smtClean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 HI </a:t>
            </a:r>
            <a:r>
              <a:rPr lang="nl-NL" sz="3600" b="1" u="none" dirty="0" err="1" smtClean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disruption</a:t>
            </a:r>
            <a:endParaRPr lang="en-US" sz="3600" b="1" u="none" dirty="0">
              <a:solidFill>
                <a:schemeClr val="tx1"/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762000"/>
            <a:ext cx="4832475" cy="5403133"/>
          </a:xfrm>
          <a:prstGeom prst="rect">
            <a:avLst/>
          </a:prstGeom>
        </p:spPr>
      </p:pic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5823641" y="6336272"/>
            <a:ext cx="3015559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5" tIns="45718" rIns="91435" bIns="4571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Marasco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, Crain, JS+ (2016)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6400800"/>
            <a:ext cx="5221519" cy="24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4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r>
              <a:rPr lang="nl-NL" sz="3600" b="1" u="none" dirty="0" smtClean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How </a:t>
            </a:r>
            <a:r>
              <a:rPr lang="nl-NL" sz="3600" b="1" u="none" dirty="0" err="1" smtClean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did</a:t>
            </a:r>
            <a:r>
              <a:rPr lang="nl-NL" sz="3600" b="1" u="none" dirty="0" smtClean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nl-NL" sz="3600" b="1" u="none" dirty="0" err="1" smtClean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currently</a:t>
            </a:r>
            <a:r>
              <a:rPr lang="nl-NL" sz="3600" b="1" u="none" dirty="0" smtClean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 gas-</a:t>
            </a:r>
            <a:r>
              <a:rPr lang="nl-NL" sz="3600" b="1" u="none" dirty="0" err="1" smtClean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poor</a:t>
            </a:r>
            <a:r>
              <a:rPr lang="nl-NL" sz="3600" b="1" u="none" dirty="0" smtClean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br>
              <a:rPr lang="nl-NL" sz="3600" b="1" u="none" dirty="0" smtClean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</a:br>
            <a:r>
              <a:rPr lang="nl-NL" sz="3600" b="1" u="none" dirty="0" err="1" smtClean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satellites</a:t>
            </a:r>
            <a:r>
              <a:rPr lang="nl-NL" sz="3600" b="1" u="none" dirty="0" smtClean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nl-NL" sz="3600" b="1" u="none" dirty="0" err="1" smtClean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lose</a:t>
            </a:r>
            <a:r>
              <a:rPr lang="nl-NL" sz="3600" b="1" u="none" dirty="0" smtClean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nl-NL" sz="3600" b="1" u="none" dirty="0" err="1" smtClean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their</a:t>
            </a:r>
            <a:r>
              <a:rPr lang="nl-NL" sz="3600" b="1" u="none" dirty="0" smtClean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 HI?</a:t>
            </a:r>
            <a:endParaRPr lang="en-US" sz="3600" b="1" u="none" dirty="0">
              <a:solidFill>
                <a:schemeClr val="tx1"/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5823641" y="6336272"/>
            <a:ext cx="3015559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5" tIns="45718" rIns="91435" bIns="4571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Marasco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, Crain, JS+ (2016)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230799"/>
            <a:ext cx="6046013" cy="47989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28000" b="13998"/>
          <a:stretch/>
        </p:blipFill>
        <p:spPr>
          <a:xfrm>
            <a:off x="152400" y="6376736"/>
            <a:ext cx="4876800" cy="29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23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r>
              <a:rPr lang="nl-NL" sz="3600" b="1" u="none" dirty="0" smtClean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The </a:t>
            </a:r>
            <a:r>
              <a:rPr lang="nl-NL" sz="3600" b="1" u="none" dirty="0" err="1" smtClean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history</a:t>
            </a:r>
            <a:r>
              <a:rPr lang="nl-NL" sz="3600" b="1" u="none" dirty="0" smtClean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nl-NL" sz="3600" b="1" u="none" dirty="0" err="1" smtClean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and</a:t>
            </a:r>
            <a:r>
              <a:rPr lang="nl-NL" sz="3600" b="1" u="none" dirty="0" smtClean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nl-NL" sz="3600" b="1" u="none" dirty="0" err="1" smtClean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future</a:t>
            </a:r>
            <a:r>
              <a:rPr lang="nl-NL" sz="3600" b="1" u="none" dirty="0" smtClean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 of HI</a:t>
            </a:r>
            <a:endParaRPr lang="en-US" sz="3600" b="1" u="none" dirty="0">
              <a:solidFill>
                <a:schemeClr val="tx1"/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429206" y="62098"/>
            <a:ext cx="6433644" cy="6719701"/>
            <a:chOff x="2450592" y="62099"/>
            <a:chExt cx="5412258" cy="565290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l="26845" b="26236"/>
            <a:stretch/>
          </p:blipFill>
          <p:spPr>
            <a:xfrm>
              <a:off x="3048000" y="62099"/>
              <a:ext cx="4814850" cy="4967101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26845" t="89606" b="-921"/>
            <a:stretch/>
          </p:blipFill>
          <p:spPr>
            <a:xfrm>
              <a:off x="3048000" y="4953000"/>
              <a:ext cx="4814850" cy="762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r="90521" b="26236"/>
            <a:stretch/>
          </p:blipFill>
          <p:spPr>
            <a:xfrm>
              <a:off x="2450592" y="62099"/>
              <a:ext cx="623851" cy="4967101"/>
            </a:xfrm>
            <a:prstGeom prst="rect">
              <a:avLst/>
            </a:prstGeom>
          </p:spPr>
        </p:pic>
      </p:grp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7239000" y="6412472"/>
            <a:ext cx="1616138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5" tIns="45718" rIns="91435" bIns="4571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Crain+ (2017)</a:t>
            </a:r>
          </a:p>
        </p:txBody>
      </p:sp>
    </p:spTree>
    <p:extLst>
      <p:ext uri="{BB962C8B-B14F-4D97-AF65-F5344CB8AC3E}">
        <p14:creationId xmlns:p14="http://schemas.microsoft.com/office/powerpoint/2010/main" val="74694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73481" y="982265"/>
            <a:ext cx="3795117" cy="4929188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181600" cy="672998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29200" y="228600"/>
            <a:ext cx="3962400" cy="914400"/>
          </a:xfrm>
        </p:spPr>
        <p:txBody>
          <a:bodyPr/>
          <a:lstStyle/>
          <a:p>
            <a:r>
              <a:rPr lang="en-US" sz="3200" b="1" u="none" dirty="0" smtClean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Volume density – N</a:t>
            </a:r>
            <a:r>
              <a:rPr lang="en-US" sz="3200" b="1" u="none" baseline="-25000" dirty="0" smtClean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HI</a:t>
            </a:r>
            <a:r>
              <a:rPr lang="en-US" sz="3200" b="1" u="none" dirty="0" smtClean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 relation </a:t>
            </a:r>
            <a:endParaRPr lang="en-US" sz="3200" b="1" u="none" dirty="0">
              <a:solidFill>
                <a:schemeClr val="tx1"/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657600" y="2209800"/>
            <a:ext cx="5424771" cy="2590800"/>
            <a:chOff x="3657600" y="2209800"/>
            <a:chExt cx="5424771" cy="2590800"/>
          </a:xfrm>
        </p:grpSpPr>
        <p:sp>
          <p:nvSpPr>
            <p:cNvPr id="9" name="TextBox 8"/>
            <p:cNvSpPr txBox="1"/>
            <p:nvPr/>
          </p:nvSpPr>
          <p:spPr>
            <a:xfrm>
              <a:off x="5638800" y="3048000"/>
              <a:ext cx="3443571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Analytic prediction (JS 2001)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 bwMode="auto">
            <a:xfrm flipH="1">
              <a:off x="3657600" y="3429000"/>
              <a:ext cx="1981200" cy="1371600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</p:cxnSp>
        <p:cxnSp>
          <p:nvCxnSpPr>
            <p:cNvPr id="15" name="Straight Arrow Connector 14"/>
            <p:cNvCxnSpPr/>
            <p:nvPr/>
          </p:nvCxnSpPr>
          <p:spPr bwMode="auto">
            <a:xfrm flipH="1" flipV="1">
              <a:off x="3657600" y="2209800"/>
              <a:ext cx="1981200" cy="838200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</p:cxnSp>
      </p:grp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172200" y="6172199"/>
            <a:ext cx="2819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/>
                <a:ea typeface="+mn-ea"/>
                <a:cs typeface="Arial" charset="0"/>
              </a:rPr>
              <a:t>Rahmati, JS+ (2013a)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8428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none" dirty="0" smtClean="0">
                <a:solidFill>
                  <a:schemeClr val="tx1"/>
                </a:solidFill>
                <a:latin typeface="Meiryo"/>
              </a:rPr>
              <a:t>Effect of self-shielding</a:t>
            </a:r>
            <a:endParaRPr lang="en-US" b="1" u="none" dirty="0">
              <a:solidFill>
                <a:schemeClr val="tx1"/>
              </a:solidFill>
              <a:latin typeface="Meiryo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14501"/>
          <a:stretch>
            <a:fillRect/>
          </a:stretch>
        </p:blipFill>
        <p:spPr bwMode="auto">
          <a:xfrm>
            <a:off x="76200" y="1017124"/>
            <a:ext cx="6324600" cy="584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8"/>
          <p:cNvGrpSpPr/>
          <p:nvPr/>
        </p:nvGrpSpPr>
        <p:grpSpPr>
          <a:xfrm>
            <a:off x="3154825" y="1803737"/>
            <a:ext cx="5912975" cy="1015663"/>
            <a:chOff x="2133600" y="1295400"/>
            <a:chExt cx="5912975" cy="1015663"/>
          </a:xfrm>
        </p:grpSpPr>
        <p:sp>
          <p:nvSpPr>
            <p:cNvPr id="5" name="TextBox 4"/>
            <p:cNvSpPr txBox="1"/>
            <p:nvPr/>
          </p:nvSpPr>
          <p:spPr>
            <a:xfrm>
              <a:off x="2743200" y="1295400"/>
              <a:ext cx="5303375" cy="101566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eiryo"/>
                  <a:ea typeface="+mn-ea"/>
                  <a:cs typeface="Arial" charset="0"/>
                </a:rPr>
                <a:t>Flattening due to self-shielding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eiryo"/>
                  <a:ea typeface="+mn-ea"/>
                  <a:cs typeface="Arial" charset="0"/>
                </a:rPr>
                <a:t>(rapid increase in HI fraction;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eiryo"/>
                  <a:ea typeface="+mn-ea"/>
                  <a:cs typeface="Arial" charset="0"/>
                </a:rPr>
                <a:t>see also </a:t>
              </a: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eiryo"/>
                  <a:ea typeface="+mn-ea"/>
                  <a:cs typeface="Arial" charset="0"/>
                </a:rPr>
                <a:t>Zheng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eiryo"/>
                  <a:ea typeface="+mn-ea"/>
                  <a:cs typeface="Arial" charset="0"/>
                </a:rPr>
                <a:t> &amp; </a:t>
              </a: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eiryo"/>
                  <a:ea typeface="+mn-ea"/>
                  <a:cs typeface="Arial" charset="0"/>
                </a:rPr>
                <a:t>Miralda-Escude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eiryo"/>
                  <a:ea typeface="+mn-ea"/>
                  <a:cs typeface="Arial" charset="0"/>
                </a:rPr>
                <a:t> 2002)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/>
                <a:ea typeface="+mn-ea"/>
                <a:cs typeface="Arial" charset="0"/>
              </a:endParaRPr>
            </a:p>
          </p:txBody>
        </p:sp>
        <p:cxnSp>
          <p:nvCxnSpPr>
            <p:cNvPr id="6" name="Straight Arrow Connector 5"/>
            <p:cNvCxnSpPr>
              <a:stCxn id="5" idx="1"/>
            </p:cNvCxnSpPr>
            <p:nvPr/>
          </p:nvCxnSpPr>
          <p:spPr bwMode="auto">
            <a:xfrm flipH="1" flipV="1">
              <a:off x="2133600" y="1752599"/>
              <a:ext cx="609600" cy="50633"/>
            </a:xfrm>
            <a:prstGeom prst="straightConnector1">
              <a:avLst/>
            </a:prstGeom>
            <a:noFill/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1" name="Group 10"/>
          <p:cNvGrpSpPr/>
          <p:nvPr/>
        </p:nvGrpSpPr>
        <p:grpSpPr>
          <a:xfrm>
            <a:off x="5181600" y="3124200"/>
            <a:ext cx="3418782" cy="1108500"/>
            <a:chOff x="5181600" y="3124200"/>
            <a:chExt cx="3418782" cy="1108500"/>
          </a:xfrm>
        </p:grpSpPr>
        <p:sp>
          <p:nvSpPr>
            <p:cNvPr id="7" name="TextBox 6"/>
            <p:cNvSpPr txBox="1"/>
            <p:nvPr/>
          </p:nvSpPr>
          <p:spPr>
            <a:xfrm>
              <a:off x="5257800" y="3124200"/>
              <a:ext cx="3342582" cy="70788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eiryo"/>
                  <a:ea typeface="+mn-ea"/>
                  <a:cs typeface="Arial" charset="0"/>
                </a:rPr>
                <a:t>Steepening due to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eiryo"/>
                  <a:ea typeface="+mn-ea"/>
                  <a:cs typeface="Arial" charset="0"/>
                </a:rPr>
                <a:t>H</a:t>
              </a:r>
              <a:r>
                <a:rPr kumimoji="0" lang="en-US" sz="2000" b="0" i="0" u="none" strike="noStrike" kern="120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eiryo"/>
                  <a:ea typeface="+mn-ea"/>
                  <a:cs typeface="Arial" charset="0"/>
                </a:rPr>
                <a:t>2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eiryo"/>
                  <a:ea typeface="+mn-ea"/>
                  <a:cs typeface="Arial" charset="0"/>
                </a:rPr>
                <a:t> formation (JS 2001b)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/>
                <a:ea typeface="+mn-ea"/>
                <a:cs typeface="Arial" charset="0"/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 bwMode="auto">
            <a:xfrm flipH="1">
              <a:off x="5181600" y="3832086"/>
              <a:ext cx="685800" cy="400614"/>
            </a:xfrm>
            <a:prstGeom prst="straightConnector1">
              <a:avLst/>
            </a:prstGeom>
            <a:noFill/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096000" y="6019800"/>
            <a:ext cx="3048000" cy="79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Altay,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Theuns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, JS,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Crighton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,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Dalla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Vecchia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 (2011)</a:t>
            </a:r>
          </a:p>
        </p:txBody>
      </p:sp>
    </p:spTree>
    <p:extLst>
      <p:ext uri="{BB962C8B-B14F-4D97-AF65-F5344CB8AC3E}">
        <p14:creationId xmlns:p14="http://schemas.microsoft.com/office/powerpoint/2010/main" val="334313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2695" y="625079"/>
            <a:ext cx="5536406" cy="4976068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2400" y="622800"/>
            <a:ext cx="5534199" cy="49752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62400" y="622800"/>
            <a:ext cx="5534199" cy="49752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62400" y="622800"/>
            <a:ext cx="5534199" cy="49752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62695" y="621730"/>
            <a:ext cx="5536406" cy="4977184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b="1" u="none" dirty="0" smtClean="0">
                <a:solidFill>
                  <a:schemeClr val="tx1"/>
                </a:solidFill>
                <a:latin typeface="Meiryo"/>
              </a:rPr>
              <a:t>Evolution of the HI CDDF</a:t>
            </a:r>
            <a:endParaRPr lang="en-US" b="1" u="none" dirty="0">
              <a:solidFill>
                <a:schemeClr val="tx1"/>
              </a:solidFill>
              <a:latin typeface="Meiryo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172200" y="6172200"/>
            <a:ext cx="2667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/>
                <a:ea typeface="+mn-ea"/>
                <a:cs typeface="Arial" charset="0"/>
              </a:rPr>
              <a:t>Rahmati, JS+ (2013a)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"/>
              <a:ea typeface="+mn-ea"/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95400" y="2590800"/>
            <a:ext cx="6324601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/>
                <a:ea typeface="+mn-ea"/>
                <a:cs typeface="Arial" charset="0"/>
              </a:rPr>
              <a:t>Both observations and simulations find little evolution at high column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/>
                <a:ea typeface="+mn-ea"/>
                <a:cs typeface="Arial" charset="0"/>
              </a:rPr>
              <a:t>densities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 smtClean="0">
                <a:solidFill>
                  <a:srgbClr val="000000"/>
                </a:solidFill>
                <a:latin typeface="Meiryo"/>
              </a:rPr>
              <a:t>But note the 11 orders of magnitude on the y-axis…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90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3"/>
          </a:xfrm>
        </p:spPr>
        <p:txBody>
          <a:bodyPr/>
          <a:lstStyle/>
          <a:p>
            <a:r>
              <a:rPr lang="en-US" sz="4000" dirty="0" smtClean="0"/>
              <a:t>Evolution of cosmic HI density</a:t>
            </a:r>
            <a:endParaRPr lang="en-US" sz="4000" dirty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477000" y="6172200"/>
            <a:ext cx="2743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0" tIns="45711" rIns="91420" bIns="4571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 pitchFamily="34" charset="-128"/>
                <a:ea typeface="Meiryo" pitchFamily="34" charset="-128"/>
                <a:cs typeface="Arial" charset="0"/>
              </a:rPr>
              <a:t>Rahmati,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 pitchFamily="34" charset="-128"/>
                <a:ea typeface="Meiryo" pitchFamily="34" charset="-128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 pitchFamily="34" charset="-128"/>
                <a:ea typeface="Meiryo" pitchFamily="34" charset="-128"/>
                <a:cs typeface="Arial" charset="0"/>
              </a:rPr>
              <a:t>JS+ (2015)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947903"/>
            <a:ext cx="6096000" cy="508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01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-838200" y="-381000"/>
            <a:ext cx="6781800" cy="6419850"/>
            <a:chOff x="0" y="1143000"/>
            <a:chExt cx="5503863" cy="5210175"/>
          </a:xfrm>
        </p:grpSpPr>
        <p:pic>
          <p:nvPicPr>
            <p:cNvPr id="118795" name="Picture 6" descr="f_all_tauTH_med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5800" y="1143000"/>
              <a:ext cx="4818063" cy="5210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8796" name="Rectangle 11"/>
            <p:cNvSpPr>
              <a:spLocks noChangeArrowheads="1"/>
            </p:cNvSpPr>
            <p:nvPr/>
          </p:nvSpPr>
          <p:spPr bwMode="auto">
            <a:xfrm>
              <a:off x="0" y="1219200"/>
              <a:ext cx="5486400" cy="11880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endParaRPr>
            </a:p>
          </p:txBody>
        </p:sp>
      </p:grpSp>
      <p:sp>
        <p:nvSpPr>
          <p:cNvPr id="1187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u="none" dirty="0" smtClean="0">
                <a:solidFill>
                  <a:schemeClr val="tx1"/>
                </a:solidFill>
                <a:latin typeface="Meiryo"/>
              </a:rPr>
              <a:t>Effect of </a:t>
            </a:r>
            <a:r>
              <a:rPr lang="en-US" b="1" u="none" dirty="0" err="1" smtClean="0">
                <a:solidFill>
                  <a:schemeClr val="tx1"/>
                </a:solidFill>
                <a:latin typeface="Meiryo"/>
              </a:rPr>
              <a:t>subgrid</a:t>
            </a:r>
            <a:r>
              <a:rPr lang="en-US" b="1" u="none" dirty="0" smtClean="0">
                <a:solidFill>
                  <a:schemeClr val="tx1"/>
                </a:solidFill>
                <a:latin typeface="Meiryo"/>
              </a:rPr>
              <a:t> physics</a:t>
            </a:r>
          </a:p>
        </p:txBody>
      </p:sp>
      <p:sp>
        <p:nvSpPr>
          <p:cNvPr id="354306" name="AutoShape 2" descr="imap://schaye@mail.strw.leidenuniv.nl:143/fetch%3EUID%3E/INBOX%3E29504?part=1.2&amp;type=image/png&amp;filename=f_all_tauTH_m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354308" name="AutoShape 4" descr="imap://schaye@mail.strw.leidenuniv.nl:143/fetch%3EUID%3E/INBOX%3E29504?part=1.2&amp;type=image/png&amp;filename=f_all_tauTH_m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354310" name="AutoShape 6" descr="imap://schaye@mail.strw.leidenuniv.nl:143/fetch%3EUID%3E/INBOX%3E29504?part=1.2&amp;type=image/png&amp;filename=f_all_tauTH_m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02388" y="1905000"/>
            <a:ext cx="22844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/>
                <a:ea typeface="+mn-ea"/>
                <a:cs typeface="Arial" charset="0"/>
              </a:rPr>
              <a:t>Very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/>
                <a:ea typeface="+mn-ea"/>
                <a:cs typeface="Arial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/>
                <a:ea typeface="+mn-ea"/>
                <a:cs typeface="Arial" charset="0"/>
              </a:rPr>
              <a:t>robust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/>
                <a:ea typeface="+mn-ea"/>
                <a:cs typeface="Arial" charset="0"/>
              </a:rPr>
              <a:t>!</a:t>
            </a:r>
          </a:p>
        </p:txBody>
      </p:sp>
      <p:sp>
        <p:nvSpPr>
          <p:cNvPr id="118794" name="Rectangle 10"/>
          <p:cNvSpPr>
            <a:spLocks noChangeArrowheads="1"/>
          </p:cNvSpPr>
          <p:nvPr/>
        </p:nvSpPr>
        <p:spPr bwMode="auto">
          <a:xfrm>
            <a:off x="762000" y="1219200"/>
            <a:ext cx="2819400" cy="9144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6172200" y="6248400"/>
            <a:ext cx="2819400" cy="327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/>
                <a:ea typeface="+mn-ea"/>
                <a:cs typeface="Arial" charset="0"/>
              </a:rPr>
              <a:t>Altay et al. (2013)</a:t>
            </a:r>
          </a:p>
        </p:txBody>
      </p:sp>
    </p:spTree>
    <p:extLst>
      <p:ext uri="{BB962C8B-B14F-4D97-AF65-F5344CB8AC3E}">
        <p14:creationId xmlns:p14="http://schemas.microsoft.com/office/powerpoint/2010/main" val="3005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_z5z3z0_ob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" y="822960"/>
            <a:ext cx="5594669" cy="502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b="1" u="none" dirty="0" smtClean="0">
                <a:solidFill>
                  <a:schemeClr val="tx1"/>
                </a:solidFill>
                <a:latin typeface="Meiryo"/>
              </a:rPr>
              <a:t>Effect of local sources</a:t>
            </a:r>
            <a:endParaRPr lang="en-US" b="1" u="none" dirty="0">
              <a:solidFill>
                <a:schemeClr val="tx1"/>
              </a:solidFill>
              <a:latin typeface="Meiryo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3733800" y="1143000"/>
            <a:ext cx="685800" cy="30480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Arial" charset="0"/>
            </a:endParaRPr>
          </a:p>
        </p:txBody>
      </p:sp>
      <p:grpSp>
        <p:nvGrpSpPr>
          <p:cNvPr id="3" name="Group 17"/>
          <p:cNvGrpSpPr/>
          <p:nvPr/>
        </p:nvGrpSpPr>
        <p:grpSpPr>
          <a:xfrm>
            <a:off x="548640" y="822960"/>
            <a:ext cx="5594669" cy="5029200"/>
            <a:chOff x="548640" y="822960"/>
            <a:chExt cx="5594669" cy="5029200"/>
          </a:xfrm>
        </p:grpSpPr>
        <p:pic>
          <p:nvPicPr>
            <p:cNvPr id="12" name="Picture 11" descr="CSFR_z5z3z0_obs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8640" y="822960"/>
              <a:ext cx="5594669" cy="5029200"/>
            </a:xfrm>
            <a:prstGeom prst="rect">
              <a:avLst/>
            </a:prstGeom>
          </p:spPr>
        </p:pic>
        <p:sp>
          <p:nvSpPr>
            <p:cNvPr id="17" name="Oval 16"/>
            <p:cNvSpPr/>
            <p:nvPr/>
          </p:nvSpPr>
          <p:spPr bwMode="auto">
            <a:xfrm>
              <a:off x="3657600" y="1066800"/>
              <a:ext cx="762000" cy="457200"/>
            </a:xfrm>
            <a:prstGeom prst="ellipse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752601" y="2590800"/>
            <a:ext cx="586740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/>
                <a:ea typeface="+mn-ea"/>
                <a:cs typeface="Arial" charset="0"/>
              </a:rPr>
              <a:t>Local sources destroy agreement at high columns…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52600" y="3512403"/>
            <a:ext cx="58674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/>
                <a:ea typeface="+mn-ea"/>
                <a:cs typeface="Arial" charset="0"/>
              </a:rPr>
              <a:t>…but ISM physics is poorly modeled, even the sign of the effect could be wrong.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172200" y="6172200"/>
            <a:ext cx="2971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/>
                <a:ea typeface="+mn-ea"/>
                <a:cs typeface="Arial" charset="0"/>
              </a:rPr>
              <a:t>Rahmati, JS+ (2013b)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12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838200"/>
            <a:ext cx="5791200" cy="53173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39763"/>
          </a:xfrm>
        </p:spPr>
        <p:txBody>
          <a:bodyPr/>
          <a:lstStyle/>
          <a:p>
            <a:r>
              <a:rPr lang="en-US" dirty="0" smtClean="0"/>
              <a:t>Metallicity and kinematics, z~3</a:t>
            </a:r>
            <a:endParaRPr lang="en-US" dirty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858000" y="6172200"/>
            <a:ext cx="2362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0" tIns="45711" rIns="91420" bIns="4571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 pitchFamily="34" charset="-128"/>
                <a:ea typeface="Meiryo" pitchFamily="34" charset="-128"/>
                <a:cs typeface="Arial" charset="0"/>
              </a:rPr>
              <a:t>Ledoux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 pitchFamily="34" charset="-128"/>
                <a:ea typeface="Meiryo" pitchFamily="34" charset="-128"/>
                <a:cs typeface="Arial" charset="0"/>
              </a:rPr>
              <a:t>+ (2006)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6172200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eiryo" panose="020B0604030504040204"/>
                <a:cs typeface="Arial" charset="0"/>
              </a:rPr>
              <a:t>Mass-metallicity relation?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eiryo" panose="020B0604030504040204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45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ucinda Console">
      <a:majorFont>
        <a:latin typeface="Lucida Console"/>
        <a:ea typeface=""/>
        <a:cs typeface=""/>
      </a:majorFont>
      <a:minorFont>
        <a:latin typeface="Lucida Conso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ＭＳ Ｐゴシック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eorgia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eorgia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8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ＭＳ Ｐゴシック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eorgia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eorgia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ucinda Console">
      <a:majorFont>
        <a:latin typeface="Lucida Console"/>
        <a:ea typeface=""/>
        <a:cs typeface=""/>
      </a:majorFont>
      <a:minorFont>
        <a:latin typeface="Lucida Conso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8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27197</TotalTime>
  <Words>501</Words>
  <Application>Microsoft Office PowerPoint</Application>
  <PresentationFormat>On-screen Show (4:3)</PresentationFormat>
  <Paragraphs>79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25</vt:i4>
      </vt:variant>
    </vt:vector>
  </HeadingPairs>
  <TitlesOfParts>
    <vt:vector size="41" baseType="lpstr">
      <vt:lpstr>ＭＳ Ｐゴシック</vt:lpstr>
      <vt:lpstr>Arial</vt:lpstr>
      <vt:lpstr>Calibri</vt:lpstr>
      <vt:lpstr>Comic Sans MS</vt:lpstr>
      <vt:lpstr>Georgia</vt:lpstr>
      <vt:lpstr>Lucida Console</vt:lpstr>
      <vt:lpstr>Meiryo</vt:lpstr>
      <vt:lpstr>Symbol</vt:lpstr>
      <vt:lpstr>Times New Roman</vt:lpstr>
      <vt:lpstr>Wingdings 2</vt:lpstr>
      <vt:lpstr>Default Design</vt:lpstr>
      <vt:lpstr>Custom Design</vt:lpstr>
      <vt:lpstr>8_Default Design</vt:lpstr>
      <vt:lpstr>1_Custom Design</vt:lpstr>
      <vt:lpstr>2_Default Design</vt:lpstr>
      <vt:lpstr>18_Default Design</vt:lpstr>
      <vt:lpstr>PowerPoint Presentation</vt:lpstr>
      <vt:lpstr>HI column density distribution at z~3</vt:lpstr>
      <vt:lpstr>Volume density – NHI relation </vt:lpstr>
      <vt:lpstr>Effect of self-shielding</vt:lpstr>
      <vt:lpstr>Evolution of the HI CDDF</vt:lpstr>
      <vt:lpstr>Evolution of cosmic HI density</vt:lpstr>
      <vt:lpstr>Effect of subgrid physics</vt:lpstr>
      <vt:lpstr>Effect of local sources</vt:lpstr>
      <vt:lpstr>Metallicity and kinematics, z~3</vt:lpstr>
      <vt:lpstr>Metallicity and kinematics, z~3</vt:lpstr>
      <vt:lpstr>Kinematics, z~3</vt:lpstr>
      <vt:lpstr>Metallicity and kinematics, z~3</vt:lpstr>
      <vt:lpstr>LLS covering fraction around z~2  quasars and galaxies</vt:lpstr>
      <vt:lpstr>The covering fraction of LLSs</vt:lpstr>
      <vt:lpstr>Effect of feedback on covering factor </vt:lpstr>
      <vt:lpstr>There is always a smaller fish…</vt:lpstr>
      <vt:lpstr>But strong DLAs are hosted by relatively massive galaxies</vt:lpstr>
      <vt:lpstr>ISM phases</vt:lpstr>
      <vt:lpstr>H2 Mass function, z=0</vt:lpstr>
      <vt:lpstr>Neutral gas fraction, z=0</vt:lpstr>
      <vt:lpstr>Sizes of HI disks</vt:lpstr>
      <vt:lpstr>HI: Environmental dependence</vt:lpstr>
      <vt:lpstr>Environment of ongoing HI disruption</vt:lpstr>
      <vt:lpstr>How did currently gas-poor  satellites lose their HI?</vt:lpstr>
      <vt:lpstr>The history and future of HI</vt:lpstr>
    </vt:vector>
  </TitlesOfParts>
  <Company>Institute for Advanced Study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Enrichment of the Intergalactic Medium</dc:title>
  <dc:creator>Joop Schaye</dc:creator>
  <cp:lastModifiedBy>Joop</cp:lastModifiedBy>
  <cp:revision>1206</cp:revision>
  <dcterms:created xsi:type="dcterms:W3CDTF">2003-02-11T14:50:52Z</dcterms:created>
  <dcterms:modified xsi:type="dcterms:W3CDTF">2017-06-27T11:12:16Z</dcterms:modified>
</cp:coreProperties>
</file>